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40"/>
  </p:notesMasterIdLst>
  <p:handoutMasterIdLst>
    <p:handoutMasterId r:id="rId141"/>
  </p:handoutMasterIdLst>
  <p:sldIdLst>
    <p:sldId id="469" r:id="rId2"/>
    <p:sldId id="543" r:id="rId3"/>
    <p:sldId id="602" r:id="rId4"/>
    <p:sldId id="603" r:id="rId5"/>
    <p:sldId id="605" r:id="rId6"/>
    <p:sldId id="604" r:id="rId7"/>
    <p:sldId id="595" r:id="rId8"/>
    <p:sldId id="596" r:id="rId9"/>
    <p:sldId id="606" r:id="rId10"/>
    <p:sldId id="607" r:id="rId11"/>
    <p:sldId id="597" r:id="rId12"/>
    <p:sldId id="544" r:id="rId13"/>
    <p:sldId id="576" r:id="rId14"/>
    <p:sldId id="577" r:id="rId15"/>
    <p:sldId id="578" r:id="rId16"/>
    <p:sldId id="571" r:id="rId17"/>
    <p:sldId id="574" r:id="rId18"/>
    <p:sldId id="572" r:id="rId19"/>
    <p:sldId id="573" r:id="rId20"/>
    <p:sldId id="575" r:id="rId21"/>
    <p:sldId id="554" r:id="rId22"/>
    <p:sldId id="585" r:id="rId23"/>
    <p:sldId id="553" r:id="rId24"/>
    <p:sldId id="555" r:id="rId25"/>
    <p:sldId id="556" r:id="rId26"/>
    <p:sldId id="559" r:id="rId27"/>
    <p:sldId id="579" r:id="rId28"/>
    <p:sldId id="560" r:id="rId29"/>
    <p:sldId id="569" r:id="rId30"/>
    <p:sldId id="550" r:id="rId31"/>
    <p:sldId id="580" r:id="rId32"/>
    <p:sldId id="551" r:id="rId33"/>
    <p:sldId id="552" r:id="rId34"/>
    <p:sldId id="581" r:id="rId35"/>
    <p:sldId id="470" r:id="rId36"/>
    <p:sldId id="471" r:id="rId37"/>
    <p:sldId id="472" r:id="rId38"/>
    <p:sldId id="473" r:id="rId39"/>
    <p:sldId id="567" r:id="rId40"/>
    <p:sldId id="476" r:id="rId41"/>
    <p:sldId id="477" r:id="rId42"/>
    <p:sldId id="582" r:id="rId43"/>
    <p:sldId id="479" r:id="rId44"/>
    <p:sldId id="600" r:id="rId45"/>
    <p:sldId id="583" r:id="rId46"/>
    <p:sldId id="478" r:id="rId47"/>
    <p:sldId id="480" r:id="rId48"/>
    <p:sldId id="482" r:id="rId49"/>
    <p:sldId id="483" r:id="rId50"/>
    <p:sldId id="547" r:id="rId51"/>
    <p:sldId id="548" r:id="rId52"/>
    <p:sldId id="484" r:id="rId53"/>
    <p:sldId id="485" r:id="rId54"/>
    <p:sldId id="486" r:id="rId55"/>
    <p:sldId id="549" r:id="rId56"/>
    <p:sldId id="494" r:id="rId57"/>
    <p:sldId id="495" r:id="rId58"/>
    <p:sldId id="496" r:id="rId59"/>
    <p:sldId id="568" r:id="rId60"/>
    <p:sldId id="497" r:id="rId61"/>
    <p:sldId id="540" r:id="rId62"/>
    <p:sldId id="539" r:id="rId63"/>
    <p:sldId id="535" r:id="rId64"/>
    <p:sldId id="536" r:id="rId65"/>
    <p:sldId id="538" r:id="rId66"/>
    <p:sldId id="537" r:id="rId67"/>
    <p:sldId id="570" r:id="rId68"/>
    <p:sldId id="501" r:id="rId69"/>
    <p:sldId id="503" r:id="rId70"/>
    <p:sldId id="532" r:id="rId71"/>
    <p:sldId id="533" r:id="rId72"/>
    <p:sldId id="505" r:id="rId73"/>
    <p:sldId id="534" r:id="rId74"/>
    <p:sldId id="530" r:id="rId75"/>
    <p:sldId id="531" r:id="rId76"/>
    <p:sldId id="506" r:id="rId77"/>
    <p:sldId id="508" r:id="rId78"/>
    <p:sldId id="509" r:id="rId79"/>
    <p:sldId id="510" r:id="rId80"/>
    <p:sldId id="511" r:id="rId81"/>
    <p:sldId id="512" r:id="rId82"/>
    <p:sldId id="504" r:id="rId83"/>
    <p:sldId id="515" r:id="rId84"/>
    <p:sldId id="516" r:id="rId85"/>
    <p:sldId id="517" r:id="rId86"/>
    <p:sldId id="519" r:id="rId87"/>
    <p:sldId id="520" r:id="rId88"/>
    <p:sldId id="348" r:id="rId89"/>
    <p:sldId id="287" r:id="rId90"/>
    <p:sldId id="289" r:id="rId91"/>
    <p:sldId id="349" r:id="rId92"/>
    <p:sldId id="342" r:id="rId93"/>
    <p:sldId id="345" r:id="rId94"/>
    <p:sldId id="346" r:id="rId95"/>
    <p:sldId id="350" r:id="rId96"/>
    <p:sldId id="343" r:id="rId97"/>
    <p:sldId id="563" r:id="rId98"/>
    <p:sldId id="564" r:id="rId99"/>
    <p:sldId id="565" r:id="rId100"/>
    <p:sldId id="566" r:id="rId101"/>
    <p:sldId id="352" r:id="rId102"/>
    <p:sldId id="408" r:id="rId103"/>
    <p:sldId id="601" r:id="rId104"/>
    <p:sldId id="409" r:id="rId105"/>
    <p:sldId id="410" r:id="rId106"/>
    <p:sldId id="414" r:id="rId107"/>
    <p:sldId id="362" r:id="rId108"/>
    <p:sldId id="363" r:id="rId109"/>
    <p:sldId id="364" r:id="rId110"/>
    <p:sldId id="294" r:id="rId111"/>
    <p:sldId id="296" r:id="rId112"/>
    <p:sldId id="297" r:id="rId113"/>
    <p:sldId id="298" r:id="rId114"/>
    <p:sldId id="299" r:id="rId115"/>
    <p:sldId id="300" r:id="rId116"/>
    <p:sldId id="301" r:id="rId117"/>
    <p:sldId id="303" r:id="rId118"/>
    <p:sldId id="304" r:id="rId119"/>
    <p:sldId id="305" r:id="rId120"/>
    <p:sldId id="302" r:id="rId121"/>
    <p:sldId id="545" r:id="rId122"/>
    <p:sldId id="306" r:id="rId123"/>
    <p:sldId id="308" r:id="rId124"/>
    <p:sldId id="310" r:id="rId125"/>
    <p:sldId id="311" r:id="rId126"/>
    <p:sldId id="313" r:id="rId127"/>
    <p:sldId id="314" r:id="rId128"/>
    <p:sldId id="315" r:id="rId129"/>
    <p:sldId id="316" r:id="rId130"/>
    <p:sldId id="584" r:id="rId131"/>
    <p:sldId id="329" r:id="rId132"/>
    <p:sldId id="340" r:id="rId133"/>
    <p:sldId id="328" r:id="rId134"/>
    <p:sldId id="331" r:id="rId135"/>
    <p:sldId id="406" r:id="rId136"/>
    <p:sldId id="373" r:id="rId137"/>
    <p:sldId id="370" r:id="rId138"/>
    <p:sldId id="546" r:id="rId139"/>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0E19FF-096E-4E48-A86D-B4ABE7CA58E9}">
          <p14:sldIdLst>
            <p14:sldId id="469"/>
            <p14:sldId id="543"/>
            <p14:sldId id="602"/>
            <p14:sldId id="603"/>
            <p14:sldId id="605"/>
            <p14:sldId id="604"/>
            <p14:sldId id="595"/>
            <p14:sldId id="596"/>
            <p14:sldId id="606"/>
            <p14:sldId id="607"/>
            <p14:sldId id="597"/>
            <p14:sldId id="544"/>
          </p14:sldIdLst>
        </p14:section>
        <p14:section name="WAN Topologies" id="{B8060CF7-4E58-412C-8CD2-B23D1AD6BF33}">
          <p14:sldIdLst>
            <p14:sldId id="576"/>
            <p14:sldId id="577"/>
            <p14:sldId id="578"/>
            <p14:sldId id="571"/>
            <p14:sldId id="574"/>
            <p14:sldId id="572"/>
            <p14:sldId id="573"/>
            <p14:sldId id="575"/>
            <p14:sldId id="554"/>
            <p14:sldId id="585"/>
            <p14:sldId id="553"/>
            <p14:sldId id="555"/>
            <p14:sldId id="556"/>
            <p14:sldId id="559"/>
            <p14:sldId id="579"/>
            <p14:sldId id="560"/>
            <p14:sldId id="569"/>
          </p14:sldIdLst>
        </p14:section>
        <p14:section name="Wireless WAN" id="{3B38E069-A19F-4C24-8E2A-2BB464B8E8DE}">
          <p14:sldIdLst>
            <p14:sldId id="550"/>
            <p14:sldId id="580"/>
            <p14:sldId id="551"/>
            <p14:sldId id="552"/>
            <p14:sldId id="581"/>
          </p14:sldIdLst>
        </p14:section>
        <p14:section name="WAN Services" id="{8F3C12FA-303F-488B-8ABA-7CBEEB72F7B4}">
          <p14:sldIdLst>
            <p14:sldId id="470"/>
            <p14:sldId id="471"/>
            <p14:sldId id="472"/>
            <p14:sldId id="473"/>
            <p14:sldId id="567"/>
          </p14:sldIdLst>
        </p14:section>
        <p14:section name="IP Protocol" id="{A62D6921-8962-44D1-B5BE-06DC0E73EE43}">
          <p14:sldIdLst>
            <p14:sldId id="476"/>
            <p14:sldId id="477"/>
            <p14:sldId id="582"/>
            <p14:sldId id="479"/>
            <p14:sldId id="600"/>
            <p14:sldId id="583"/>
            <p14:sldId id="478"/>
            <p14:sldId id="480"/>
            <p14:sldId id="482"/>
            <p14:sldId id="483"/>
            <p14:sldId id="547"/>
            <p14:sldId id="548"/>
            <p14:sldId id="484"/>
            <p14:sldId id="485"/>
            <p14:sldId id="486"/>
            <p14:sldId id="549"/>
          </p14:sldIdLst>
        </p14:section>
        <p14:section name="Internetworks" id="{2226D0E2-CC55-48C8-8EB1-3145783AFFAC}">
          <p14:sldIdLst>
            <p14:sldId id="494"/>
            <p14:sldId id="495"/>
            <p14:sldId id="496"/>
            <p14:sldId id="568"/>
            <p14:sldId id="497"/>
            <p14:sldId id="540"/>
            <p14:sldId id="539"/>
            <p14:sldId id="535"/>
            <p14:sldId id="536"/>
            <p14:sldId id="538"/>
            <p14:sldId id="537"/>
            <p14:sldId id="570"/>
            <p14:sldId id="501"/>
            <p14:sldId id="503"/>
            <p14:sldId id="532"/>
            <p14:sldId id="533"/>
            <p14:sldId id="505"/>
            <p14:sldId id="534"/>
            <p14:sldId id="530"/>
            <p14:sldId id="531"/>
            <p14:sldId id="506"/>
            <p14:sldId id="508"/>
            <p14:sldId id="509"/>
            <p14:sldId id="510"/>
            <p14:sldId id="511"/>
            <p14:sldId id="512"/>
            <p14:sldId id="504"/>
            <p14:sldId id="515"/>
            <p14:sldId id="516"/>
            <p14:sldId id="517"/>
            <p14:sldId id="519"/>
            <p14:sldId id="520"/>
          </p14:sldIdLst>
        </p14:section>
        <p14:section name="Enterprise Systems" id="{F59CC52B-1248-47BF-BAD0-2D95EDD3B31E}">
          <p14:sldIdLst>
            <p14:sldId id="348"/>
            <p14:sldId id="287"/>
            <p14:sldId id="289"/>
            <p14:sldId id="349"/>
            <p14:sldId id="342"/>
            <p14:sldId id="345"/>
            <p14:sldId id="346"/>
            <p14:sldId id="350"/>
            <p14:sldId id="343"/>
            <p14:sldId id="563"/>
            <p14:sldId id="564"/>
            <p14:sldId id="565"/>
            <p14:sldId id="566"/>
            <p14:sldId id="352"/>
          </p14:sldIdLst>
        </p14:section>
        <p14:section name="Enterprise Architeture Frameworks" id="{81E23552-AD53-44EA-BD55-F04D668EAB8A}">
          <p14:sldIdLst>
            <p14:sldId id="408"/>
            <p14:sldId id="601"/>
            <p14:sldId id="409"/>
            <p14:sldId id="410"/>
            <p14:sldId id="414"/>
            <p14:sldId id="362"/>
            <p14:sldId id="363"/>
            <p14:sldId id="364"/>
            <p14:sldId id="294"/>
            <p14:sldId id="296"/>
            <p14:sldId id="297"/>
            <p14:sldId id="298"/>
            <p14:sldId id="299"/>
            <p14:sldId id="300"/>
            <p14:sldId id="301"/>
            <p14:sldId id="303"/>
            <p14:sldId id="304"/>
            <p14:sldId id="305"/>
            <p14:sldId id="302"/>
            <p14:sldId id="545"/>
            <p14:sldId id="306"/>
            <p14:sldId id="308"/>
            <p14:sldId id="310"/>
          </p14:sldIdLst>
        </p14:section>
        <p14:section name="Content Management Systems" id="{1285C937-B9FF-45A5-88E1-EEB573FBACF8}">
          <p14:sldIdLst>
            <p14:sldId id="311"/>
            <p14:sldId id="313"/>
            <p14:sldId id="314"/>
            <p14:sldId id="315"/>
            <p14:sldId id="316"/>
            <p14:sldId id="584"/>
            <p14:sldId id="329"/>
            <p14:sldId id="340"/>
            <p14:sldId id="328"/>
            <p14:sldId id="331"/>
            <p14:sldId id="406"/>
            <p14:sldId id="373"/>
            <p14:sldId id="370"/>
            <p14:sldId id="54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1EB"/>
    <a:srgbClr val="CDB9E1"/>
    <a:srgbClr val="DFC9EF"/>
    <a:srgbClr val="8A9DD2"/>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80000" autoAdjust="0"/>
  </p:normalViewPr>
  <p:slideViewPr>
    <p:cSldViewPr>
      <p:cViewPr>
        <p:scale>
          <a:sx n="86" d="100"/>
          <a:sy n="86" d="100"/>
        </p:scale>
        <p:origin x="-149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22" tIns="46961" rIns="93922" bIns="46961"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68154"/>
          </a:xfrm>
          <a:prstGeom prst="rect">
            <a:avLst/>
          </a:prstGeom>
        </p:spPr>
        <p:txBody>
          <a:bodyPr vert="horz" lIns="93922" tIns="46961" rIns="93922" bIns="46961" rtlCol="0"/>
          <a:lstStyle>
            <a:lvl1pPr algn="r">
              <a:defRPr sz="1200"/>
            </a:lvl1pPr>
          </a:lstStyle>
          <a:p>
            <a:fld id="{B0180D99-4A24-4475-AD19-4FBA83E696D1}" type="datetimeFigureOut">
              <a:rPr lang="en-US" smtClean="0"/>
              <a:pPr/>
              <a:t>4/13/2015</a:t>
            </a:fld>
            <a:endParaRPr lang="en-US"/>
          </a:p>
        </p:txBody>
      </p:sp>
      <p:sp>
        <p:nvSpPr>
          <p:cNvPr id="4" name="Footer Placeholder 3"/>
          <p:cNvSpPr>
            <a:spLocks noGrp="1"/>
          </p:cNvSpPr>
          <p:nvPr>
            <p:ph type="ftr" sz="quarter" idx="2"/>
          </p:nvPr>
        </p:nvSpPr>
        <p:spPr>
          <a:xfrm>
            <a:off x="0" y="8893297"/>
            <a:ext cx="3066733" cy="468154"/>
          </a:xfrm>
          <a:prstGeom prst="rect">
            <a:avLst/>
          </a:prstGeom>
        </p:spPr>
        <p:txBody>
          <a:bodyPr vert="horz" lIns="93922" tIns="46961" rIns="93922" bIns="46961"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7"/>
            <a:ext cx="3066733" cy="468154"/>
          </a:xfrm>
          <a:prstGeom prst="rect">
            <a:avLst/>
          </a:prstGeom>
        </p:spPr>
        <p:txBody>
          <a:bodyPr vert="horz" lIns="93922" tIns="46961" rIns="93922" bIns="46961" rtlCol="0" anchor="b"/>
          <a:lstStyle>
            <a:lvl1pPr algn="r">
              <a:defRPr sz="1200"/>
            </a:lvl1pPr>
          </a:lstStyle>
          <a:p>
            <a:fld id="{BEC6A142-61E4-40E6-8DCD-A463C9A41794}" type="slidenum">
              <a:rPr lang="en-US" smtClean="0"/>
              <a:pPr/>
              <a:t>‹#›</a:t>
            </a:fld>
            <a:endParaRPr lang="en-US"/>
          </a:p>
        </p:txBody>
      </p:sp>
    </p:spTree>
    <p:extLst>
      <p:ext uri="{BB962C8B-B14F-4D97-AF65-F5344CB8AC3E}">
        <p14:creationId xmlns:p14="http://schemas.microsoft.com/office/powerpoint/2010/main" val="23658474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22" tIns="46961" rIns="93922" bIns="46961" rtlCol="0"/>
          <a:lstStyle>
            <a:lvl1pPr algn="l">
              <a:defRPr sz="1200"/>
            </a:lvl1pPr>
          </a:lstStyle>
          <a:p>
            <a:endParaRPr lang="en-US"/>
          </a:p>
        </p:txBody>
      </p:sp>
      <p:sp>
        <p:nvSpPr>
          <p:cNvPr id="3" name="Date Placeholder 2"/>
          <p:cNvSpPr>
            <a:spLocks noGrp="1"/>
          </p:cNvSpPr>
          <p:nvPr>
            <p:ph type="dt" idx="1"/>
          </p:nvPr>
        </p:nvSpPr>
        <p:spPr>
          <a:xfrm>
            <a:off x="4008705" y="0"/>
            <a:ext cx="3066733" cy="468154"/>
          </a:xfrm>
          <a:prstGeom prst="rect">
            <a:avLst/>
          </a:prstGeom>
        </p:spPr>
        <p:txBody>
          <a:bodyPr vert="horz" lIns="93922" tIns="46961" rIns="93922" bIns="46961" rtlCol="0"/>
          <a:lstStyle>
            <a:lvl1pPr algn="r">
              <a:defRPr sz="1200"/>
            </a:lvl1pPr>
          </a:lstStyle>
          <a:p>
            <a:fld id="{3BC29883-FCA4-4AF7-9024-1CA73572493C}" type="datetimeFigureOut">
              <a:rPr lang="en-US" smtClean="0"/>
              <a:pPr/>
              <a:t>4/13/2015</a:t>
            </a:fld>
            <a:endParaRPr lang="en-US"/>
          </a:p>
        </p:txBody>
      </p:sp>
      <p:sp>
        <p:nvSpPr>
          <p:cNvPr id="4" name="Slide Image Placeholder 3"/>
          <p:cNvSpPr>
            <a:spLocks noGrp="1" noRot="1" noChangeAspect="1"/>
          </p:cNvSpPr>
          <p:nvPr>
            <p:ph type="sldImg" idx="2"/>
          </p:nvPr>
        </p:nvSpPr>
        <p:spPr>
          <a:xfrm>
            <a:off x="1196975" y="701675"/>
            <a:ext cx="4683125" cy="3511550"/>
          </a:xfrm>
          <a:prstGeom prst="rect">
            <a:avLst/>
          </a:prstGeom>
          <a:noFill/>
          <a:ln w="12700">
            <a:solidFill>
              <a:prstClr val="black"/>
            </a:solidFill>
          </a:ln>
        </p:spPr>
        <p:txBody>
          <a:bodyPr vert="horz" lIns="93922" tIns="46961" rIns="93922" bIns="46961" rtlCol="0" anchor="ctr"/>
          <a:lstStyle/>
          <a:p>
            <a:endParaRPr lang="en-US"/>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22" tIns="46961" rIns="93922" bIns="4696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7"/>
            <a:ext cx="3066733" cy="468154"/>
          </a:xfrm>
          <a:prstGeom prst="rect">
            <a:avLst/>
          </a:prstGeom>
        </p:spPr>
        <p:txBody>
          <a:bodyPr vert="horz" lIns="93922" tIns="46961" rIns="93922" bIns="46961"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8154"/>
          </a:xfrm>
          <a:prstGeom prst="rect">
            <a:avLst/>
          </a:prstGeom>
        </p:spPr>
        <p:txBody>
          <a:bodyPr vert="horz" lIns="93922" tIns="46961" rIns="93922" bIns="46961" rtlCol="0" anchor="b"/>
          <a:lstStyle>
            <a:lvl1pPr algn="r">
              <a:defRPr sz="1200"/>
            </a:lvl1pPr>
          </a:lstStyle>
          <a:p>
            <a:fld id="{72BF36F1-B4AA-4322-A082-31F9B67E8CB8}" type="slidenum">
              <a:rPr lang="en-US" smtClean="0"/>
              <a:pPr/>
              <a:t>‹#›</a:t>
            </a:fld>
            <a:endParaRPr lang="en-US"/>
          </a:p>
        </p:txBody>
      </p:sp>
    </p:spTree>
    <p:extLst>
      <p:ext uri="{BB962C8B-B14F-4D97-AF65-F5344CB8AC3E}">
        <p14:creationId xmlns:p14="http://schemas.microsoft.com/office/powerpoint/2010/main" val="3220806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a:t>
            </a:fld>
            <a:endParaRPr lang="en-US" dirty="0"/>
          </a:p>
        </p:txBody>
      </p:sp>
    </p:spTree>
    <p:extLst>
      <p:ext uri="{BB962C8B-B14F-4D97-AF65-F5344CB8AC3E}">
        <p14:creationId xmlns:p14="http://schemas.microsoft.com/office/powerpoint/2010/main" val="103013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a:t>
            </a:fld>
            <a:endParaRPr lang="en-US"/>
          </a:p>
        </p:txBody>
      </p:sp>
    </p:spTree>
    <p:extLst>
      <p:ext uri="{BB962C8B-B14F-4D97-AF65-F5344CB8AC3E}">
        <p14:creationId xmlns:p14="http://schemas.microsoft.com/office/powerpoint/2010/main" val="2272441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807">
              <a:defRPr/>
            </a:pPr>
            <a:r>
              <a:rPr lang="en-US" dirty="0" smtClean="0"/>
              <a:t>As we move horizontally (for example, left to right) in the grid, we see different descriptions of the system—all from the same player's perspective. </a:t>
            </a:r>
          </a:p>
          <a:p>
            <a:r>
              <a:rPr lang="en-US" dirty="0" smtClean="0"/>
              <a:t>As we move vertically in the grid (for example, top to bottom), we see a single focus, but change the player from whose perspective we are viewing that focus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104</a:t>
            </a:fld>
            <a:endParaRPr lang="en-US"/>
          </a:p>
        </p:txBody>
      </p:sp>
    </p:spTree>
    <p:extLst>
      <p:ext uri="{BB962C8B-B14F-4D97-AF65-F5344CB8AC3E}">
        <p14:creationId xmlns:p14="http://schemas.microsoft.com/office/powerpoint/2010/main" val="16610656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Open Group Architectural Framework</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105</a:t>
            </a:fld>
            <a:endParaRPr lang="en-US"/>
          </a:p>
        </p:txBody>
      </p:sp>
    </p:spTree>
    <p:extLst>
      <p:ext uri="{BB962C8B-B14F-4D97-AF65-F5344CB8AC3E}">
        <p14:creationId xmlns:p14="http://schemas.microsoft.com/office/powerpoint/2010/main" val="23144725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106</a:t>
            </a:fld>
            <a:endParaRPr lang="en-US"/>
          </a:p>
        </p:txBody>
      </p:sp>
    </p:spTree>
    <p:extLst>
      <p:ext uri="{BB962C8B-B14F-4D97-AF65-F5344CB8AC3E}">
        <p14:creationId xmlns:p14="http://schemas.microsoft.com/office/powerpoint/2010/main" val="2544549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Michael Porter is a leading authority on competitive strategy and the competitiveness and economic development of nations, states, and regions. </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107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108</a:t>
            </a:fld>
            <a:endParaRPr lang="en-US"/>
          </a:p>
        </p:txBody>
      </p:sp>
    </p:spTree>
    <p:extLst>
      <p:ext uri="{BB962C8B-B14F-4D97-AF65-F5344CB8AC3E}">
        <p14:creationId xmlns:p14="http://schemas.microsoft.com/office/powerpoint/2010/main" val="2680231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Supply Chain Management</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109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110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9227">
              <a:defRPr/>
            </a:pPr>
            <a:endParaRPr lang="en-US" dirty="0" smtClean="0"/>
          </a:p>
        </p:txBody>
      </p:sp>
      <p:sp>
        <p:nvSpPr>
          <p:cNvPr id="4" name="Slide Number Placeholder 3"/>
          <p:cNvSpPr>
            <a:spLocks noGrp="1"/>
          </p:cNvSpPr>
          <p:nvPr>
            <p:ph type="sldNum" sz="quarter" idx="10"/>
          </p:nvPr>
        </p:nvSpPr>
        <p:spPr/>
        <p:txBody>
          <a:bodyPr/>
          <a:lstStyle/>
          <a:p>
            <a:fld id="{1DEB1741-570A-4A20-95B8-38288A7BCFC8}" type="slidenum">
              <a:rPr lang="en-US" smtClean="0"/>
              <a:pPr/>
              <a:t>111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CRM</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112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CRM </a:t>
            </a:r>
            <a:r>
              <a:rPr lang="en-US" baseline="0" dirty="0" smtClean="0"/>
              <a:t>goal is better service, more effective sales, retention of customers, discovery of new customers.</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a:t>
            </a:fld>
            <a:endParaRPr lang="en-US"/>
          </a:p>
        </p:txBody>
      </p:sp>
    </p:spTree>
    <p:extLst>
      <p:ext uri="{BB962C8B-B14F-4D97-AF65-F5344CB8AC3E}">
        <p14:creationId xmlns:p14="http://schemas.microsoft.com/office/powerpoint/2010/main" val="26414934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114</a:t>
            </a:fld>
            <a:endParaRPr lang="en-US"/>
          </a:p>
        </p:txBody>
      </p:sp>
    </p:spTree>
    <p:extLst>
      <p:ext uri="{BB962C8B-B14F-4D97-AF65-F5344CB8AC3E}">
        <p14:creationId xmlns:p14="http://schemas.microsoft.com/office/powerpoint/2010/main" val="183047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115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116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117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118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119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120</a:t>
            </a:fld>
            <a:endParaRPr lang="en-US"/>
          </a:p>
        </p:txBody>
      </p:sp>
    </p:spTree>
    <p:extLst>
      <p:ext uri="{BB962C8B-B14F-4D97-AF65-F5344CB8AC3E}">
        <p14:creationId xmlns:p14="http://schemas.microsoft.com/office/powerpoint/2010/main" val="11472245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121</a:t>
            </a:fld>
            <a:endParaRPr lang="en-US"/>
          </a:p>
        </p:txBody>
      </p:sp>
    </p:spTree>
    <p:extLst>
      <p:ext uri="{BB962C8B-B14F-4D97-AF65-F5344CB8AC3E}">
        <p14:creationId xmlns:p14="http://schemas.microsoft.com/office/powerpoint/2010/main" val="9977400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122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123</a:t>
            </a:fld>
            <a:endParaRPr lang="en-US"/>
          </a:p>
        </p:txBody>
      </p:sp>
    </p:spTree>
    <p:extLst>
      <p:ext uri="{BB962C8B-B14F-4D97-AF65-F5344CB8AC3E}">
        <p14:creationId xmlns:p14="http://schemas.microsoft.com/office/powerpoint/2010/main" val="262658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a:t>
            </a:r>
            <a:r>
              <a:rPr lang="en-US" b="1" dirty="0"/>
              <a:t>( or DELAY), </a:t>
            </a:r>
            <a:r>
              <a:rPr lang="en-US" dirty="0"/>
              <a:t>is an expression of how much time it takes for a </a:t>
            </a:r>
            <a:r>
              <a:rPr lang="en-US" u="sng" dirty="0"/>
              <a:t>packet</a:t>
            </a:r>
            <a:r>
              <a:rPr lang="en-US" dirty="0"/>
              <a:t> of data to get from one designated point to another.</a:t>
            </a:r>
          </a:p>
          <a:p>
            <a:r>
              <a:rPr lang="en-US" b="1" dirty="0"/>
              <a:t>Jitter is the variation in the time between packets arriving</a:t>
            </a:r>
            <a:r>
              <a:rPr lang="en-US" dirty="0"/>
              <a:t>, caused by network congestion, timing drift, or route changes.</a:t>
            </a:r>
          </a:p>
          <a:p>
            <a:r>
              <a:rPr lang="en-US" dirty="0"/>
              <a:t>As the name suggests, </a:t>
            </a:r>
            <a:r>
              <a:rPr lang="en-US" sz="1400" b="1" dirty="0"/>
              <a:t>jitter</a:t>
            </a:r>
            <a:r>
              <a:rPr lang="en-US" dirty="0"/>
              <a:t> can be thought of as </a:t>
            </a:r>
            <a:r>
              <a:rPr lang="en-US" sz="1400" b="1" dirty="0"/>
              <a:t>shaky pulses</a:t>
            </a:r>
            <a:r>
              <a:rPr lang="en-US" dirty="0"/>
              <a:t>. </a:t>
            </a:r>
          </a:p>
          <a:p>
            <a:endParaRPr lang="en-US" dirty="0"/>
          </a:p>
          <a:p>
            <a:r>
              <a:rPr lang="en-US" dirty="0"/>
              <a:t>SNA – Proprietary IBM systems network architecture (IBM networking technique)</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14</a:t>
            </a:fld>
            <a:endParaRPr lang="en-US"/>
          </a:p>
        </p:txBody>
      </p:sp>
    </p:spTree>
    <p:extLst>
      <p:ext uri="{BB962C8B-B14F-4D97-AF65-F5344CB8AC3E}">
        <p14:creationId xmlns:p14="http://schemas.microsoft.com/office/powerpoint/2010/main" val="8032479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124</a:t>
            </a:fld>
            <a:endParaRPr lang="en-US"/>
          </a:p>
        </p:txBody>
      </p:sp>
    </p:spTree>
    <p:extLst>
      <p:ext uri="{BB962C8B-B14F-4D97-AF65-F5344CB8AC3E}">
        <p14:creationId xmlns:p14="http://schemas.microsoft.com/office/powerpoint/2010/main" val="37711413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125</a:t>
            </a:fld>
            <a:endParaRPr lang="en-US"/>
          </a:p>
        </p:txBody>
      </p:sp>
    </p:spTree>
    <p:extLst>
      <p:ext uri="{BB962C8B-B14F-4D97-AF65-F5344CB8AC3E}">
        <p14:creationId xmlns:p14="http://schemas.microsoft.com/office/powerpoint/2010/main" val="26825087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126</a:t>
            </a:fld>
            <a:endParaRPr lang="en-US"/>
          </a:p>
        </p:txBody>
      </p:sp>
    </p:spTree>
    <p:extLst>
      <p:ext uri="{BB962C8B-B14F-4D97-AF65-F5344CB8AC3E}">
        <p14:creationId xmlns:p14="http://schemas.microsoft.com/office/powerpoint/2010/main" val="10743200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127</a:t>
            </a:fld>
            <a:endParaRPr lang="en-US"/>
          </a:p>
        </p:txBody>
      </p:sp>
    </p:spTree>
    <p:extLst>
      <p:ext uri="{BB962C8B-B14F-4D97-AF65-F5344CB8AC3E}">
        <p14:creationId xmlns:p14="http://schemas.microsoft.com/office/powerpoint/2010/main" val="16527068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128</a:t>
            </a:fld>
            <a:endParaRPr lang="en-US"/>
          </a:p>
        </p:txBody>
      </p:sp>
    </p:spTree>
    <p:extLst>
      <p:ext uri="{BB962C8B-B14F-4D97-AF65-F5344CB8AC3E}">
        <p14:creationId xmlns:p14="http://schemas.microsoft.com/office/powerpoint/2010/main" val="15656517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129</a:t>
            </a:fld>
            <a:endParaRPr lang="en-US"/>
          </a:p>
        </p:txBody>
      </p:sp>
    </p:spTree>
    <p:extLst>
      <p:ext uri="{BB962C8B-B14F-4D97-AF65-F5344CB8AC3E}">
        <p14:creationId xmlns:p14="http://schemas.microsoft.com/office/powerpoint/2010/main" val="14390763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130</a:t>
            </a:fld>
            <a:endParaRPr lang="en-US"/>
          </a:p>
        </p:txBody>
      </p:sp>
    </p:spTree>
    <p:extLst>
      <p:ext uri="{BB962C8B-B14F-4D97-AF65-F5344CB8AC3E}">
        <p14:creationId xmlns:p14="http://schemas.microsoft.com/office/powerpoint/2010/main" val="2634874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E6E22DF-0BDE-44DE-970D-306760478C55}" type="slidenum">
              <a:rPr lang="en-US">
                <a:latin typeface="Times New Roman" pitchFamily="18" charset="0"/>
              </a:rPr>
              <a:pPr/>
              <a:t>131</a:t>
            </a:fld>
            <a:endParaRPr lang="en-US">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63122" indent="-293507" eaLnBrk="0" hangingPunct="0">
              <a:defRPr sz="2400">
                <a:solidFill>
                  <a:schemeClr val="tx1"/>
                </a:solidFill>
                <a:latin typeface="Times New Roman" pitchFamily="18" charset="0"/>
              </a:defRPr>
            </a:lvl2pPr>
            <a:lvl3pPr marL="1174032" indent="-234806" eaLnBrk="0" hangingPunct="0">
              <a:defRPr sz="2400">
                <a:solidFill>
                  <a:schemeClr val="tx1"/>
                </a:solidFill>
                <a:latin typeface="Times New Roman" pitchFamily="18" charset="0"/>
              </a:defRPr>
            </a:lvl3pPr>
            <a:lvl4pPr marL="1643646" indent="-234806" eaLnBrk="0" hangingPunct="0">
              <a:defRPr sz="2400">
                <a:solidFill>
                  <a:schemeClr val="tx1"/>
                </a:solidFill>
                <a:latin typeface="Times New Roman" pitchFamily="18" charset="0"/>
              </a:defRPr>
            </a:lvl4pPr>
            <a:lvl5pPr marL="2113258" indent="-234806" eaLnBrk="0" hangingPunct="0">
              <a:defRPr sz="2400">
                <a:solidFill>
                  <a:schemeClr val="tx1"/>
                </a:solidFill>
                <a:latin typeface="Times New Roman" pitchFamily="18" charset="0"/>
              </a:defRPr>
            </a:lvl5pPr>
            <a:lvl6pPr marL="2582871" indent="-234806" eaLnBrk="0" fontAlgn="base" hangingPunct="0">
              <a:spcBef>
                <a:spcPct val="0"/>
              </a:spcBef>
              <a:spcAft>
                <a:spcPct val="0"/>
              </a:spcAft>
              <a:defRPr sz="2400">
                <a:solidFill>
                  <a:schemeClr val="tx1"/>
                </a:solidFill>
                <a:latin typeface="Times New Roman" pitchFamily="18" charset="0"/>
              </a:defRPr>
            </a:lvl6pPr>
            <a:lvl7pPr marL="3052483" indent="-234806" eaLnBrk="0" fontAlgn="base" hangingPunct="0">
              <a:spcBef>
                <a:spcPct val="0"/>
              </a:spcBef>
              <a:spcAft>
                <a:spcPct val="0"/>
              </a:spcAft>
              <a:defRPr sz="2400">
                <a:solidFill>
                  <a:schemeClr val="tx1"/>
                </a:solidFill>
                <a:latin typeface="Times New Roman" pitchFamily="18" charset="0"/>
              </a:defRPr>
            </a:lvl7pPr>
            <a:lvl8pPr marL="3522097" indent="-234806" eaLnBrk="0" fontAlgn="base" hangingPunct="0">
              <a:spcBef>
                <a:spcPct val="0"/>
              </a:spcBef>
              <a:spcAft>
                <a:spcPct val="0"/>
              </a:spcAft>
              <a:defRPr sz="2400">
                <a:solidFill>
                  <a:schemeClr val="tx1"/>
                </a:solidFill>
                <a:latin typeface="Times New Roman" pitchFamily="18" charset="0"/>
              </a:defRPr>
            </a:lvl8pPr>
            <a:lvl9pPr marL="3991710" indent="-234806" eaLnBrk="0" fontAlgn="base" hangingPunct="0">
              <a:spcBef>
                <a:spcPct val="0"/>
              </a:spcBef>
              <a:spcAft>
                <a:spcPct val="0"/>
              </a:spcAft>
              <a:defRPr sz="2400">
                <a:solidFill>
                  <a:schemeClr val="tx1"/>
                </a:solidFill>
                <a:latin typeface="Times New Roman" pitchFamily="18" charset="0"/>
              </a:defRPr>
            </a:lvl9pPr>
          </a:lstStyle>
          <a:p>
            <a:pPr eaLnBrk="1" hangingPunct="1"/>
            <a:fld id="{1DCB87B6-F48E-4C53-B39A-0EF0345383F8}" type="slidenum">
              <a:rPr lang="en-US" sz="1200"/>
              <a:pPr eaLnBrk="1" hangingPunct="1"/>
              <a:t>132</a:t>
            </a:fld>
            <a:endParaRPr lang="en-US"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Domains of a CMS</a:t>
            </a:r>
          </a:p>
          <a:p>
            <a:r>
              <a:rPr lang="en-US" dirty="0" smtClean="0"/>
              <a:t>Within an enterprise:</a:t>
            </a:r>
          </a:p>
          <a:p>
            <a:pPr lvl="1"/>
            <a:r>
              <a:rPr lang="en-US" dirty="0" smtClean="0"/>
              <a:t>Used as a portal or Intranet</a:t>
            </a:r>
          </a:p>
          <a:p>
            <a:pPr lvl="1"/>
            <a:r>
              <a:rPr lang="en-US" dirty="0" smtClean="0"/>
              <a:t>Used to support e-commerce functionality</a:t>
            </a:r>
          </a:p>
          <a:p>
            <a:pPr lvl="1"/>
            <a:r>
              <a:rPr lang="en-US" dirty="0" smtClean="0"/>
              <a:t>Used to support workflow and document management</a:t>
            </a:r>
          </a:p>
          <a:p>
            <a:r>
              <a:rPr lang="en-US" dirty="0" smtClean="0"/>
              <a:t>On the Internet</a:t>
            </a:r>
          </a:p>
          <a:p>
            <a:pPr lvl="1"/>
            <a:r>
              <a:rPr lang="en-US" dirty="0" smtClean="0"/>
              <a:t>Used to present dynamic information</a:t>
            </a:r>
          </a:p>
          <a:p>
            <a:pPr lvl="1"/>
            <a:r>
              <a:rPr lang="en-US" dirty="0" smtClean="0"/>
              <a:t>Used to build community</a:t>
            </a:r>
          </a:p>
          <a:p>
            <a:pPr>
              <a:spcBef>
                <a:spcPct val="0"/>
              </a:spcBef>
            </a:pPr>
            <a:endParaRPr lang="en-US" dirty="0" smtClean="0"/>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730B2F-2D49-4184-BE05-4385C11095F0}" type="slidenum">
              <a:rPr lang="en-US">
                <a:latin typeface="Times New Roman" pitchFamily="18" charset="0"/>
              </a:rPr>
              <a:pPr/>
              <a:t>133</a:t>
            </a:fld>
            <a:endParaRPr 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Leased</a:t>
            </a:r>
            <a:r>
              <a:rPr lang="en-US" baseline="0" dirty="0" smtClean="0"/>
              <a:t> Line is the most expensive but also the most secure</a:t>
            </a:r>
          </a:p>
          <a:p>
            <a:r>
              <a:rPr lang="en-US" baseline="0" dirty="0" smtClean="0"/>
              <a:t>Basic Telephones and ISDN lines are less expensive but have slow connections. They are </a:t>
            </a:r>
            <a:r>
              <a:rPr lang="en-US" sz="1400" b="1" dirty="0"/>
              <a:t>Circuit Switched </a:t>
            </a:r>
            <a:r>
              <a:rPr lang="en-US" baseline="0" dirty="0" smtClean="0"/>
              <a:t>lines</a:t>
            </a:r>
          </a:p>
          <a:p>
            <a:r>
              <a:rPr lang="en-US" baseline="0" dirty="0" smtClean="0"/>
              <a:t>x.25, ATM and Frame Relays are </a:t>
            </a:r>
            <a:r>
              <a:rPr lang="en-US" sz="1400" b="1" dirty="0"/>
              <a:t>packet switched </a:t>
            </a:r>
            <a:r>
              <a:rPr lang="en-US" sz="1400" dirty="0"/>
              <a:t>have used bandwidth efficiently and effectively but can be expensive. </a:t>
            </a:r>
          </a:p>
          <a:p>
            <a:r>
              <a:rPr lang="en-US" sz="1400" dirty="0"/>
              <a:t>DSL and Metro Ethernet are shared lines, are </a:t>
            </a:r>
            <a:r>
              <a:rPr lang="en-US" sz="1600" b="1" dirty="0"/>
              <a:t>the least expensive and least secured </a:t>
            </a:r>
            <a:endParaRPr lang="en-US" sz="1400" b="1" dirty="0"/>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15</a:t>
            </a:fld>
            <a:endParaRPr lang="en-US"/>
          </a:p>
        </p:txBody>
      </p:sp>
    </p:spTree>
    <p:extLst>
      <p:ext uri="{BB962C8B-B14F-4D97-AF65-F5344CB8AC3E}">
        <p14:creationId xmlns:p14="http://schemas.microsoft.com/office/powerpoint/2010/main" val="10528706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2C895BC-C2E6-4839-B640-87287555C7FA}" type="slidenum">
              <a:rPr lang="en-US">
                <a:latin typeface="Times New Roman" pitchFamily="18" charset="0"/>
              </a:rPr>
              <a:pPr/>
              <a:t>134</a:t>
            </a:fld>
            <a:endParaRPr lang="en-US">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135</a:t>
            </a:fld>
            <a:endParaRPr lang="en-US"/>
          </a:p>
        </p:txBody>
      </p:sp>
    </p:spTree>
    <p:extLst>
      <p:ext uri="{BB962C8B-B14F-4D97-AF65-F5344CB8AC3E}">
        <p14:creationId xmlns:p14="http://schemas.microsoft.com/office/powerpoint/2010/main" val="1370511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136</a:t>
            </a:fld>
            <a:endParaRPr lang="en-US"/>
          </a:p>
        </p:txBody>
      </p:sp>
    </p:spTree>
    <p:extLst>
      <p:ext uri="{BB962C8B-B14F-4D97-AF65-F5344CB8AC3E}">
        <p14:creationId xmlns:p14="http://schemas.microsoft.com/office/powerpoint/2010/main" val="32077137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137</a:t>
            </a:fld>
            <a:endParaRPr lang="en-US"/>
          </a:p>
        </p:txBody>
      </p:sp>
    </p:spTree>
    <p:extLst>
      <p:ext uri="{BB962C8B-B14F-4D97-AF65-F5344CB8AC3E}">
        <p14:creationId xmlns:p14="http://schemas.microsoft.com/office/powerpoint/2010/main" val="2657548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138</a:t>
            </a:fld>
            <a:endParaRPr lang="en-US"/>
          </a:p>
        </p:txBody>
      </p:sp>
    </p:spTree>
    <p:extLst>
      <p:ext uri="{BB962C8B-B14F-4D97-AF65-F5344CB8AC3E}">
        <p14:creationId xmlns:p14="http://schemas.microsoft.com/office/powerpoint/2010/main" val="356313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16</a:t>
            </a:fld>
            <a:endParaRPr lang="en-US"/>
          </a:p>
        </p:txBody>
      </p:sp>
    </p:spTree>
    <p:extLst>
      <p:ext uri="{BB962C8B-B14F-4D97-AF65-F5344CB8AC3E}">
        <p14:creationId xmlns:p14="http://schemas.microsoft.com/office/powerpoint/2010/main" val="2743520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17</a:t>
            </a:fld>
            <a:endParaRPr lang="en-US"/>
          </a:p>
        </p:txBody>
      </p:sp>
    </p:spTree>
    <p:extLst>
      <p:ext uri="{BB962C8B-B14F-4D97-AF65-F5344CB8AC3E}">
        <p14:creationId xmlns:p14="http://schemas.microsoft.com/office/powerpoint/2010/main" val="368280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18</a:t>
            </a:fld>
            <a:endParaRPr lang="en-US"/>
          </a:p>
        </p:txBody>
      </p:sp>
    </p:spTree>
    <p:extLst>
      <p:ext uri="{BB962C8B-B14F-4D97-AF65-F5344CB8AC3E}">
        <p14:creationId xmlns:p14="http://schemas.microsoft.com/office/powerpoint/2010/main" val="3451505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19</a:t>
            </a:fld>
            <a:endParaRPr lang="en-US"/>
          </a:p>
        </p:txBody>
      </p:sp>
    </p:spTree>
    <p:extLst>
      <p:ext uri="{BB962C8B-B14F-4D97-AF65-F5344CB8AC3E}">
        <p14:creationId xmlns:p14="http://schemas.microsoft.com/office/powerpoint/2010/main" val="2860596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20</a:t>
            </a:fld>
            <a:endParaRPr lang="en-US"/>
          </a:p>
        </p:txBody>
      </p:sp>
    </p:spTree>
    <p:extLst>
      <p:ext uri="{BB962C8B-B14F-4D97-AF65-F5344CB8AC3E}">
        <p14:creationId xmlns:p14="http://schemas.microsoft.com/office/powerpoint/2010/main" val="4067482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21</a:t>
            </a:fld>
            <a:endParaRPr lang="en-US"/>
          </a:p>
        </p:txBody>
      </p:sp>
    </p:spTree>
    <p:extLst>
      <p:ext uri="{BB962C8B-B14F-4D97-AF65-F5344CB8AC3E}">
        <p14:creationId xmlns:p14="http://schemas.microsoft.com/office/powerpoint/2010/main" val="294372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a:t>
            </a:fld>
            <a:endParaRPr lang="en-US" dirty="0"/>
          </a:p>
        </p:txBody>
      </p:sp>
    </p:spTree>
    <p:extLst>
      <p:ext uri="{BB962C8B-B14F-4D97-AF65-F5344CB8AC3E}">
        <p14:creationId xmlns:p14="http://schemas.microsoft.com/office/powerpoint/2010/main" val="1541361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22</a:t>
            </a:fld>
            <a:endParaRPr lang="en-US"/>
          </a:p>
        </p:txBody>
      </p:sp>
    </p:spTree>
    <p:extLst>
      <p:ext uri="{BB962C8B-B14F-4D97-AF65-F5344CB8AC3E}">
        <p14:creationId xmlns:p14="http://schemas.microsoft.com/office/powerpoint/2010/main" val="269829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examples. They should be set with the</a:t>
            </a:r>
            <a:r>
              <a:rPr lang="en-US" baseline="0" dirty="0" smtClean="0"/>
              <a:t> terms and conditions of the service provider</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23</a:t>
            </a:fld>
            <a:endParaRPr lang="en-US"/>
          </a:p>
        </p:txBody>
      </p:sp>
    </p:spTree>
    <p:extLst>
      <p:ext uri="{BB962C8B-B14F-4D97-AF65-F5344CB8AC3E}">
        <p14:creationId xmlns:p14="http://schemas.microsoft.com/office/powerpoint/2010/main" val="33404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examples. They should be set with the</a:t>
            </a:r>
            <a:r>
              <a:rPr lang="en-US" baseline="0" dirty="0" smtClean="0"/>
              <a:t> terms and conditions of the service provider</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24</a:t>
            </a:fld>
            <a:endParaRPr lang="en-US"/>
          </a:p>
        </p:txBody>
      </p:sp>
    </p:spTree>
    <p:extLst>
      <p:ext uri="{BB962C8B-B14F-4D97-AF65-F5344CB8AC3E}">
        <p14:creationId xmlns:p14="http://schemas.microsoft.com/office/powerpoint/2010/main" val="358109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PVC</a:t>
            </a:r>
            <a:r>
              <a:rPr lang="en-US" baseline="0" dirty="0" smtClean="0"/>
              <a:t> – Permanent Virtual Circuit</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25</a:t>
            </a:fld>
            <a:endParaRPr lang="en-US"/>
          </a:p>
        </p:txBody>
      </p:sp>
    </p:spTree>
    <p:extLst>
      <p:ext uri="{BB962C8B-B14F-4D97-AF65-F5344CB8AC3E}">
        <p14:creationId xmlns:p14="http://schemas.microsoft.com/office/powerpoint/2010/main" val="1142326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26</a:t>
            </a:fld>
            <a:endParaRPr lang="en-US"/>
          </a:p>
        </p:txBody>
      </p:sp>
    </p:spTree>
    <p:extLst>
      <p:ext uri="{BB962C8B-B14F-4D97-AF65-F5344CB8AC3E}">
        <p14:creationId xmlns:p14="http://schemas.microsoft.com/office/powerpoint/2010/main" val="788972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27</a:t>
            </a:fld>
            <a:endParaRPr lang="en-US"/>
          </a:p>
        </p:txBody>
      </p:sp>
    </p:spTree>
    <p:extLst>
      <p:ext uri="{BB962C8B-B14F-4D97-AF65-F5344CB8AC3E}">
        <p14:creationId xmlns:p14="http://schemas.microsoft.com/office/powerpoint/2010/main" val="3007333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28</a:t>
            </a:fld>
            <a:endParaRPr lang="en-US"/>
          </a:p>
        </p:txBody>
      </p:sp>
    </p:spTree>
    <p:extLst>
      <p:ext uri="{BB962C8B-B14F-4D97-AF65-F5344CB8AC3E}">
        <p14:creationId xmlns:p14="http://schemas.microsoft.com/office/powerpoint/2010/main" val="4079228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uses of data deduplication is on the wide area network (WAN). The role of data deduplication over the WAN is to allow WAN segments to be more efficiently utilized in order to delay or even prevent the need to purchase additional and expensive WAN bandwidth. </a:t>
            </a:r>
          </a:p>
        </p:txBody>
      </p:sp>
      <p:sp>
        <p:nvSpPr>
          <p:cNvPr id="4" name="Slide Number Placeholder 3"/>
          <p:cNvSpPr>
            <a:spLocks noGrp="1"/>
          </p:cNvSpPr>
          <p:nvPr>
            <p:ph type="sldNum" sz="quarter" idx="10"/>
          </p:nvPr>
        </p:nvSpPr>
        <p:spPr/>
        <p:txBody>
          <a:bodyPr/>
          <a:lstStyle/>
          <a:p>
            <a:fld id="{72BF36F1-B4AA-4322-A082-31F9B67E8CB8}" type="slidenum">
              <a:rPr lang="en-US" smtClean="0"/>
              <a:pPr/>
              <a:t>29</a:t>
            </a:fld>
            <a:endParaRPr lang="en-US"/>
          </a:p>
        </p:txBody>
      </p:sp>
    </p:spTree>
    <p:extLst>
      <p:ext uri="{BB962C8B-B14F-4D97-AF65-F5344CB8AC3E}">
        <p14:creationId xmlns:p14="http://schemas.microsoft.com/office/powerpoint/2010/main" val="1401705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30</a:t>
            </a:fld>
            <a:endParaRPr lang="en-US"/>
          </a:p>
        </p:txBody>
      </p:sp>
    </p:spTree>
    <p:extLst>
      <p:ext uri="{BB962C8B-B14F-4D97-AF65-F5344CB8AC3E}">
        <p14:creationId xmlns:p14="http://schemas.microsoft.com/office/powerpoint/2010/main" val="518799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LTE</a:t>
            </a:r>
            <a:r>
              <a:rPr lang="en-US" baseline="0" dirty="0" smtClean="0"/>
              <a:t> is a WWAN</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31</a:t>
            </a:fld>
            <a:endParaRPr lang="en-US"/>
          </a:p>
        </p:txBody>
      </p:sp>
    </p:spTree>
    <p:extLst>
      <p:ext uri="{BB962C8B-B14F-4D97-AF65-F5344CB8AC3E}">
        <p14:creationId xmlns:p14="http://schemas.microsoft.com/office/powerpoint/2010/main" val="355553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MPLS can be considered a </a:t>
            </a:r>
            <a:r>
              <a:rPr lang="en-US" dirty="0" smtClean="0"/>
              <a:t>Layer 2.5 networking protocol. </a:t>
            </a:r>
            <a:endParaRPr lang="en-US" dirty="0"/>
          </a:p>
          <a:p>
            <a:r>
              <a:rPr lang="en-US" dirty="0"/>
              <a:t>MPLS was created in the late 1990’s to avoid having </a:t>
            </a:r>
            <a:r>
              <a:rPr lang="en-US" b="1" dirty="0"/>
              <a:t>routers waste time by having to stop and look up routing tables</a:t>
            </a:r>
            <a:r>
              <a:rPr lang="en-US" dirty="0"/>
              <a:t>. The protocol allows most packets to be forwarded at the Layer 2 (switching) level rather than at the Layer 3(routing) level. Each packet gets labeled at the edge of the service provider's network and that label determines which pre-determined path the packet will follow. The paths, which are called label-switched paths (LSPs), allow service providers to decide ahead of time what will be the best way for certain types of traffic to flow within a private or public network. LSPs are virtual links</a:t>
            </a:r>
          </a:p>
          <a:p>
            <a:r>
              <a:rPr lang="en-US" dirty="0"/>
              <a:t>MPLS is protocol-independent. </a:t>
            </a: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a:t>
            </a:fld>
            <a:endParaRPr lang="en-US"/>
          </a:p>
        </p:txBody>
      </p:sp>
    </p:spTree>
    <p:extLst>
      <p:ext uri="{BB962C8B-B14F-4D97-AF65-F5344CB8AC3E}">
        <p14:creationId xmlns:p14="http://schemas.microsoft.com/office/powerpoint/2010/main" val="3756325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WMAN is also often called WiMAX</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32</a:t>
            </a:fld>
            <a:endParaRPr lang="en-US"/>
          </a:p>
        </p:txBody>
      </p:sp>
    </p:spTree>
    <p:extLst>
      <p:ext uri="{BB962C8B-B14F-4D97-AF65-F5344CB8AC3E}">
        <p14:creationId xmlns:p14="http://schemas.microsoft.com/office/powerpoint/2010/main" val="3251744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33</a:t>
            </a:fld>
            <a:endParaRPr lang="en-US"/>
          </a:p>
        </p:txBody>
      </p:sp>
    </p:spTree>
    <p:extLst>
      <p:ext uri="{BB962C8B-B14F-4D97-AF65-F5344CB8AC3E}">
        <p14:creationId xmlns:p14="http://schemas.microsoft.com/office/powerpoint/2010/main" val="516372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34</a:t>
            </a:fld>
            <a:endParaRPr lang="en-US"/>
          </a:p>
        </p:txBody>
      </p:sp>
    </p:spTree>
    <p:extLst>
      <p:ext uri="{BB962C8B-B14F-4D97-AF65-F5344CB8AC3E}">
        <p14:creationId xmlns:p14="http://schemas.microsoft.com/office/powerpoint/2010/main" val="305697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35</a:t>
            </a:fld>
            <a:endParaRPr lang="en-US"/>
          </a:p>
        </p:txBody>
      </p:sp>
    </p:spTree>
    <p:extLst>
      <p:ext uri="{BB962C8B-B14F-4D97-AF65-F5344CB8AC3E}">
        <p14:creationId xmlns:p14="http://schemas.microsoft.com/office/powerpoint/2010/main" val="2893806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36</a:t>
            </a:fld>
            <a:endParaRPr lang="en-US"/>
          </a:p>
        </p:txBody>
      </p:sp>
    </p:spTree>
    <p:extLst>
      <p:ext uri="{BB962C8B-B14F-4D97-AF65-F5344CB8AC3E}">
        <p14:creationId xmlns:p14="http://schemas.microsoft.com/office/powerpoint/2010/main" val="1460346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37</a:t>
            </a:fld>
            <a:endParaRPr lang="en-US"/>
          </a:p>
        </p:txBody>
      </p:sp>
    </p:spTree>
    <p:extLst>
      <p:ext uri="{BB962C8B-B14F-4D97-AF65-F5344CB8AC3E}">
        <p14:creationId xmlns:p14="http://schemas.microsoft.com/office/powerpoint/2010/main" val="2349547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38</a:t>
            </a:fld>
            <a:endParaRPr lang="en-US"/>
          </a:p>
        </p:txBody>
      </p:sp>
    </p:spTree>
    <p:extLst>
      <p:ext uri="{BB962C8B-B14F-4D97-AF65-F5344CB8AC3E}">
        <p14:creationId xmlns:p14="http://schemas.microsoft.com/office/powerpoint/2010/main" val="2361059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39</a:t>
            </a:fld>
            <a:endParaRPr lang="en-US"/>
          </a:p>
        </p:txBody>
      </p:sp>
    </p:spTree>
    <p:extLst>
      <p:ext uri="{BB962C8B-B14F-4D97-AF65-F5344CB8AC3E}">
        <p14:creationId xmlns:p14="http://schemas.microsoft.com/office/powerpoint/2010/main" val="612739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40</a:t>
            </a:fld>
            <a:endParaRPr lang="en-US"/>
          </a:p>
        </p:txBody>
      </p:sp>
    </p:spTree>
    <p:extLst>
      <p:ext uri="{BB962C8B-B14F-4D97-AF65-F5344CB8AC3E}">
        <p14:creationId xmlns:p14="http://schemas.microsoft.com/office/powerpoint/2010/main" val="2594130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9A7FCFB-40C2-47C8-B12A-53C11F22EABD}" type="slidenum">
              <a:rPr lang="en-US" smtClean="0"/>
              <a:pPr>
                <a:defRPr/>
              </a:pPr>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4</a:t>
            </a:fld>
            <a:endParaRPr lang="en-US"/>
          </a:p>
        </p:txBody>
      </p:sp>
    </p:spTree>
    <p:extLst>
      <p:ext uri="{BB962C8B-B14F-4D97-AF65-F5344CB8AC3E}">
        <p14:creationId xmlns:p14="http://schemas.microsoft.com/office/powerpoint/2010/main" val="197132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MAC - </a:t>
            </a:r>
            <a:r>
              <a:rPr lang="en-US" sz="1200" b="0" i="0" kern="1200" dirty="0" smtClean="0">
                <a:solidFill>
                  <a:schemeClr val="tx1"/>
                </a:solidFill>
                <a:effectLst/>
                <a:latin typeface="+mn-lt"/>
                <a:ea typeface="+mn-ea"/>
                <a:cs typeface="+mn-cs"/>
              </a:rPr>
              <a:t>media access control</a:t>
            </a:r>
          </a:p>
          <a:p>
            <a:r>
              <a:rPr lang="en-US" sz="1200" b="0" i="0" kern="1200" dirty="0" smtClean="0">
                <a:solidFill>
                  <a:schemeClr val="tx1"/>
                </a:solidFill>
                <a:effectLst/>
                <a:latin typeface="+mn-lt"/>
                <a:ea typeface="+mn-ea"/>
                <a:cs typeface="+mn-cs"/>
              </a:rPr>
              <a:t>TCP – transmission control protocol</a:t>
            </a:r>
          </a:p>
          <a:p>
            <a:r>
              <a:rPr lang="en-US" sz="1200" b="0" i="0" kern="1200" dirty="0" smtClean="0">
                <a:solidFill>
                  <a:schemeClr val="tx1"/>
                </a:solidFill>
                <a:effectLst/>
                <a:latin typeface="+mn-lt"/>
                <a:ea typeface="+mn-ea"/>
                <a:cs typeface="+mn-cs"/>
              </a:rPr>
              <a:t>UDP-user datagram protocol</a:t>
            </a:r>
          </a:p>
          <a:p>
            <a:r>
              <a:rPr lang="en-US" sz="1200" b="0" i="0" kern="1200" dirty="0" smtClean="0">
                <a:solidFill>
                  <a:schemeClr val="tx1"/>
                </a:solidFill>
                <a:effectLst/>
                <a:latin typeface="+mn-lt"/>
                <a:ea typeface="+mn-ea"/>
                <a:cs typeface="+mn-cs"/>
              </a:rPr>
              <a:t>LLC- logical link control</a:t>
            </a:r>
          </a:p>
          <a:p>
            <a:r>
              <a:rPr lang="en-US" sz="1200" b="0" i="0" kern="1200" dirty="0" smtClean="0">
                <a:solidFill>
                  <a:schemeClr val="tx1"/>
                </a:solidFill>
                <a:effectLst/>
                <a:latin typeface="+mn-lt"/>
                <a:ea typeface="+mn-ea"/>
                <a:cs typeface="+mn-cs"/>
              </a:rPr>
              <a:t>CRC-cyclic redundancy check</a:t>
            </a:r>
            <a:endParaRPr lang="en-US" b="0"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42</a:t>
            </a:fld>
            <a:endParaRPr lang="en-US"/>
          </a:p>
        </p:txBody>
      </p:sp>
    </p:spTree>
    <p:extLst>
      <p:ext uri="{BB962C8B-B14F-4D97-AF65-F5344CB8AC3E}">
        <p14:creationId xmlns:p14="http://schemas.microsoft.com/office/powerpoint/2010/main" val="2337370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ICANN is headquartered in California</a:t>
            </a:r>
          </a:p>
          <a:p>
            <a:endParaRPr lang="en-US" dirty="0" smtClean="0"/>
          </a:p>
          <a:p>
            <a:r>
              <a:rPr lang="en-US" b="1" dirty="0" smtClean="0"/>
              <a:t>So owning</a:t>
            </a:r>
            <a:r>
              <a:rPr lang="en-US" b="1" baseline="0" dirty="0" smtClean="0"/>
              <a:t> a top level domain can be beneficial. For example: </a:t>
            </a:r>
            <a:r>
              <a:rPr lang="en-US" b="1" dirty="0"/>
              <a:t>The domain name .</a:t>
            </a:r>
            <a:r>
              <a:rPr lang="en-US" b="1" dirty="0" err="1"/>
              <a:t>tv</a:t>
            </a:r>
            <a:r>
              <a:rPr lang="en-US" b="1" dirty="0"/>
              <a:t> is the Internet country code top-level domain for the small Pacific island nation of Tuvalu. Tuvalu gets royalties every time someone wants to use the .</a:t>
            </a:r>
            <a:r>
              <a:rPr lang="en-US" b="1" dirty="0" err="1"/>
              <a:t>tv</a:t>
            </a:r>
            <a:r>
              <a:rPr lang="en-US" b="1" dirty="0"/>
              <a:t> as a domain name.</a:t>
            </a:r>
            <a:endParaRPr lang="en-US" b="1" dirty="0" smtClean="0"/>
          </a:p>
          <a:p>
            <a:endParaRPr lang="en-US" dirty="0" smtClean="0"/>
          </a:p>
          <a:p>
            <a:r>
              <a:rPr lang="en-US" dirty="0" smtClean="0"/>
              <a:t>ARIN</a:t>
            </a:r>
            <a:r>
              <a:rPr lang="en-US" baseline="0" dirty="0" smtClean="0"/>
              <a:t> is the</a:t>
            </a:r>
            <a:r>
              <a:rPr lang="en-US" b="0" baseline="0" dirty="0" smtClean="0"/>
              <a:t> </a:t>
            </a:r>
            <a:r>
              <a:rPr lang="en-US" dirty="0"/>
              <a:t>American Registry for Internet Numbers</a:t>
            </a:r>
          </a:p>
          <a:p>
            <a:pPr defTabSz="921807">
              <a:defRPr/>
            </a:pPr>
            <a:r>
              <a:rPr lang="en-US" dirty="0"/>
              <a:t>LACNIC is the Latin America and Caribbean Network Information Centre</a:t>
            </a:r>
          </a:p>
          <a:p>
            <a:pPr defTabSz="921807">
              <a:defRPr/>
            </a:pPr>
            <a:r>
              <a:rPr lang="en-US" dirty="0"/>
              <a:t>APNIC is the Asia-Pacific Network Information Centre</a:t>
            </a:r>
          </a:p>
          <a:p>
            <a:pPr defTabSz="921807">
              <a:defRPr/>
            </a:pPr>
            <a:r>
              <a:rPr lang="en-US" dirty="0" err="1"/>
              <a:t>AfriNIC</a:t>
            </a:r>
            <a:r>
              <a:rPr lang="en-US" dirty="0"/>
              <a:t> is the African Network Information Centre</a:t>
            </a:r>
          </a:p>
          <a:p>
            <a:pPr defTabSz="921807">
              <a:defRPr/>
            </a:pPr>
            <a:r>
              <a:rPr lang="fr-FR" dirty="0"/>
              <a:t>RIPE </a:t>
            </a:r>
            <a:r>
              <a:rPr lang="fr-FR" dirty="0" err="1"/>
              <a:t>is</a:t>
            </a:r>
            <a:r>
              <a:rPr lang="fr-FR" dirty="0"/>
              <a:t> the Réseaux IP Européens Network Coordination Centre</a:t>
            </a:r>
            <a:endParaRPr lang="en-US" dirty="0"/>
          </a:p>
          <a:p>
            <a:endParaRPr lang="en-US" b="0" dirty="0"/>
          </a:p>
        </p:txBody>
      </p:sp>
      <p:sp>
        <p:nvSpPr>
          <p:cNvPr id="4" name="Slide Number Placeholder 3"/>
          <p:cNvSpPr>
            <a:spLocks noGrp="1"/>
          </p:cNvSpPr>
          <p:nvPr>
            <p:ph type="sldNum" sz="quarter" idx="10"/>
          </p:nvPr>
        </p:nvSpPr>
        <p:spPr/>
        <p:txBody>
          <a:bodyPr/>
          <a:lstStyle/>
          <a:p>
            <a:fld id="{847ACA19-3856-4FDA-8AC4-C6EEF6BEB1F0}" type="slidenum">
              <a:rPr lang="en-US" smtClean="0"/>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45</a:t>
            </a:fld>
            <a:endParaRPr lang="en-US"/>
          </a:p>
        </p:txBody>
      </p:sp>
    </p:spTree>
    <p:extLst>
      <p:ext uri="{BB962C8B-B14F-4D97-AF65-F5344CB8AC3E}">
        <p14:creationId xmlns:p14="http://schemas.microsoft.com/office/powerpoint/2010/main" val="2517505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46</a:t>
            </a:fld>
            <a:endParaRPr lang="en-US"/>
          </a:p>
        </p:txBody>
      </p:sp>
    </p:spTree>
    <p:extLst>
      <p:ext uri="{BB962C8B-B14F-4D97-AF65-F5344CB8AC3E}">
        <p14:creationId xmlns:p14="http://schemas.microsoft.com/office/powerpoint/2010/main" val="2042302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47</a:t>
            </a:fld>
            <a:endParaRPr lang="en-US"/>
          </a:p>
        </p:txBody>
      </p:sp>
    </p:spTree>
    <p:extLst>
      <p:ext uri="{BB962C8B-B14F-4D97-AF65-F5344CB8AC3E}">
        <p14:creationId xmlns:p14="http://schemas.microsoft.com/office/powerpoint/2010/main" val="149970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IPV6 has been around for some time now, the</a:t>
            </a:r>
            <a:r>
              <a:rPr lang="en-US" dirty="0"/>
              <a:t> problem that IPv6 solves is it provides a larger IP address space than IPv4. However, no one gets the full benefit of IPv6 deployment until everyone supports it.</a:t>
            </a:r>
          </a:p>
          <a:p>
            <a:r>
              <a:rPr lang="en-US" dirty="0"/>
              <a:t>In essence, organizations delayed investing in IPv6 until they absolutely had to. </a:t>
            </a:r>
          </a:p>
        </p:txBody>
      </p:sp>
      <p:sp>
        <p:nvSpPr>
          <p:cNvPr id="4" name="Slide Number Placeholder 3"/>
          <p:cNvSpPr>
            <a:spLocks noGrp="1"/>
          </p:cNvSpPr>
          <p:nvPr>
            <p:ph type="sldNum" sz="quarter" idx="10"/>
          </p:nvPr>
        </p:nvSpPr>
        <p:spPr/>
        <p:txBody>
          <a:bodyPr/>
          <a:lstStyle/>
          <a:p>
            <a:fld id="{72BF36F1-B4AA-4322-A082-31F9B67E8CB8}" type="slidenum">
              <a:rPr lang="en-US" smtClean="0"/>
              <a:pPr/>
              <a:t>48</a:t>
            </a:fld>
            <a:endParaRPr lang="en-US"/>
          </a:p>
        </p:txBody>
      </p:sp>
    </p:spTree>
    <p:extLst>
      <p:ext uri="{BB962C8B-B14F-4D97-AF65-F5344CB8AC3E}">
        <p14:creationId xmlns:p14="http://schemas.microsoft.com/office/powerpoint/2010/main" val="1283615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49</a:t>
            </a:fld>
            <a:endParaRPr lang="en-US"/>
          </a:p>
        </p:txBody>
      </p:sp>
    </p:spTree>
    <p:extLst>
      <p:ext uri="{BB962C8B-B14F-4D97-AF65-F5344CB8AC3E}">
        <p14:creationId xmlns:p14="http://schemas.microsoft.com/office/powerpoint/2010/main" val="2878964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807">
              <a:defRPr/>
            </a:pPr>
            <a:r>
              <a:rPr lang="en-US" b="0" dirty="0" smtClean="0"/>
              <a:t>IANA-</a:t>
            </a:r>
            <a:r>
              <a:rPr lang="en-US" b="0" baseline="0" dirty="0" smtClean="0"/>
              <a:t> </a:t>
            </a:r>
            <a:r>
              <a:rPr lang="en-US" dirty="0"/>
              <a:t>Internet Assigned Numbers Authority</a:t>
            </a:r>
          </a:p>
          <a:p>
            <a:pPr defTabSz="921807">
              <a:defRPr/>
            </a:pPr>
            <a:r>
              <a:rPr lang="en-US" dirty="0"/>
              <a:t>RIR-Regional internet Registry</a:t>
            </a:r>
          </a:p>
          <a:p>
            <a:pPr defTabSz="921807">
              <a:defRPr/>
            </a:pPr>
            <a:r>
              <a:rPr lang="en-US" dirty="0"/>
              <a:t>ISP- Internet Service Provider</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50</a:t>
            </a:fld>
            <a:endParaRPr lang="en-US"/>
          </a:p>
        </p:txBody>
      </p:sp>
    </p:spTree>
    <p:extLst>
      <p:ext uri="{BB962C8B-B14F-4D97-AF65-F5344CB8AC3E}">
        <p14:creationId xmlns:p14="http://schemas.microsoft.com/office/powerpoint/2010/main" val="702607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a:t>
            </a:r>
            <a:r>
              <a:rPr lang="en-US" sz="1200" b="0" i="0" u="none" strike="noStrike" kern="1200" dirty="0" smtClean="0">
                <a:solidFill>
                  <a:schemeClr val="tx1"/>
                </a:solidFill>
                <a:effectLst/>
                <a:latin typeface="+mn-lt"/>
                <a:ea typeface="+mn-ea"/>
                <a:cs typeface="+mn-cs"/>
              </a:rPr>
              <a:t>computer network</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link-local address</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rPr>
              <a:t>network address</a:t>
            </a:r>
            <a:r>
              <a:rPr lang="en-US" sz="1200" b="0" i="0" kern="1200" dirty="0" smtClean="0">
                <a:solidFill>
                  <a:schemeClr val="tx1"/>
                </a:solidFill>
                <a:effectLst/>
                <a:latin typeface="+mn-lt"/>
                <a:ea typeface="+mn-ea"/>
                <a:cs typeface="+mn-cs"/>
              </a:rPr>
              <a:t> that is valid only for communications within the </a:t>
            </a:r>
            <a:r>
              <a:rPr lang="en-US" sz="1200" b="0" i="0" u="none" strike="noStrike" kern="1200" dirty="0" smtClean="0">
                <a:solidFill>
                  <a:schemeClr val="tx1"/>
                </a:solidFill>
                <a:effectLst/>
                <a:latin typeface="+mn-lt"/>
                <a:ea typeface="+mn-ea"/>
                <a:cs typeface="+mn-cs"/>
              </a:rPr>
              <a:t>network segment</a:t>
            </a:r>
            <a:r>
              <a:rPr lang="en-US" sz="1200" b="0" i="0" kern="1200" dirty="0" smtClean="0">
                <a:solidFill>
                  <a:schemeClr val="tx1"/>
                </a:solidFill>
                <a:effectLst/>
                <a:latin typeface="+mn-lt"/>
                <a:ea typeface="+mn-ea"/>
                <a:cs typeface="+mn-cs"/>
              </a:rPr>
              <a:t> that the host is connected to. Link-local addresses are usually not guaranteed to be unique beyond a single network segment. </a:t>
            </a:r>
            <a:r>
              <a:rPr lang="en-US" sz="1200" b="0" i="0" u="none" strike="noStrike" kern="1200" dirty="0" smtClean="0">
                <a:solidFill>
                  <a:schemeClr val="tx1"/>
                </a:solidFill>
                <a:effectLst/>
                <a:latin typeface="+mn-lt"/>
                <a:ea typeface="+mn-ea"/>
                <a:cs typeface="+mn-cs"/>
              </a:rPr>
              <a:t>Routers</a:t>
            </a:r>
            <a:r>
              <a:rPr lang="en-US" sz="1200" b="0" i="0" kern="1200" dirty="0" smtClean="0">
                <a:solidFill>
                  <a:schemeClr val="tx1"/>
                </a:solidFill>
                <a:effectLst/>
                <a:latin typeface="+mn-lt"/>
                <a:ea typeface="+mn-ea"/>
                <a:cs typeface="+mn-cs"/>
              </a:rPr>
              <a:t> therefore do not forward </a:t>
            </a:r>
            <a:r>
              <a:rPr lang="en-US" sz="1200" b="0" i="0" u="none" strike="noStrike" kern="1200" dirty="0" smtClean="0">
                <a:solidFill>
                  <a:schemeClr val="tx1"/>
                </a:solidFill>
                <a:effectLst/>
                <a:latin typeface="+mn-lt"/>
                <a:ea typeface="+mn-ea"/>
                <a:cs typeface="+mn-cs"/>
              </a:rPr>
              <a:t>packets</a:t>
            </a:r>
            <a:r>
              <a:rPr lang="en-US" sz="1200" b="0" i="0" kern="1200" dirty="0" smtClean="0">
                <a:solidFill>
                  <a:schemeClr val="tx1"/>
                </a:solidFill>
                <a:effectLst/>
                <a:latin typeface="+mn-lt"/>
                <a:ea typeface="+mn-ea"/>
                <a:cs typeface="+mn-cs"/>
              </a:rPr>
              <a:t> with link-local addresses.</a:t>
            </a:r>
          </a:p>
          <a:p>
            <a:r>
              <a:rPr lang="en-US" sz="1200" b="1" i="0" kern="1200" dirty="0" smtClean="0">
                <a:solidFill>
                  <a:schemeClr val="tx1"/>
                </a:solidFill>
                <a:effectLst/>
                <a:latin typeface="+mn-lt"/>
                <a:ea typeface="+mn-ea"/>
                <a:cs typeface="+mn-cs"/>
              </a:rPr>
              <a:t>Multicasting</a:t>
            </a:r>
            <a:r>
              <a:rPr lang="en-US" sz="1200" b="0" i="0" kern="1200" dirty="0" smtClean="0">
                <a:solidFill>
                  <a:schemeClr val="tx1"/>
                </a:solidFill>
                <a:effectLst/>
                <a:latin typeface="+mn-lt"/>
                <a:ea typeface="+mn-ea"/>
                <a:cs typeface="+mn-cs"/>
              </a:rPr>
              <a:t> is used to allow a single device to send a datagram to a group of recipients. </a:t>
            </a:r>
            <a:r>
              <a:rPr lang="en-US" sz="1200" b="1" i="0" kern="1200" dirty="0" smtClean="0">
                <a:solidFill>
                  <a:schemeClr val="tx1"/>
                </a:solidFill>
                <a:effectLst/>
                <a:latin typeface="+mn-lt"/>
                <a:ea typeface="+mn-ea"/>
                <a:cs typeface="+mn-cs"/>
              </a:rPr>
              <a:t>Multimedia</a:t>
            </a:r>
            <a:r>
              <a:rPr lang="en-US" sz="1200" b="0" i="0" kern="1200" dirty="0" smtClean="0">
                <a:solidFill>
                  <a:schemeClr val="tx1"/>
                </a:solidFill>
                <a:effectLst/>
                <a:latin typeface="+mn-lt"/>
                <a:ea typeface="+mn-ea"/>
                <a:cs typeface="+mn-cs"/>
              </a:rPr>
              <a:t> uses multicasting</a:t>
            </a:r>
          </a:p>
          <a:p>
            <a:r>
              <a:rPr lang="en-US" sz="1200" b="1" i="0" kern="1200" dirty="0" err="1" smtClean="0">
                <a:solidFill>
                  <a:schemeClr val="tx1"/>
                </a:solidFill>
                <a:effectLst/>
                <a:latin typeface="+mn-lt"/>
                <a:ea typeface="+mn-ea"/>
                <a:cs typeface="+mn-cs"/>
              </a:rPr>
              <a:t>Anycast</a:t>
            </a:r>
            <a:r>
              <a:rPr lang="en-US" sz="1200" b="0" i="0" kern="1200" dirty="0" smtClean="0">
                <a:solidFill>
                  <a:schemeClr val="tx1"/>
                </a:solidFill>
                <a:effectLst/>
                <a:latin typeface="+mn-lt"/>
                <a:ea typeface="+mn-ea"/>
                <a:cs typeface="+mn-cs"/>
              </a:rPr>
              <a:t> is a network </a:t>
            </a:r>
            <a:r>
              <a:rPr lang="en-US" sz="1200" b="0" i="0" u="none" strike="noStrike" kern="1200" dirty="0" smtClean="0">
                <a:solidFill>
                  <a:schemeClr val="tx1"/>
                </a:solidFill>
                <a:effectLst/>
                <a:latin typeface="+mn-lt"/>
                <a:ea typeface="+mn-ea"/>
                <a:cs typeface="+mn-cs"/>
              </a:rPr>
              <a:t>addressing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routing</a:t>
            </a:r>
            <a:r>
              <a:rPr lang="en-US" sz="1200" b="0" i="0" kern="1200" dirty="0" smtClean="0">
                <a:solidFill>
                  <a:schemeClr val="tx1"/>
                </a:solidFill>
                <a:effectLst/>
                <a:latin typeface="+mn-lt"/>
                <a:ea typeface="+mn-ea"/>
                <a:cs typeface="+mn-cs"/>
              </a:rPr>
              <a:t> methodology in which </a:t>
            </a:r>
            <a:r>
              <a:rPr lang="en-US" sz="1200" b="0" i="0" u="none" strike="noStrike" kern="1200" dirty="0" smtClean="0">
                <a:solidFill>
                  <a:schemeClr val="tx1"/>
                </a:solidFill>
                <a:effectLst/>
                <a:latin typeface="+mn-lt"/>
                <a:ea typeface="+mn-ea"/>
                <a:cs typeface="+mn-cs"/>
              </a:rPr>
              <a:t>datagrams</a:t>
            </a:r>
            <a:r>
              <a:rPr lang="en-US" sz="1200" b="0" i="0" kern="1200" dirty="0" smtClean="0">
                <a:solidFill>
                  <a:schemeClr val="tx1"/>
                </a:solidFill>
                <a:effectLst/>
                <a:latin typeface="+mn-lt"/>
                <a:ea typeface="+mn-ea"/>
                <a:cs typeface="+mn-cs"/>
              </a:rPr>
              <a:t> from a single sender are routed to the nearest node in a group of potential receivers</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51</a:t>
            </a:fld>
            <a:endParaRPr lang="en-US"/>
          </a:p>
        </p:txBody>
      </p:sp>
    </p:spTree>
    <p:extLst>
      <p:ext uri="{BB962C8B-B14F-4D97-AF65-F5344CB8AC3E}">
        <p14:creationId xmlns:p14="http://schemas.microsoft.com/office/powerpoint/2010/main" val="264848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52</a:t>
            </a:fld>
            <a:endParaRPr lang="en-US"/>
          </a:p>
        </p:txBody>
      </p:sp>
    </p:spTree>
    <p:extLst>
      <p:ext uri="{BB962C8B-B14F-4D97-AF65-F5344CB8AC3E}">
        <p14:creationId xmlns:p14="http://schemas.microsoft.com/office/powerpoint/2010/main" val="25196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Ingress – Entrance</a:t>
            </a:r>
          </a:p>
          <a:p>
            <a:r>
              <a:rPr lang="en-US" dirty="0" smtClean="0"/>
              <a:t>Egress – Exit</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5</a:t>
            </a:fld>
            <a:endParaRPr lang="en-US"/>
          </a:p>
        </p:txBody>
      </p:sp>
    </p:spTree>
    <p:extLst>
      <p:ext uri="{BB962C8B-B14F-4D97-AF65-F5344CB8AC3E}">
        <p14:creationId xmlns:p14="http://schemas.microsoft.com/office/powerpoint/2010/main" val="1591487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53</a:t>
            </a:fld>
            <a:endParaRPr lang="en-US"/>
          </a:p>
        </p:txBody>
      </p:sp>
    </p:spTree>
    <p:extLst>
      <p:ext uri="{BB962C8B-B14F-4D97-AF65-F5344CB8AC3E}">
        <p14:creationId xmlns:p14="http://schemas.microsoft.com/office/powerpoint/2010/main" val="3023672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54</a:t>
            </a:fld>
            <a:endParaRPr lang="en-US"/>
          </a:p>
        </p:txBody>
      </p:sp>
    </p:spTree>
    <p:extLst>
      <p:ext uri="{BB962C8B-B14F-4D97-AF65-F5344CB8AC3E}">
        <p14:creationId xmlns:p14="http://schemas.microsoft.com/office/powerpoint/2010/main" val="1752498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AH- Authentication headers</a:t>
            </a:r>
          </a:p>
          <a:p>
            <a:r>
              <a:rPr lang="en-US" dirty="0"/>
              <a:t>ESP-Encapsulating Security Payloads</a:t>
            </a:r>
          </a:p>
          <a:p>
            <a:r>
              <a:rPr lang="en-US" dirty="0"/>
              <a:t>DES,3DES – CRYPTIC algorithms</a:t>
            </a:r>
          </a:p>
          <a:p>
            <a:r>
              <a:rPr lang="en-US" dirty="0"/>
              <a:t>MD5, SHA - message-digest algorithms for data integrity</a:t>
            </a:r>
          </a:p>
          <a:p>
            <a:r>
              <a:rPr lang="en-US" dirty="0"/>
              <a:t>PSK – Pre-shared Key, </a:t>
            </a:r>
          </a:p>
          <a:p>
            <a:r>
              <a:rPr lang="en-US" dirty="0"/>
              <a:t>RSA- One of the first Public key</a:t>
            </a:r>
          </a:p>
          <a:p>
            <a:r>
              <a:rPr lang="en-US" dirty="0"/>
              <a:t>DH- Key exchange methods</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55</a:t>
            </a:fld>
            <a:endParaRPr lang="en-US"/>
          </a:p>
        </p:txBody>
      </p:sp>
    </p:spTree>
    <p:extLst>
      <p:ext uri="{BB962C8B-B14F-4D97-AF65-F5344CB8AC3E}">
        <p14:creationId xmlns:p14="http://schemas.microsoft.com/office/powerpoint/2010/main" val="2548028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58FBAE-CB29-4726-89F9-9948A635274F}" type="slidenum">
              <a:rPr lang="en-US" smtClean="0"/>
              <a:pPr/>
              <a:t>56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ARPAnet</a:t>
            </a:r>
            <a:r>
              <a:rPr lang="en-US" dirty="0" smtClean="0"/>
              <a:t> - </a:t>
            </a:r>
            <a:r>
              <a:rPr lang="en-US" dirty="0"/>
              <a:t>Advanced Research Projects Agency Network</a:t>
            </a:r>
          </a:p>
          <a:p>
            <a:r>
              <a:rPr lang="en-US" dirty="0" err="1"/>
              <a:t>ARPAnet</a:t>
            </a:r>
            <a:r>
              <a:rPr lang="en-US" dirty="0"/>
              <a:t> was the predecessor to the Internet</a:t>
            </a:r>
          </a:p>
        </p:txBody>
      </p:sp>
      <p:sp>
        <p:nvSpPr>
          <p:cNvPr id="4" name="Slide Number Placeholder 3"/>
          <p:cNvSpPr>
            <a:spLocks noGrp="1"/>
          </p:cNvSpPr>
          <p:nvPr>
            <p:ph type="sldNum" sz="quarter" idx="10"/>
          </p:nvPr>
        </p:nvSpPr>
        <p:spPr/>
        <p:txBody>
          <a:bodyPr/>
          <a:lstStyle/>
          <a:p>
            <a:fld id="{6B58FBAE-CB29-4726-89F9-9948A635274F}" type="slidenum">
              <a:rPr lang="en-US" smtClean="0"/>
              <a:pPr/>
              <a:t>57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the Web's first generation, Tim Berners-Lee launched the Uniform Resource Locator (URL), Hypertext Transfer Protocol (HTTP), and HTML standards with prototype Unix-based servers and browsers. A few people noticed that the Web might be better than Gopher (an internet app)</a:t>
            </a:r>
          </a:p>
          <a:p>
            <a:r>
              <a:rPr lang="en-US" dirty="0"/>
              <a:t>In the second generation, </a:t>
            </a:r>
            <a:r>
              <a:rPr lang="en-US" dirty="0" smtClean="0"/>
              <a:t>Marc Andreessen and </a:t>
            </a:r>
            <a:r>
              <a:rPr lang="en-US" dirty="0"/>
              <a:t>Eric Bina developed NCSA Mosaic at the University of Illinois. Several million then suddenly noticed that the Web might be better than sex.</a:t>
            </a:r>
          </a:p>
          <a:p>
            <a:r>
              <a:rPr lang="en-US" dirty="0"/>
              <a:t>In the third generation, Andreessen and Bina left NCSA to found Netscape..."</a:t>
            </a:r>
          </a:p>
        </p:txBody>
      </p:sp>
      <p:sp>
        <p:nvSpPr>
          <p:cNvPr id="4" name="Slide Number Placeholder 3"/>
          <p:cNvSpPr>
            <a:spLocks noGrp="1"/>
          </p:cNvSpPr>
          <p:nvPr>
            <p:ph type="sldNum" sz="quarter" idx="10"/>
          </p:nvPr>
        </p:nvSpPr>
        <p:spPr/>
        <p:txBody>
          <a:bodyPr/>
          <a:lstStyle/>
          <a:p>
            <a:fld id="{6B58FBAE-CB29-4726-89F9-9948A635274F}" type="slidenum">
              <a:rPr lang="en-US" smtClean="0"/>
              <a:pPr/>
              <a:t>58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59</a:t>
            </a:fld>
            <a:endParaRPr lang="en-US"/>
          </a:p>
        </p:txBody>
      </p:sp>
    </p:spTree>
    <p:extLst>
      <p:ext uri="{BB962C8B-B14F-4D97-AF65-F5344CB8AC3E}">
        <p14:creationId xmlns:p14="http://schemas.microsoft.com/office/powerpoint/2010/main" val="278946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0F477C-A66C-4499-A066-48E80153991D}" type="slidenum">
              <a:rPr lang="en-US" smtClean="0"/>
              <a:pPr/>
              <a:t>60</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NAP-Network Access Point</a:t>
            </a:r>
          </a:p>
          <a:p>
            <a:r>
              <a:rPr lang="en-US" dirty="0" smtClean="0"/>
              <a:t>IXP-Internet</a:t>
            </a:r>
            <a:r>
              <a:rPr lang="en-US" baseline="0" dirty="0" smtClean="0"/>
              <a:t> Exchange Protocol</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61</a:t>
            </a:fld>
            <a:endParaRPr lang="en-US"/>
          </a:p>
        </p:txBody>
      </p:sp>
    </p:spTree>
    <p:extLst>
      <p:ext uri="{BB962C8B-B14F-4D97-AF65-F5344CB8AC3E}">
        <p14:creationId xmlns:p14="http://schemas.microsoft.com/office/powerpoint/2010/main" val="832692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 Exchange Protocol and internet Service Provider</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62</a:t>
            </a:fld>
            <a:endParaRPr lang="en-US"/>
          </a:p>
        </p:txBody>
      </p:sp>
    </p:spTree>
    <p:extLst>
      <p:ext uri="{BB962C8B-B14F-4D97-AF65-F5344CB8AC3E}">
        <p14:creationId xmlns:p14="http://schemas.microsoft.com/office/powerpoint/2010/main" val="3357839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6</a:t>
            </a:fld>
            <a:endParaRPr lang="en-US"/>
          </a:p>
        </p:txBody>
      </p:sp>
    </p:spTree>
    <p:extLst>
      <p:ext uri="{BB962C8B-B14F-4D97-AF65-F5344CB8AC3E}">
        <p14:creationId xmlns:p14="http://schemas.microsoft.com/office/powerpoint/2010/main" val="1725826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63</a:t>
            </a:fld>
            <a:endParaRPr lang="en-US"/>
          </a:p>
        </p:txBody>
      </p:sp>
    </p:spTree>
    <p:extLst>
      <p:ext uri="{BB962C8B-B14F-4D97-AF65-F5344CB8AC3E}">
        <p14:creationId xmlns:p14="http://schemas.microsoft.com/office/powerpoint/2010/main" val="1134753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64</a:t>
            </a:fld>
            <a:endParaRPr lang="en-US"/>
          </a:p>
        </p:txBody>
      </p:sp>
    </p:spTree>
    <p:extLst>
      <p:ext uri="{BB962C8B-B14F-4D97-AF65-F5344CB8AC3E}">
        <p14:creationId xmlns:p14="http://schemas.microsoft.com/office/powerpoint/2010/main" val="3316084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65</a:t>
            </a:fld>
            <a:endParaRPr lang="en-US"/>
          </a:p>
        </p:txBody>
      </p:sp>
    </p:spTree>
    <p:extLst>
      <p:ext uri="{BB962C8B-B14F-4D97-AF65-F5344CB8AC3E}">
        <p14:creationId xmlns:p14="http://schemas.microsoft.com/office/powerpoint/2010/main" val="2153297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NETFLIX</a:t>
            </a:r>
            <a:r>
              <a:rPr lang="en-US" baseline="0" dirty="0" smtClean="0"/>
              <a:t> is now the largest source of internet traffic in the United States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66</a:t>
            </a:fld>
            <a:endParaRPr lang="en-US"/>
          </a:p>
        </p:txBody>
      </p:sp>
    </p:spTree>
    <p:extLst>
      <p:ext uri="{BB962C8B-B14F-4D97-AF65-F5344CB8AC3E}">
        <p14:creationId xmlns:p14="http://schemas.microsoft.com/office/powerpoint/2010/main" val="3520190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67</a:t>
            </a:fld>
            <a:endParaRPr lang="en-US"/>
          </a:p>
        </p:txBody>
      </p:sp>
    </p:spTree>
    <p:extLst>
      <p:ext uri="{BB962C8B-B14F-4D97-AF65-F5344CB8AC3E}">
        <p14:creationId xmlns:p14="http://schemas.microsoft.com/office/powerpoint/2010/main" val="706008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68</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69</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58FBAE-CB29-4726-89F9-9948A635274F}" type="slidenum">
              <a:rPr lang="en-US" smtClean="0"/>
              <a:pPr/>
              <a:t>70</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0F477C-A66C-4499-A066-48E80153991D}" type="slidenum">
              <a:rPr lang="en-US" smtClean="0"/>
              <a:pPr/>
              <a:t>71</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72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7</a:t>
            </a:fld>
            <a:endParaRPr lang="en-US" dirty="0"/>
          </a:p>
        </p:txBody>
      </p:sp>
    </p:spTree>
    <p:extLst>
      <p:ext uri="{BB962C8B-B14F-4D97-AF65-F5344CB8AC3E}">
        <p14:creationId xmlns:p14="http://schemas.microsoft.com/office/powerpoint/2010/main" val="16888934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0F477C-A66C-4499-A066-48E80153991D}" type="slidenum">
              <a:rPr lang="en-US" smtClean="0"/>
              <a:pPr/>
              <a:t>73</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58FBAE-CB29-4726-89F9-9948A635274F}" type="slidenum">
              <a:rPr lang="en-US" smtClean="0"/>
              <a:pPr/>
              <a:t>74</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58FBAE-CB29-4726-89F9-9948A635274F}" type="slidenum">
              <a:rPr lang="en-US" smtClean="0"/>
              <a:pPr/>
              <a:t>75</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76</a:t>
            </a:fld>
            <a:endParaRPr lang="en-US"/>
          </a:p>
        </p:txBody>
      </p:sp>
    </p:spTree>
    <p:extLst>
      <p:ext uri="{BB962C8B-B14F-4D97-AF65-F5344CB8AC3E}">
        <p14:creationId xmlns:p14="http://schemas.microsoft.com/office/powerpoint/2010/main" val="2626512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77</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78</a:t>
            </a:fld>
            <a:endParaRPr lang="en-US"/>
          </a:p>
        </p:txBody>
      </p:sp>
    </p:spTree>
    <p:extLst>
      <p:ext uri="{BB962C8B-B14F-4D97-AF65-F5344CB8AC3E}">
        <p14:creationId xmlns:p14="http://schemas.microsoft.com/office/powerpoint/2010/main" val="2403917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79</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80</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DMZ is the demilitarized zone of the network.  DMZ machines are in an</a:t>
            </a:r>
            <a:r>
              <a:rPr lang="en-US" dirty="0"/>
              <a:t> isolated network segment. </a:t>
            </a:r>
          </a:p>
          <a:p>
            <a:r>
              <a:rPr lang="en-US" dirty="0"/>
              <a:t>The intention is to ensure that publicly accessible servers cannot contact other internal network segments, in the event that a server is compromised.</a:t>
            </a:r>
          </a:p>
        </p:txBody>
      </p:sp>
      <p:sp>
        <p:nvSpPr>
          <p:cNvPr id="4" name="Slide Number Placeholder 3"/>
          <p:cNvSpPr>
            <a:spLocks noGrp="1"/>
          </p:cNvSpPr>
          <p:nvPr>
            <p:ph type="sldNum" sz="quarter" idx="10"/>
          </p:nvPr>
        </p:nvSpPr>
        <p:spPr/>
        <p:txBody>
          <a:bodyPr/>
          <a:lstStyle/>
          <a:p>
            <a:fld id="{72BF36F1-B4AA-4322-A082-31F9B67E8CB8}" type="slidenum">
              <a:rPr lang="en-US" smtClean="0"/>
              <a:pPr/>
              <a:t>81</a:t>
            </a:fld>
            <a:endParaRPr lang="en-US"/>
          </a:p>
        </p:txBody>
      </p:sp>
    </p:spTree>
    <p:extLst>
      <p:ext uri="{BB962C8B-B14F-4D97-AF65-F5344CB8AC3E}">
        <p14:creationId xmlns:p14="http://schemas.microsoft.com/office/powerpoint/2010/main" val="24030381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82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8</a:t>
            </a:fld>
            <a:endParaRPr lang="en-US" dirty="0"/>
          </a:p>
        </p:txBody>
      </p:sp>
    </p:spTree>
    <p:extLst>
      <p:ext uri="{BB962C8B-B14F-4D97-AF65-F5344CB8AC3E}">
        <p14:creationId xmlns:p14="http://schemas.microsoft.com/office/powerpoint/2010/main" val="19403030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83</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84</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162F568-4762-4B68-BDE7-54ECD5403FDE}" type="slidenum">
              <a:rPr lang="en-US" smtClean="0"/>
              <a:pPr/>
              <a:t>85</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86</a:t>
            </a:fld>
            <a:endParaRPr lang="en-US"/>
          </a:p>
        </p:txBody>
      </p:sp>
    </p:spTree>
    <p:extLst>
      <p:ext uri="{BB962C8B-B14F-4D97-AF65-F5344CB8AC3E}">
        <p14:creationId xmlns:p14="http://schemas.microsoft.com/office/powerpoint/2010/main" val="8752409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 Text Transfer Protocol</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87</a:t>
            </a:fld>
            <a:endParaRPr lang="en-US"/>
          </a:p>
        </p:txBody>
      </p:sp>
    </p:spTree>
    <p:extLst>
      <p:ext uri="{BB962C8B-B14F-4D97-AF65-F5344CB8AC3E}">
        <p14:creationId xmlns:p14="http://schemas.microsoft.com/office/powerpoint/2010/main" val="33602615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a:t>
            </a:r>
            <a:r>
              <a:rPr lang="en-US" baseline="0" dirty="0" smtClean="0"/>
              <a:t> systems are usually cross departmental (Finance, HR, Marketing, Sales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88</a:t>
            </a:fld>
            <a:endParaRPr lang="en-US"/>
          </a:p>
        </p:txBody>
      </p:sp>
    </p:spTree>
    <p:extLst>
      <p:ext uri="{BB962C8B-B14F-4D97-AF65-F5344CB8AC3E}">
        <p14:creationId xmlns:p14="http://schemas.microsoft.com/office/powerpoint/2010/main" val="2688674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C32959C-9CCA-477C-8C41-26ACB7F36B7B}" type="slidenum">
              <a:rPr lang="en-US" smtClean="0"/>
              <a:pPr/>
              <a:t>89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b="1" dirty="0" smtClean="0"/>
              <a:t>Hardware</a:t>
            </a:r>
            <a:r>
              <a:rPr lang="en-US" dirty="0" smtClean="0"/>
              <a:t> is a device such as a processor, monitor, keyboard or printer</a:t>
            </a:r>
          </a:p>
          <a:p>
            <a:pPr eaLnBrk="1" hangingPunct="1"/>
            <a:r>
              <a:rPr lang="en-US" b="1" dirty="0" smtClean="0"/>
              <a:t>Software</a:t>
            </a:r>
            <a:r>
              <a:rPr lang="en-US" dirty="0" smtClean="0"/>
              <a:t> is a program or collection of programs that enable hardware to process data.</a:t>
            </a:r>
          </a:p>
          <a:p>
            <a:pPr eaLnBrk="1" hangingPunct="1"/>
            <a:r>
              <a:rPr lang="en-US" b="1" dirty="0" smtClean="0"/>
              <a:t>Database</a:t>
            </a:r>
            <a:r>
              <a:rPr lang="en-US" dirty="0" smtClean="0"/>
              <a:t> is a collection of related files or tables containing data.</a:t>
            </a:r>
          </a:p>
          <a:p>
            <a:pPr eaLnBrk="1" hangingPunct="1"/>
            <a:r>
              <a:rPr lang="en-US" b="1" dirty="0" smtClean="0"/>
              <a:t>Network</a:t>
            </a:r>
            <a:r>
              <a:rPr lang="en-US" dirty="0" smtClean="0"/>
              <a:t> is a connecting system (wireline or wireless) that permits different computers to share resources.</a:t>
            </a:r>
          </a:p>
          <a:p>
            <a:pPr eaLnBrk="1" hangingPunct="1"/>
            <a:r>
              <a:rPr lang="en-US" b="1" dirty="0" smtClean="0"/>
              <a:t>Procedures</a:t>
            </a:r>
            <a:r>
              <a:rPr lang="en-US" dirty="0" smtClean="0"/>
              <a:t> are the set of instructions about how to combine the above components in order to process information and generate the desired output.</a:t>
            </a:r>
          </a:p>
          <a:p>
            <a:pPr eaLnBrk="1" hangingPunct="1"/>
            <a:r>
              <a:rPr lang="en-US" b="1" dirty="0" smtClean="0"/>
              <a:t>People</a:t>
            </a:r>
            <a:r>
              <a:rPr lang="en-US" dirty="0" smtClean="0"/>
              <a:t> are those individuals who use the hardware and software, interface with it, or uses its output.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OAS – Office Automation Systems</a:t>
            </a:r>
          </a:p>
          <a:p>
            <a:r>
              <a:rPr lang="en-US" dirty="0" smtClean="0"/>
              <a:t>FAIS – Fully</a:t>
            </a:r>
            <a:r>
              <a:rPr lang="en-US" baseline="0" dirty="0" smtClean="0"/>
              <a:t> Automatic Information Systems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90</a:t>
            </a:fld>
            <a:endParaRPr lang="en-US"/>
          </a:p>
        </p:txBody>
      </p:sp>
    </p:spTree>
    <p:extLst>
      <p:ext uri="{BB962C8B-B14F-4D97-AF65-F5344CB8AC3E}">
        <p14:creationId xmlns:p14="http://schemas.microsoft.com/office/powerpoint/2010/main" val="21477951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91</a:t>
            </a:fld>
            <a:endParaRPr lang="en-US"/>
          </a:p>
        </p:txBody>
      </p:sp>
    </p:spTree>
    <p:extLst>
      <p:ext uri="{BB962C8B-B14F-4D97-AF65-F5344CB8AC3E}">
        <p14:creationId xmlns:p14="http://schemas.microsoft.com/office/powerpoint/2010/main" val="30869678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92</a:t>
            </a:fld>
            <a:endParaRPr lang="en-US"/>
          </a:p>
        </p:txBody>
      </p:sp>
    </p:spTree>
    <p:extLst>
      <p:ext uri="{BB962C8B-B14F-4D97-AF65-F5344CB8AC3E}">
        <p14:creationId xmlns:p14="http://schemas.microsoft.com/office/powerpoint/2010/main" val="395486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Virtual private LAN service (VPLS) is a technology that makes it possible to connect local area networks (LANs) over the Internet, so that they appear to subscribers like a single Ethernet LAN. A VPLS uses multiprotocol label switching (MPLS) to create the appearance of a virtual private network (VPN) at each subscriber location</a:t>
            </a: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11</a:t>
            </a:fld>
            <a:endParaRPr lang="en-US"/>
          </a:p>
        </p:txBody>
      </p:sp>
    </p:spTree>
    <p:extLst>
      <p:ext uri="{BB962C8B-B14F-4D97-AF65-F5344CB8AC3E}">
        <p14:creationId xmlns:p14="http://schemas.microsoft.com/office/powerpoint/2010/main" val="40931991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TPS-Transaction</a:t>
            </a:r>
            <a:r>
              <a:rPr lang="en-US" baseline="0" dirty="0" smtClean="0"/>
              <a:t> Processing Systems</a:t>
            </a:r>
          </a:p>
          <a:p>
            <a:r>
              <a:rPr lang="en-US" baseline="0" dirty="0" smtClean="0"/>
              <a:t>DSS-Decision Support Systems</a:t>
            </a:r>
          </a:p>
          <a:p>
            <a:r>
              <a:rPr lang="en-US" baseline="0" dirty="0" smtClean="0"/>
              <a:t>MIS-Management Information System</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93</a:t>
            </a:fld>
            <a:endParaRPr lang="en-US"/>
          </a:p>
        </p:txBody>
      </p:sp>
    </p:spTree>
    <p:extLst>
      <p:ext uri="{BB962C8B-B14F-4D97-AF65-F5344CB8AC3E}">
        <p14:creationId xmlns:p14="http://schemas.microsoft.com/office/powerpoint/2010/main" val="26960995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TPS must be super fast and efficient</a:t>
            </a:r>
          </a:p>
          <a:p>
            <a:r>
              <a:rPr lang="en-US" dirty="0" smtClean="0"/>
              <a:t>TPS can not break</a:t>
            </a:r>
          </a:p>
          <a:p>
            <a:r>
              <a:rPr lang="en-US" dirty="0" smtClean="0"/>
              <a:t>TPS systems are standardized and processed the same way. Think of an invoice processing system</a:t>
            </a:r>
          </a:p>
          <a:p>
            <a:endParaRPr lang="en-US" dirty="0" smtClean="0"/>
          </a:p>
        </p:txBody>
      </p:sp>
      <p:sp>
        <p:nvSpPr>
          <p:cNvPr id="4" name="Slide Number Placeholder 3"/>
          <p:cNvSpPr>
            <a:spLocks noGrp="1"/>
          </p:cNvSpPr>
          <p:nvPr>
            <p:ph type="sldNum" sz="quarter" idx="10"/>
          </p:nvPr>
        </p:nvSpPr>
        <p:spPr/>
        <p:txBody>
          <a:bodyPr/>
          <a:lstStyle/>
          <a:p>
            <a:fld id="{72BF36F1-B4AA-4322-A082-31F9B67E8CB8}" type="slidenum">
              <a:rPr lang="en-US" smtClean="0"/>
              <a:pPr/>
              <a:t>94</a:t>
            </a:fld>
            <a:endParaRPr lang="en-US"/>
          </a:p>
        </p:txBody>
      </p:sp>
    </p:spTree>
    <p:extLst>
      <p:ext uri="{BB962C8B-B14F-4D97-AF65-F5344CB8AC3E}">
        <p14:creationId xmlns:p14="http://schemas.microsoft.com/office/powerpoint/2010/main" val="2039029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95</a:t>
            </a:fld>
            <a:endParaRPr lang="en-US"/>
          </a:p>
        </p:txBody>
      </p:sp>
    </p:spTree>
    <p:extLst>
      <p:ext uri="{BB962C8B-B14F-4D97-AF65-F5344CB8AC3E}">
        <p14:creationId xmlns:p14="http://schemas.microsoft.com/office/powerpoint/2010/main" val="3707003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96</a:t>
            </a:fld>
            <a:endParaRPr lang="en-US"/>
          </a:p>
        </p:txBody>
      </p:sp>
    </p:spTree>
    <p:extLst>
      <p:ext uri="{BB962C8B-B14F-4D97-AF65-F5344CB8AC3E}">
        <p14:creationId xmlns:p14="http://schemas.microsoft.com/office/powerpoint/2010/main" val="39225199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97</a:t>
            </a:fld>
            <a:endParaRPr lang="en-US" dirty="0">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807">
              <a:defRPr/>
            </a:pPr>
            <a:r>
              <a:rPr lang="en-US" dirty="0"/>
              <a:t>Short for </a:t>
            </a:r>
            <a:r>
              <a:rPr lang="en-US" b="1" dirty="0"/>
              <a:t>packet assembler/disassembler</a:t>
            </a:r>
            <a:r>
              <a:rPr lang="en-US" dirty="0"/>
              <a:t> PAD is a device (hardware or software) used in packet switching to enable data terminal equipment (DTE) not equipped for packet switching to access a packet-switched network.</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98</a:t>
            </a:fld>
            <a:endParaRPr lang="en-US"/>
          </a:p>
        </p:txBody>
      </p:sp>
    </p:spTree>
    <p:extLst>
      <p:ext uri="{BB962C8B-B14F-4D97-AF65-F5344CB8AC3E}">
        <p14:creationId xmlns:p14="http://schemas.microsoft.com/office/powerpoint/2010/main" val="39908535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packet assembler/disassembler</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99</a:t>
            </a:fld>
            <a:endParaRPr lang="en-US"/>
          </a:p>
        </p:txBody>
      </p:sp>
    </p:spTree>
    <p:extLst>
      <p:ext uri="{BB962C8B-B14F-4D97-AF65-F5344CB8AC3E}">
        <p14:creationId xmlns:p14="http://schemas.microsoft.com/office/powerpoint/2010/main" val="35366160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100</a:t>
            </a:fld>
            <a:endParaRPr lang="en-US"/>
          </a:p>
        </p:txBody>
      </p:sp>
    </p:spTree>
    <p:extLst>
      <p:ext uri="{BB962C8B-B14F-4D97-AF65-F5344CB8AC3E}">
        <p14:creationId xmlns:p14="http://schemas.microsoft.com/office/powerpoint/2010/main" val="1599268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101</a:t>
            </a:fld>
            <a:endParaRPr lang="en-US"/>
          </a:p>
        </p:txBody>
      </p:sp>
    </p:spTree>
    <p:extLst>
      <p:ext uri="{BB962C8B-B14F-4D97-AF65-F5344CB8AC3E}">
        <p14:creationId xmlns:p14="http://schemas.microsoft.com/office/powerpoint/2010/main" val="1203925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102</a:t>
            </a:fld>
            <a:endParaRPr lang="en-US"/>
          </a:p>
        </p:txBody>
      </p:sp>
    </p:spTree>
    <p:extLst>
      <p:ext uri="{BB962C8B-B14F-4D97-AF65-F5344CB8AC3E}">
        <p14:creationId xmlns:p14="http://schemas.microsoft.com/office/powerpoint/2010/main" val="362397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921AC2-0C5A-478F-AAD9-45018AE05D5A}" type="datetime1">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1B10-6C0D-4868-9D1B-7EF0B19C26F9}" type="datetime1">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7926A71-8DE7-450F-8016-AB8693303C5F}" type="datetime1">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fld id="{D2BF537A-80D0-4EC7-A357-903E6D3DEF4F}" type="datetime1">
              <a:rPr lang="en-US" smtClean="0"/>
              <a:t>4/13/2015</a:t>
            </a:fld>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1F6A5875-4EFC-4B16-97DA-852DFBA12C58}"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65450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6A111776-A987-4763-9314-187B4A0BD1BF}" type="datetime1">
              <a:rPr lang="en-US" smtClean="0"/>
              <a:t>4/13/2015</a:t>
            </a:fld>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DAB734AB-A935-40E4-963C-3B215117CF43}"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32213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02519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1C9495-765C-4DD0-ABCC-8F7BCC5FAEC0}" type="datetime1">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570FD1-A111-43A4-953E-F7263CD9219E}" type="datetime1">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FC0F82F-8A98-4ADF-B6FE-804C77F24F2F}" type="datetime1">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60A01-C6FC-4B52-B65C-4311964136C4}"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CC4A96-FBE6-4BD8-A8ED-8C271DC494D5}" type="datetime1">
              <a:rPr lang="en-US" smtClean="0"/>
              <a:t>4/13/2015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F28275-8391-4043-9527-903411FCF3DE}" type="datetime1">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EC4D38D4-AEB6-4B6E-A7E9-F31B46D7EDE9}" type="datetime1">
              <a:rPr lang="en-US" smtClean="0"/>
              <a:t>4/13/2015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960A01-C6FC-4B52-B65C-4311964136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CA3AE05-BAF4-4003-B24C-DEADB412D067}" type="datetime1">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60A01-C6FC-4B52-B65C-4311964136C4}"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FDE41-08CE-4BDD-B547-5449FC8D2D5B}" type="datetime1">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60A01-C6FC-4B52-B65C-4311964136C4}"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ACFD1178-1B39-405F-BCB5-5DA75E99F5AE}" type="datetime1">
              <a:rPr lang="en-US" smtClean="0"/>
              <a:t>4/13/2015</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9960A01-C6FC-4B52-B65C-4311964136C4}"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hyperlink" Target="http://www.isc.hbs.edu/Pages/default.aspx"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117.gif"/></Relationships>
</file>

<file path=ppt/slides/_rels/slide1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png"/><Relationship Id="rId7" Type="http://schemas.openxmlformats.org/officeDocument/2006/relationships/image" Target="../media/image129.gif"/><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 Id="rId9" Type="http://schemas.openxmlformats.org/officeDocument/2006/relationships/image" Target="../media/image131.gif"/></Relationships>
</file>

<file path=ppt/slides/_rels/slide1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IJY5xJKPhjA"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hyperlink" Target="http://www.w3.org/History/19921103-hypertext/hypertext/WWW/TheProject.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slides/_rels/slide6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www.bgp4.as/internet-exchange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cloudscorecard.bsa.org/2013/assets/images/worldmap_redone.jp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slides/_rels/slide72.xml.rels><?xml version="1.0" encoding="UTF-8" standalone="yes"?>
<Relationships xmlns="http://schemas.openxmlformats.org/package/2006/relationships"><Relationship Id="rId3" Type="http://schemas.openxmlformats.org/officeDocument/2006/relationships/hyperlink" Target="http://www.this-is-a-site.com/"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slides/_rels/slide74.xml.rels><?xml version="1.0" encoding="UTF-8" standalone="yes"?>
<Relationships xmlns="http://schemas.openxmlformats.org/package/2006/relationships"><Relationship Id="rId3" Type="http://schemas.openxmlformats.org/officeDocument/2006/relationships/hyperlink" Target="http://www.ibm.com/" TargetMode="External"/><Relationship Id="rId7" Type="http://schemas.openxmlformats.org/officeDocument/2006/relationships/hyperlink" Target="http://www.af.mi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www.irs.gov/" TargetMode="External"/><Relationship Id="rId5" Type="http://schemas.openxmlformats.org/officeDocument/2006/relationships/hyperlink" Target="http://www.depaul.edu/" TargetMode="External"/><Relationship Id="rId4" Type="http://schemas.openxmlformats.org/officeDocument/2006/relationships/hyperlink" Target="http://www.greenpeace.or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png"/><Relationship Id="rId7" Type="http://schemas.openxmlformats.org/officeDocument/2006/relationships/image" Target="../media/image86.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emf"/><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cdm.depaul.edu/index.htm"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96.jpeg"/><Relationship Id="rId4" Type="http://schemas.openxmlformats.org/officeDocument/2006/relationships/image" Target="../media/image95.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96.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ECT 424/IS 324 Class 3</a:t>
            </a:r>
            <a:endParaRPr lang="en-US" dirty="0"/>
          </a:p>
        </p:txBody>
      </p:sp>
      <p:sp>
        <p:nvSpPr>
          <p:cNvPr id="3" name="Subtitle 2"/>
          <p:cNvSpPr>
            <a:spLocks noGrp="1"/>
          </p:cNvSpPr>
          <p:nvPr>
            <p:ph type="subTitle" idx="1"/>
          </p:nvPr>
        </p:nvSpPr>
        <p:spPr/>
        <p:txBody>
          <a:bodyPr>
            <a:normAutofit/>
          </a:bodyPr>
          <a:lstStyle/>
          <a:p>
            <a:r>
              <a:rPr lang="en-US" sz="3200" dirty="0" smtClean="0"/>
              <a:t>Network Layer, and Internet &amp; Enterprise Systems</a:t>
            </a:r>
            <a:endParaRPr lang="en-US" sz="320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1</a:t>
            </a:fld>
            <a:endParaRPr lang="en-US" dirty="0"/>
          </a:p>
        </p:txBody>
      </p:sp>
    </p:spTree>
    <p:extLst>
      <p:ext uri="{BB962C8B-B14F-4D97-AF65-F5344CB8AC3E}">
        <p14:creationId xmlns:p14="http://schemas.microsoft.com/office/powerpoint/2010/main" val="430654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838200"/>
            <a:ext cx="4572000" cy="5715000"/>
          </a:xfrm>
        </p:spPr>
        <p:txBody>
          <a:bodyPr>
            <a:noAutofit/>
          </a:bodyPr>
          <a:lstStyle/>
          <a:p>
            <a:pPr marL="0" indent="0" algn="ctr">
              <a:buNone/>
            </a:pPr>
            <a:r>
              <a:rPr lang="en-US" sz="1800" b="1" dirty="0" smtClean="0"/>
              <a:t>E-commerce </a:t>
            </a:r>
            <a:r>
              <a:rPr lang="en-US" sz="1800" b="1" dirty="0"/>
              <a:t>networks and servers</a:t>
            </a:r>
            <a:r>
              <a:rPr lang="en-US" sz="1800" dirty="0"/>
              <a:t>: </a:t>
            </a:r>
            <a:endParaRPr lang="en-US" sz="1800" dirty="0" smtClean="0"/>
          </a:p>
          <a:p>
            <a:pPr>
              <a:buFont typeface="Arial" panose="020B0604020202020204" pitchFamily="34" charset="0"/>
              <a:buChar char="•"/>
            </a:pPr>
            <a:r>
              <a:rPr lang="en-US" sz="1400" dirty="0" smtClean="0"/>
              <a:t>This submodule enables </a:t>
            </a:r>
            <a:r>
              <a:rPr lang="en-US" sz="1400" dirty="0"/>
              <a:t>enterprises to support </a:t>
            </a:r>
            <a:r>
              <a:rPr lang="en-US" sz="1400" dirty="0" smtClean="0"/>
              <a:t>e-commerce </a:t>
            </a:r>
            <a:r>
              <a:rPr lang="en-US" sz="1400" dirty="0"/>
              <a:t>applications through the Internet. </a:t>
            </a:r>
            <a:endParaRPr lang="en-US" sz="1400" dirty="0" smtClean="0"/>
          </a:p>
          <a:p>
            <a:pPr lvl="1">
              <a:buFont typeface="Arial" panose="020B0604020202020204" pitchFamily="34" charset="0"/>
              <a:buChar char="•"/>
            </a:pPr>
            <a:r>
              <a:rPr lang="en-US" sz="1400" dirty="0" smtClean="0"/>
              <a:t>Devices </a:t>
            </a:r>
            <a:r>
              <a:rPr lang="en-US" sz="1400" dirty="0"/>
              <a:t>located in the e-commerce submodule include </a:t>
            </a:r>
            <a:endParaRPr lang="en-US" sz="1400" dirty="0" smtClean="0"/>
          </a:p>
          <a:p>
            <a:pPr lvl="2">
              <a:buFont typeface="Arial" panose="020B0604020202020204" pitchFamily="34" charset="0"/>
              <a:buChar char="•"/>
            </a:pPr>
            <a:r>
              <a:rPr lang="en-US" sz="1200" dirty="0" smtClean="0"/>
              <a:t>web</a:t>
            </a:r>
            <a:r>
              <a:rPr lang="en-US" sz="1200" dirty="0"/>
              <a:t>, </a:t>
            </a:r>
            <a:r>
              <a:rPr lang="en-US" sz="1200" dirty="0" smtClean="0"/>
              <a:t>application</a:t>
            </a:r>
          </a:p>
          <a:p>
            <a:pPr lvl="2">
              <a:buFont typeface="Arial" panose="020B0604020202020204" pitchFamily="34" charset="0"/>
              <a:buChar char="•"/>
            </a:pPr>
            <a:r>
              <a:rPr lang="en-US" sz="1200" dirty="0" smtClean="0"/>
              <a:t>database servers</a:t>
            </a:r>
          </a:p>
          <a:p>
            <a:pPr lvl="2">
              <a:buFont typeface="Arial" panose="020B0604020202020204" pitchFamily="34" charset="0"/>
              <a:buChar char="•"/>
            </a:pPr>
            <a:r>
              <a:rPr lang="en-US" sz="1200" dirty="0" smtClean="0"/>
              <a:t>firewall </a:t>
            </a:r>
            <a:r>
              <a:rPr lang="en-US" sz="1200" dirty="0"/>
              <a:t>and firewall </a:t>
            </a:r>
            <a:r>
              <a:rPr lang="en-US" sz="1200" dirty="0" smtClean="0"/>
              <a:t>routers</a:t>
            </a:r>
          </a:p>
          <a:p>
            <a:pPr lvl="2">
              <a:buFont typeface="Arial" panose="020B0604020202020204" pitchFamily="34" charset="0"/>
              <a:buChar char="•"/>
            </a:pPr>
            <a:r>
              <a:rPr lang="en-US" sz="1200" dirty="0" smtClean="0"/>
              <a:t>network </a:t>
            </a:r>
            <a:r>
              <a:rPr lang="en-US" sz="1200" dirty="0"/>
              <a:t>intrusion prevention systems (IPS</a:t>
            </a:r>
            <a:r>
              <a:rPr lang="en-US" sz="1200" dirty="0" smtClean="0"/>
              <a:t>).</a:t>
            </a:r>
          </a:p>
          <a:p>
            <a:pPr marL="0" indent="0">
              <a:buNone/>
            </a:pPr>
            <a:endParaRPr lang="en-US" sz="1800" b="1" dirty="0" smtClean="0"/>
          </a:p>
          <a:p>
            <a:pPr marL="0" indent="0" algn="ctr">
              <a:buNone/>
            </a:pPr>
            <a:r>
              <a:rPr lang="en-US" sz="1800" b="1" dirty="0" smtClean="0"/>
              <a:t>Internet </a:t>
            </a:r>
            <a:r>
              <a:rPr lang="en-US" sz="1800" b="1" dirty="0"/>
              <a:t>connectivity and demilitarized zone (DMZ)</a:t>
            </a:r>
            <a:r>
              <a:rPr lang="en-US" sz="1800" dirty="0"/>
              <a:t>: </a:t>
            </a:r>
            <a:endParaRPr lang="en-US" sz="1800" dirty="0" smtClean="0"/>
          </a:p>
          <a:p>
            <a:pPr lvl="1">
              <a:buFont typeface="Arial" panose="020B0604020202020204" pitchFamily="34" charset="0"/>
              <a:buChar char="•"/>
            </a:pPr>
            <a:r>
              <a:rPr lang="en-US" sz="1400" dirty="0" smtClean="0"/>
              <a:t>This submodule </a:t>
            </a:r>
            <a:r>
              <a:rPr lang="en-US" sz="1400" dirty="0"/>
              <a:t>of the enterprise edge provides internal users with secure connectivity to Internet services </a:t>
            </a:r>
            <a:r>
              <a:rPr lang="en-US" sz="1400" dirty="0" smtClean="0"/>
              <a:t>such </a:t>
            </a:r>
            <a:r>
              <a:rPr lang="en-US" sz="1400" dirty="0"/>
              <a:t>as public servers, email, and DNS. </a:t>
            </a:r>
            <a:endParaRPr lang="en-US" sz="1400" dirty="0" smtClean="0"/>
          </a:p>
          <a:p>
            <a:pPr lvl="1">
              <a:buFont typeface="Arial" panose="020B0604020202020204" pitchFamily="34" charset="0"/>
              <a:buChar char="•"/>
            </a:pPr>
            <a:r>
              <a:rPr lang="en-US" sz="1400" dirty="0" smtClean="0"/>
              <a:t>Connectivity </a:t>
            </a:r>
            <a:r>
              <a:rPr lang="en-US" sz="1400" dirty="0"/>
              <a:t>to one or several Internet service providers (ISPs) is </a:t>
            </a:r>
            <a:r>
              <a:rPr lang="en-US" sz="1400" dirty="0" smtClean="0"/>
              <a:t>provided</a:t>
            </a:r>
            <a:endParaRPr lang="en-US" sz="1400" dirty="0"/>
          </a:p>
          <a:p>
            <a:pPr lvl="1">
              <a:buFont typeface="Arial" panose="020B0604020202020204" pitchFamily="34" charset="0"/>
              <a:buChar char="•"/>
            </a:pPr>
            <a:r>
              <a:rPr lang="en-US" sz="1400" dirty="0" smtClean="0"/>
              <a:t>Devices located in this submodule include</a:t>
            </a:r>
          </a:p>
          <a:p>
            <a:pPr lvl="2">
              <a:buFont typeface="Arial" panose="020B0604020202020204" pitchFamily="34" charset="0"/>
              <a:buChar char="•"/>
            </a:pPr>
            <a:r>
              <a:rPr lang="en-US" sz="1200" dirty="0" smtClean="0"/>
              <a:t>firewall </a:t>
            </a:r>
            <a:r>
              <a:rPr lang="en-US" sz="1200" dirty="0"/>
              <a:t>and firewall </a:t>
            </a:r>
            <a:r>
              <a:rPr lang="en-US" sz="1200" dirty="0" smtClean="0"/>
              <a:t>routers</a:t>
            </a:r>
          </a:p>
          <a:p>
            <a:pPr lvl="2">
              <a:buFont typeface="Arial" panose="020B0604020202020204" pitchFamily="34" charset="0"/>
              <a:buChar char="•"/>
            </a:pPr>
            <a:r>
              <a:rPr lang="en-US" sz="1200" dirty="0" smtClean="0"/>
              <a:t>Internet </a:t>
            </a:r>
            <a:r>
              <a:rPr lang="en-US" sz="1200" dirty="0"/>
              <a:t>edge </a:t>
            </a:r>
            <a:r>
              <a:rPr lang="en-US" sz="1200" dirty="0" smtClean="0"/>
              <a:t>routers</a:t>
            </a:r>
          </a:p>
          <a:p>
            <a:pPr lvl="2">
              <a:buFont typeface="Arial" panose="020B0604020202020204" pitchFamily="34" charset="0"/>
              <a:buChar char="•"/>
            </a:pPr>
            <a:r>
              <a:rPr lang="en-US" sz="1200" dirty="0" smtClean="0"/>
              <a:t>FTP </a:t>
            </a:r>
            <a:r>
              <a:rPr lang="en-US" sz="1200" dirty="0"/>
              <a:t>and HTTP </a:t>
            </a:r>
            <a:r>
              <a:rPr lang="en-US" sz="1200" dirty="0" smtClean="0"/>
              <a:t>servers</a:t>
            </a:r>
          </a:p>
          <a:p>
            <a:pPr lvl="2">
              <a:buFont typeface="Arial" panose="020B0604020202020204" pitchFamily="34" charset="0"/>
              <a:buChar char="•"/>
            </a:pPr>
            <a:r>
              <a:rPr lang="en-US" sz="1200" dirty="0" smtClean="0"/>
              <a:t>SMTP </a:t>
            </a:r>
            <a:r>
              <a:rPr lang="en-US" sz="1200" dirty="0"/>
              <a:t>relay </a:t>
            </a:r>
            <a:r>
              <a:rPr lang="en-US" sz="1200" dirty="0" smtClean="0"/>
              <a:t>servers</a:t>
            </a:r>
          </a:p>
          <a:p>
            <a:pPr lvl="2">
              <a:buFont typeface="Arial" panose="020B0604020202020204" pitchFamily="34" charset="0"/>
              <a:buChar char="•"/>
            </a:pPr>
            <a:r>
              <a:rPr lang="en-US" sz="1200" dirty="0" smtClean="0"/>
              <a:t>DNS servers</a:t>
            </a:r>
          </a:p>
        </p:txBody>
      </p:sp>
      <p:sp>
        <p:nvSpPr>
          <p:cNvPr id="3" name="Slide Number Placeholder 2"/>
          <p:cNvSpPr>
            <a:spLocks noGrp="1"/>
          </p:cNvSpPr>
          <p:nvPr>
            <p:ph type="sldNum" sz="quarter" idx="12"/>
          </p:nvPr>
        </p:nvSpPr>
        <p:spPr/>
        <p:txBody>
          <a:bodyPr/>
          <a:lstStyle/>
          <a:p>
            <a:fld id="{D9960A01-C6FC-4B52-B65C-4311964136C4}" type="slidenum">
              <a:rPr lang="en-US" smtClean="0">
                <a:solidFill>
                  <a:srgbClr val="073E87"/>
                </a:solidFill>
              </a:rPr>
              <a:pPr/>
              <a:t>10</a:t>
            </a:fld>
            <a:endParaRPr lang="en-US" dirty="0">
              <a:solidFill>
                <a:srgbClr val="073E87"/>
              </a:solidFill>
            </a:endParaRPr>
          </a:p>
        </p:txBody>
      </p:sp>
      <p:sp>
        <p:nvSpPr>
          <p:cNvPr id="4" name="Title 3"/>
          <p:cNvSpPr>
            <a:spLocks noGrp="1"/>
          </p:cNvSpPr>
          <p:nvPr>
            <p:ph type="title"/>
          </p:nvPr>
        </p:nvSpPr>
        <p:spPr>
          <a:xfrm>
            <a:off x="457200" y="152400"/>
            <a:ext cx="8229600" cy="576072"/>
          </a:xfrm>
        </p:spPr>
        <p:txBody>
          <a:bodyPr>
            <a:normAutofit fontScale="90000"/>
          </a:bodyPr>
          <a:lstStyle/>
          <a:p>
            <a:r>
              <a:rPr lang="en-US" dirty="0" smtClean="0"/>
              <a:t>Edge modules </a:t>
            </a:r>
            <a:r>
              <a:rPr lang="en-US" sz="4000" dirty="0" smtClean="0"/>
              <a:t>(cont.)</a:t>
            </a:r>
            <a:endParaRPr lang="en-US" sz="4000" dirty="0"/>
          </a:p>
        </p:txBody>
      </p:sp>
      <p:sp>
        <p:nvSpPr>
          <p:cNvPr id="5" name="TextBox 4"/>
          <p:cNvSpPr txBox="1"/>
          <p:nvPr/>
        </p:nvSpPr>
        <p:spPr>
          <a:xfrm>
            <a:off x="4724400" y="838200"/>
            <a:ext cx="4343400" cy="5663089"/>
          </a:xfrm>
          <a:prstGeom prst="rect">
            <a:avLst/>
          </a:prstGeom>
          <a:noFill/>
        </p:spPr>
        <p:txBody>
          <a:bodyPr wrap="square" rtlCol="0">
            <a:spAutoFit/>
          </a:bodyPr>
          <a:lstStyle/>
          <a:p>
            <a:pPr algn="ctr"/>
            <a:r>
              <a:rPr lang="en-US" b="1" dirty="0">
                <a:solidFill>
                  <a:srgbClr val="073E87"/>
                </a:solidFill>
              </a:rPr>
              <a:t>Remote access and VPN</a:t>
            </a:r>
            <a:r>
              <a:rPr lang="en-US" dirty="0">
                <a:solidFill>
                  <a:srgbClr val="073E87"/>
                </a:solidFill>
              </a:rPr>
              <a:t>: </a:t>
            </a:r>
          </a:p>
          <a:p>
            <a:pPr marL="628650" lvl="1" indent="-171450">
              <a:buFont typeface="Arial" panose="020B0604020202020204" pitchFamily="34" charset="0"/>
              <a:buChar char="•"/>
            </a:pPr>
            <a:r>
              <a:rPr lang="en-US" sz="1400" dirty="0">
                <a:solidFill>
                  <a:srgbClr val="073E87"/>
                </a:solidFill>
              </a:rPr>
              <a:t>This submodule of the enterprise edge provides remote-access termination </a:t>
            </a:r>
            <a:r>
              <a:rPr lang="en-US" sz="1400" dirty="0" smtClean="0">
                <a:solidFill>
                  <a:srgbClr val="073E87"/>
                </a:solidFill>
              </a:rPr>
              <a:t>service, including </a:t>
            </a:r>
            <a:r>
              <a:rPr lang="en-US" sz="1400" dirty="0">
                <a:solidFill>
                  <a:srgbClr val="073E87"/>
                </a:solidFill>
              </a:rPr>
              <a:t>authentication for remote users and sites. </a:t>
            </a:r>
          </a:p>
          <a:p>
            <a:pPr marL="628650" lvl="1" indent="-171450">
              <a:buFont typeface="Arial" panose="020B0604020202020204" pitchFamily="34" charset="0"/>
              <a:buChar char="•"/>
            </a:pPr>
            <a:r>
              <a:rPr lang="en-US" sz="1400" dirty="0">
                <a:solidFill>
                  <a:srgbClr val="073E87"/>
                </a:solidFill>
              </a:rPr>
              <a:t>Components of this submodule include </a:t>
            </a:r>
          </a:p>
          <a:p>
            <a:pPr marL="1085850" lvl="2" indent="-171450">
              <a:buFont typeface="Arial" panose="020B0604020202020204" pitchFamily="34" charset="0"/>
              <a:buChar char="•"/>
            </a:pPr>
            <a:r>
              <a:rPr lang="en-US" sz="1200" dirty="0">
                <a:solidFill>
                  <a:srgbClr val="073E87"/>
                </a:solidFill>
              </a:rPr>
              <a:t>Firewalls</a:t>
            </a:r>
          </a:p>
          <a:p>
            <a:pPr marL="1085850" lvl="2" indent="-171450">
              <a:buFont typeface="Arial" panose="020B0604020202020204" pitchFamily="34" charset="0"/>
              <a:buChar char="•"/>
            </a:pPr>
            <a:r>
              <a:rPr lang="en-US" sz="1200" dirty="0">
                <a:solidFill>
                  <a:srgbClr val="073E87"/>
                </a:solidFill>
              </a:rPr>
              <a:t>dial-in access concentrators</a:t>
            </a:r>
          </a:p>
          <a:p>
            <a:pPr marL="1085850" lvl="2" indent="-171450">
              <a:buFont typeface="Arial" panose="020B0604020202020204" pitchFamily="34" charset="0"/>
              <a:buChar char="•"/>
            </a:pPr>
            <a:r>
              <a:rPr lang="en-US" sz="1200" dirty="0">
                <a:solidFill>
                  <a:srgbClr val="073E87"/>
                </a:solidFill>
              </a:rPr>
              <a:t>Adaptive Security Appliances (ASA)</a:t>
            </a:r>
          </a:p>
          <a:p>
            <a:pPr marL="1085850" lvl="2" indent="-171450">
              <a:buFont typeface="Arial" panose="020B0604020202020204" pitchFamily="34" charset="0"/>
              <a:buChar char="•"/>
            </a:pPr>
            <a:r>
              <a:rPr lang="en-US" sz="1200" dirty="0">
                <a:solidFill>
                  <a:srgbClr val="073E87"/>
                </a:solidFill>
              </a:rPr>
              <a:t>Network intrusion prevention system (IPS) appliances.</a:t>
            </a:r>
          </a:p>
          <a:p>
            <a:endParaRPr lang="en-US" b="1" dirty="0" smtClean="0">
              <a:solidFill>
                <a:srgbClr val="073E87"/>
              </a:solidFill>
            </a:endParaRPr>
          </a:p>
          <a:p>
            <a:pPr algn="ctr"/>
            <a:r>
              <a:rPr lang="en-US" b="1" dirty="0" smtClean="0">
                <a:solidFill>
                  <a:srgbClr val="073E87"/>
                </a:solidFill>
              </a:rPr>
              <a:t>WAN</a:t>
            </a:r>
            <a:r>
              <a:rPr lang="en-US" dirty="0">
                <a:solidFill>
                  <a:srgbClr val="073E87"/>
                </a:solidFill>
              </a:rPr>
              <a:t>: </a:t>
            </a:r>
          </a:p>
          <a:p>
            <a:pPr marL="628650" lvl="1" indent="-171450">
              <a:buFont typeface="Arial" panose="020B0604020202020204" pitchFamily="34" charset="0"/>
              <a:buChar char="•"/>
            </a:pPr>
            <a:r>
              <a:rPr lang="en-US" sz="1400" dirty="0">
                <a:solidFill>
                  <a:srgbClr val="073E87"/>
                </a:solidFill>
              </a:rPr>
              <a:t>The WAN submodule uses various WAN technologies for routing traffic between remote sites and the central site. </a:t>
            </a:r>
          </a:p>
          <a:p>
            <a:pPr marL="628650" lvl="1" indent="-171450">
              <a:buFont typeface="Arial" panose="020B0604020202020204" pitchFamily="34" charset="0"/>
              <a:buChar char="•"/>
            </a:pPr>
            <a:r>
              <a:rPr lang="en-US" sz="1400" dirty="0">
                <a:solidFill>
                  <a:srgbClr val="073E87"/>
                </a:solidFill>
              </a:rPr>
              <a:t>Enterprise WAN links include technologies such as</a:t>
            </a:r>
          </a:p>
          <a:p>
            <a:pPr marL="1085850" lvl="2" indent="-171450">
              <a:buFont typeface="Arial" panose="020B0604020202020204" pitchFamily="34" charset="0"/>
              <a:buChar char="•"/>
            </a:pPr>
            <a:r>
              <a:rPr lang="en-US" sz="1200" dirty="0" smtClean="0">
                <a:solidFill>
                  <a:srgbClr val="073E87"/>
                </a:solidFill>
              </a:rPr>
              <a:t>Multiprotocol </a:t>
            </a:r>
            <a:r>
              <a:rPr lang="en-US" sz="1200" dirty="0">
                <a:solidFill>
                  <a:srgbClr val="073E87"/>
                </a:solidFill>
              </a:rPr>
              <a:t>Label Switching (MPLS)</a:t>
            </a:r>
          </a:p>
          <a:p>
            <a:pPr marL="1085850" lvl="2" indent="-171450">
              <a:buFont typeface="Arial" panose="020B0604020202020204" pitchFamily="34" charset="0"/>
              <a:buChar char="•"/>
            </a:pPr>
            <a:r>
              <a:rPr lang="en-US" sz="1200" dirty="0" smtClean="0">
                <a:solidFill>
                  <a:srgbClr val="073E87"/>
                </a:solidFill>
              </a:rPr>
              <a:t>Metro </a:t>
            </a:r>
            <a:r>
              <a:rPr lang="en-US" sz="1200" dirty="0">
                <a:solidFill>
                  <a:srgbClr val="073E87"/>
                </a:solidFill>
              </a:rPr>
              <a:t>Ethernet, leased lines</a:t>
            </a:r>
          </a:p>
          <a:p>
            <a:pPr marL="1085850" lvl="2" indent="-171450">
              <a:buFont typeface="Arial" panose="020B0604020202020204" pitchFamily="34" charset="0"/>
              <a:buChar char="•"/>
            </a:pPr>
            <a:r>
              <a:rPr lang="en-US" sz="1200" dirty="0" smtClean="0">
                <a:solidFill>
                  <a:srgbClr val="073E87"/>
                </a:solidFill>
              </a:rPr>
              <a:t>Synchronous </a:t>
            </a:r>
            <a:r>
              <a:rPr lang="en-US" sz="1200" dirty="0">
                <a:solidFill>
                  <a:srgbClr val="073E87"/>
                </a:solidFill>
              </a:rPr>
              <a:t>Optical Network (SONET) </a:t>
            </a:r>
          </a:p>
          <a:p>
            <a:pPr marL="1085850" lvl="2" indent="-171450">
              <a:buFont typeface="Arial" panose="020B0604020202020204" pitchFamily="34" charset="0"/>
              <a:buChar char="•"/>
            </a:pPr>
            <a:r>
              <a:rPr lang="en-US" sz="1200" dirty="0" smtClean="0">
                <a:solidFill>
                  <a:srgbClr val="073E87"/>
                </a:solidFill>
              </a:rPr>
              <a:t>Synchronous </a:t>
            </a:r>
            <a:r>
              <a:rPr lang="en-US" sz="1200" dirty="0">
                <a:solidFill>
                  <a:srgbClr val="073E87"/>
                </a:solidFill>
              </a:rPr>
              <a:t>Digital Hierarchy (SDH)</a:t>
            </a:r>
          </a:p>
          <a:p>
            <a:pPr marL="1085850" lvl="2" indent="-171450">
              <a:buFont typeface="Arial" panose="020B0604020202020204" pitchFamily="34" charset="0"/>
              <a:buChar char="•"/>
            </a:pPr>
            <a:r>
              <a:rPr lang="en-US" sz="1200" dirty="0" smtClean="0">
                <a:solidFill>
                  <a:srgbClr val="073E87"/>
                </a:solidFill>
              </a:rPr>
              <a:t>PPP</a:t>
            </a:r>
            <a:endParaRPr lang="en-US" sz="1200" dirty="0">
              <a:solidFill>
                <a:srgbClr val="073E87"/>
              </a:solidFill>
            </a:endParaRPr>
          </a:p>
          <a:p>
            <a:pPr marL="1085850" lvl="2" indent="-171450">
              <a:buFont typeface="Arial" panose="020B0604020202020204" pitchFamily="34" charset="0"/>
              <a:buChar char="•"/>
            </a:pPr>
            <a:r>
              <a:rPr lang="en-US" sz="1200" dirty="0" smtClean="0">
                <a:solidFill>
                  <a:srgbClr val="073E87"/>
                </a:solidFill>
              </a:rPr>
              <a:t>Frame </a:t>
            </a:r>
            <a:r>
              <a:rPr lang="en-US" sz="1200" dirty="0">
                <a:solidFill>
                  <a:srgbClr val="073E87"/>
                </a:solidFill>
              </a:rPr>
              <a:t>Relay</a:t>
            </a:r>
          </a:p>
          <a:p>
            <a:pPr marL="1085850" lvl="2" indent="-171450">
              <a:buFont typeface="Arial" panose="020B0604020202020204" pitchFamily="34" charset="0"/>
              <a:buChar char="•"/>
            </a:pPr>
            <a:r>
              <a:rPr lang="en-US" sz="1200" dirty="0" smtClean="0">
                <a:solidFill>
                  <a:srgbClr val="073E87"/>
                </a:solidFill>
              </a:rPr>
              <a:t>ATM</a:t>
            </a:r>
            <a:endParaRPr lang="en-US" sz="1200" dirty="0">
              <a:solidFill>
                <a:srgbClr val="073E87"/>
              </a:solidFill>
            </a:endParaRPr>
          </a:p>
          <a:p>
            <a:pPr marL="1085850" lvl="2" indent="-171450">
              <a:buFont typeface="Arial" panose="020B0604020202020204" pitchFamily="34" charset="0"/>
              <a:buChar char="•"/>
            </a:pPr>
            <a:r>
              <a:rPr lang="en-US" sz="1200" dirty="0" smtClean="0">
                <a:solidFill>
                  <a:srgbClr val="073E87"/>
                </a:solidFill>
              </a:rPr>
              <a:t>Cable, </a:t>
            </a:r>
            <a:r>
              <a:rPr lang="en-US" sz="1200" dirty="0">
                <a:solidFill>
                  <a:srgbClr val="073E87"/>
                </a:solidFill>
              </a:rPr>
              <a:t>digital subscriber line (DSL)</a:t>
            </a:r>
          </a:p>
          <a:p>
            <a:pPr marL="1085850" lvl="2" indent="-171450">
              <a:buFont typeface="Arial" panose="020B0604020202020204" pitchFamily="34" charset="0"/>
              <a:buChar char="•"/>
            </a:pPr>
            <a:r>
              <a:rPr lang="en-US" sz="1200" dirty="0" smtClean="0">
                <a:solidFill>
                  <a:srgbClr val="073E87"/>
                </a:solidFill>
              </a:rPr>
              <a:t>wireless</a:t>
            </a:r>
            <a:endParaRPr lang="en-US" sz="1100" dirty="0">
              <a:solidFill>
                <a:srgbClr val="073E87"/>
              </a:solidFill>
            </a:endParaRPr>
          </a:p>
        </p:txBody>
      </p:sp>
    </p:spTree>
    <p:extLst>
      <p:ext uri="{BB962C8B-B14F-4D97-AF65-F5344CB8AC3E}">
        <p14:creationId xmlns:p14="http://schemas.microsoft.com/office/powerpoint/2010/main" val="8530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fade">
                                      <p:cBhvr>
                                        <p:cTn id="36" dur="500"/>
                                        <p:tgtEl>
                                          <p:spTgt spid="2">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fade">
                                      <p:cBhvr>
                                        <p:cTn id="39" dur="500"/>
                                        <p:tgtEl>
                                          <p:spTgt spid="2">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12" end="12"/>
                                            </p:txEl>
                                          </p:spTgt>
                                        </p:tgtEl>
                                        <p:attrNameLst>
                                          <p:attrName>style.visibility</p:attrName>
                                        </p:attrNameLst>
                                      </p:cBhvr>
                                      <p:to>
                                        <p:strVal val="visible"/>
                                      </p:to>
                                    </p:set>
                                    <p:animEffect transition="in" filter="fade">
                                      <p:cBhvr>
                                        <p:cTn id="42" dur="500"/>
                                        <p:tgtEl>
                                          <p:spTgt spid="2">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animEffect transition="in" filter="fade">
                                      <p:cBhvr>
                                        <p:cTn id="45" dur="500"/>
                                        <p:tgtEl>
                                          <p:spTgt spid="2">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
                                            <p:txEl>
                                              <p:pRg st="14" end="14"/>
                                            </p:txEl>
                                          </p:spTgt>
                                        </p:tgtEl>
                                        <p:attrNameLst>
                                          <p:attrName>style.visibility</p:attrName>
                                        </p:attrNameLst>
                                      </p:cBhvr>
                                      <p:to>
                                        <p:strVal val="visible"/>
                                      </p:to>
                                    </p:set>
                                    <p:animEffect transition="in" filter="fade">
                                      <p:cBhvr>
                                        <p:cTn id="48" dur="500"/>
                                        <p:tgtEl>
                                          <p:spTgt spid="2">
                                            <p:txEl>
                                              <p:pRg st="14" end="14"/>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animEffect transition="in" filter="fade">
                                      <p:cBhvr>
                                        <p:cTn id="51" dur="500"/>
                                        <p:tgtEl>
                                          <p:spTgt spid="2">
                                            <p:txEl>
                                              <p:pRg st="15" end="15"/>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xEl>
                                              <p:pRg st="16" end="16"/>
                                            </p:txEl>
                                          </p:spTgt>
                                        </p:tgtEl>
                                        <p:attrNameLst>
                                          <p:attrName>style.visibility</p:attrName>
                                        </p:attrNameLst>
                                      </p:cBhvr>
                                      <p:to>
                                        <p:strVal val="visible"/>
                                      </p:to>
                                    </p:set>
                                    <p:animEffect transition="in" filter="fade">
                                      <p:cBhvr>
                                        <p:cTn id="54" dur="500"/>
                                        <p:tgtEl>
                                          <p:spTgt spid="2">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Effect transition="in" filter="fade">
                                      <p:cBhvr>
                                        <p:cTn id="59" dur="500"/>
                                        <p:tgtEl>
                                          <p:spTgt spid="5">
                                            <p:txEl>
                                              <p:pRg st="0" end="0"/>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Effect transition="in" filter="fade">
                                      <p:cBhvr>
                                        <p:cTn id="62" dur="500"/>
                                        <p:tgtEl>
                                          <p:spTgt spid="5">
                                            <p:txEl>
                                              <p:pRg st="1" end="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5">
                                            <p:txEl>
                                              <p:pRg st="3" end="3"/>
                                            </p:txEl>
                                          </p:spTgt>
                                        </p:tgtEl>
                                        <p:attrNameLst>
                                          <p:attrName>style.visibility</p:attrName>
                                        </p:attrNameLst>
                                      </p:cBhvr>
                                      <p:to>
                                        <p:strVal val="visible"/>
                                      </p:to>
                                    </p:set>
                                    <p:animEffect transition="in" filter="fade">
                                      <p:cBhvr>
                                        <p:cTn id="68" dur="500"/>
                                        <p:tgtEl>
                                          <p:spTgt spid="5">
                                            <p:txEl>
                                              <p:pRg st="3" end="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5">
                                            <p:txEl>
                                              <p:pRg st="4" end="4"/>
                                            </p:txEl>
                                          </p:spTgt>
                                        </p:tgtEl>
                                        <p:attrNameLst>
                                          <p:attrName>style.visibility</p:attrName>
                                        </p:attrNameLst>
                                      </p:cBhvr>
                                      <p:to>
                                        <p:strVal val="visible"/>
                                      </p:to>
                                    </p:set>
                                    <p:animEffect transition="in" filter="fade">
                                      <p:cBhvr>
                                        <p:cTn id="71" dur="500"/>
                                        <p:tgtEl>
                                          <p:spTgt spid="5">
                                            <p:txEl>
                                              <p:pRg st="4" end="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animEffect transition="in" filter="fade">
                                      <p:cBhvr>
                                        <p:cTn id="77" dur="500"/>
                                        <p:tgtEl>
                                          <p:spTgt spid="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8" end="8"/>
                                            </p:txEl>
                                          </p:spTgt>
                                        </p:tgtEl>
                                        <p:attrNameLst>
                                          <p:attrName>style.visibility</p:attrName>
                                        </p:attrNameLst>
                                      </p:cBhvr>
                                      <p:to>
                                        <p:strVal val="visible"/>
                                      </p:to>
                                    </p:set>
                                    <p:animEffect transition="in" filter="fade">
                                      <p:cBhvr>
                                        <p:cTn id="82" dur="500"/>
                                        <p:tgtEl>
                                          <p:spTgt spid="5">
                                            <p:txEl>
                                              <p:pRg st="8" end="8"/>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5">
                                            <p:txEl>
                                              <p:pRg st="9" end="9"/>
                                            </p:txEl>
                                          </p:spTgt>
                                        </p:tgtEl>
                                        <p:attrNameLst>
                                          <p:attrName>style.visibility</p:attrName>
                                        </p:attrNameLst>
                                      </p:cBhvr>
                                      <p:to>
                                        <p:strVal val="visible"/>
                                      </p:to>
                                    </p:set>
                                    <p:animEffect transition="in" filter="fade">
                                      <p:cBhvr>
                                        <p:cTn id="85" dur="500"/>
                                        <p:tgtEl>
                                          <p:spTgt spid="5">
                                            <p:txEl>
                                              <p:pRg st="9" end="9"/>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5">
                                            <p:txEl>
                                              <p:pRg st="10" end="10"/>
                                            </p:txEl>
                                          </p:spTgt>
                                        </p:tgtEl>
                                        <p:attrNameLst>
                                          <p:attrName>style.visibility</p:attrName>
                                        </p:attrNameLst>
                                      </p:cBhvr>
                                      <p:to>
                                        <p:strVal val="visible"/>
                                      </p:to>
                                    </p:set>
                                    <p:animEffect transition="in" filter="fade">
                                      <p:cBhvr>
                                        <p:cTn id="88" dur="500"/>
                                        <p:tgtEl>
                                          <p:spTgt spid="5">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5">
                                            <p:txEl>
                                              <p:pRg st="11" end="11"/>
                                            </p:txEl>
                                          </p:spTgt>
                                        </p:tgtEl>
                                        <p:attrNameLst>
                                          <p:attrName>style.visibility</p:attrName>
                                        </p:attrNameLst>
                                      </p:cBhvr>
                                      <p:to>
                                        <p:strVal val="visible"/>
                                      </p:to>
                                    </p:set>
                                    <p:animEffect transition="in" filter="fade">
                                      <p:cBhvr>
                                        <p:cTn id="91" dur="500"/>
                                        <p:tgtEl>
                                          <p:spTgt spid="5">
                                            <p:txEl>
                                              <p:pRg st="11" end="1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5">
                                            <p:txEl>
                                              <p:pRg st="12" end="12"/>
                                            </p:txEl>
                                          </p:spTgt>
                                        </p:tgtEl>
                                        <p:attrNameLst>
                                          <p:attrName>style.visibility</p:attrName>
                                        </p:attrNameLst>
                                      </p:cBhvr>
                                      <p:to>
                                        <p:strVal val="visible"/>
                                      </p:to>
                                    </p:set>
                                    <p:animEffect transition="in" filter="fade">
                                      <p:cBhvr>
                                        <p:cTn id="94" dur="500"/>
                                        <p:tgtEl>
                                          <p:spTgt spid="5">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5">
                                            <p:txEl>
                                              <p:pRg st="13" end="13"/>
                                            </p:txEl>
                                          </p:spTgt>
                                        </p:tgtEl>
                                        <p:attrNameLst>
                                          <p:attrName>style.visibility</p:attrName>
                                        </p:attrNameLst>
                                      </p:cBhvr>
                                      <p:to>
                                        <p:strVal val="visible"/>
                                      </p:to>
                                    </p:set>
                                    <p:animEffect transition="in" filter="fade">
                                      <p:cBhvr>
                                        <p:cTn id="97" dur="500"/>
                                        <p:tgtEl>
                                          <p:spTgt spid="5">
                                            <p:txEl>
                                              <p:pRg st="13" end="1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5">
                                            <p:txEl>
                                              <p:pRg st="14" end="14"/>
                                            </p:txEl>
                                          </p:spTgt>
                                        </p:tgtEl>
                                        <p:attrNameLst>
                                          <p:attrName>style.visibility</p:attrName>
                                        </p:attrNameLst>
                                      </p:cBhvr>
                                      <p:to>
                                        <p:strVal val="visible"/>
                                      </p:to>
                                    </p:set>
                                    <p:animEffect transition="in" filter="fade">
                                      <p:cBhvr>
                                        <p:cTn id="100" dur="500"/>
                                        <p:tgtEl>
                                          <p:spTgt spid="5">
                                            <p:txEl>
                                              <p:pRg st="14" end="1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5">
                                            <p:txEl>
                                              <p:pRg st="15" end="15"/>
                                            </p:txEl>
                                          </p:spTgt>
                                        </p:tgtEl>
                                        <p:attrNameLst>
                                          <p:attrName>style.visibility</p:attrName>
                                        </p:attrNameLst>
                                      </p:cBhvr>
                                      <p:to>
                                        <p:strVal val="visible"/>
                                      </p:to>
                                    </p:set>
                                    <p:animEffect transition="in" filter="fade">
                                      <p:cBhvr>
                                        <p:cTn id="103" dur="500"/>
                                        <p:tgtEl>
                                          <p:spTgt spid="5">
                                            <p:txEl>
                                              <p:pRg st="15" end="1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
                                            <p:txEl>
                                              <p:pRg st="16" end="16"/>
                                            </p:txEl>
                                          </p:spTgt>
                                        </p:tgtEl>
                                        <p:attrNameLst>
                                          <p:attrName>style.visibility</p:attrName>
                                        </p:attrNameLst>
                                      </p:cBhvr>
                                      <p:to>
                                        <p:strVal val="visible"/>
                                      </p:to>
                                    </p:set>
                                    <p:animEffect transition="in" filter="fade">
                                      <p:cBhvr>
                                        <p:cTn id="106" dur="500"/>
                                        <p:tgtEl>
                                          <p:spTgt spid="5">
                                            <p:txEl>
                                              <p:pRg st="16" end="1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5">
                                            <p:txEl>
                                              <p:pRg st="17" end="17"/>
                                            </p:txEl>
                                          </p:spTgt>
                                        </p:tgtEl>
                                        <p:attrNameLst>
                                          <p:attrName>style.visibility</p:attrName>
                                        </p:attrNameLst>
                                      </p:cBhvr>
                                      <p:to>
                                        <p:strVal val="visible"/>
                                      </p:to>
                                    </p:set>
                                    <p:animEffect transition="in" filter="fade">
                                      <p:cBhvr>
                                        <p:cTn id="109" dur="500"/>
                                        <p:tgtEl>
                                          <p:spTgt spid="5">
                                            <p:txEl>
                                              <p:pRg st="17" end="1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5">
                                            <p:txEl>
                                              <p:pRg st="18" end="18"/>
                                            </p:txEl>
                                          </p:spTgt>
                                        </p:tgtEl>
                                        <p:attrNameLst>
                                          <p:attrName>style.visibility</p:attrName>
                                        </p:attrNameLst>
                                      </p:cBhvr>
                                      <p:to>
                                        <p:strVal val="visible"/>
                                      </p:to>
                                    </p:set>
                                    <p:animEffect transition="in" filter="fade">
                                      <p:cBhvr>
                                        <p:cTn id="112" dur="500"/>
                                        <p:tgtEl>
                                          <p:spTgt spid="5">
                                            <p:txEl>
                                              <p:pRg st="18" end="1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5">
                                            <p:txEl>
                                              <p:pRg st="19" end="19"/>
                                            </p:txEl>
                                          </p:spTgt>
                                        </p:tgtEl>
                                        <p:attrNameLst>
                                          <p:attrName>style.visibility</p:attrName>
                                        </p:attrNameLst>
                                      </p:cBhvr>
                                      <p:to>
                                        <p:strVal val="visible"/>
                                      </p:to>
                                    </p:set>
                                    <p:animEffect transition="in" filter="fade">
                                      <p:cBhvr>
                                        <p:cTn id="115"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100</a:t>
            </a:fld>
            <a:endParaRPr lang="en-US" dirty="0"/>
          </a:p>
        </p:txBody>
      </p:sp>
      <p:sp>
        <p:nvSpPr>
          <p:cNvPr id="2" name="Title 1"/>
          <p:cNvSpPr>
            <a:spLocks noGrp="1"/>
          </p:cNvSpPr>
          <p:nvPr>
            <p:ph type="title"/>
          </p:nvPr>
        </p:nvSpPr>
        <p:spPr>
          <a:xfrm>
            <a:off x="1468144" y="222422"/>
            <a:ext cx="6512511" cy="1143000"/>
          </a:xfrm>
        </p:spPr>
        <p:txBody>
          <a:bodyPr>
            <a:noAutofit/>
          </a:bodyPr>
          <a:lstStyle/>
          <a:p>
            <a:r>
              <a:rPr lang="en-US" sz="3600" dirty="0" smtClean="0"/>
              <a:t>PAD</a:t>
            </a:r>
            <a:r>
              <a:rPr lang="en-US" sz="2800" dirty="0" smtClean="0"/>
              <a:t> (</a:t>
            </a:r>
            <a:r>
              <a:rPr lang="en-US" sz="2800" b="1" dirty="0"/>
              <a:t>packet </a:t>
            </a:r>
            <a:r>
              <a:rPr lang="en-US" sz="2800" b="1" dirty="0" smtClean="0"/>
              <a:t>assembler/disassembler)</a:t>
            </a:r>
            <a:r>
              <a:rPr lang="en-US" sz="2800" dirty="0" smtClean="0"/>
              <a:t> </a:t>
            </a:r>
            <a:r>
              <a:rPr lang="en-US" sz="3600" dirty="0" smtClean="0"/>
              <a:t>Model – n Tier</a:t>
            </a:r>
            <a:endParaRPr lang="en-US" sz="3600" dirty="0"/>
          </a:p>
        </p:txBody>
      </p:sp>
      <p:sp>
        <p:nvSpPr>
          <p:cNvPr id="6" name="Rectangle 5"/>
          <p:cNvSpPr/>
          <p:nvPr/>
        </p:nvSpPr>
        <p:spPr>
          <a:xfrm>
            <a:off x="1066800" y="2057400"/>
            <a:ext cx="1371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810000" y="19812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800" y="19812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990600" y="1447800"/>
            <a:ext cx="1524000"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3886200" y="1383268"/>
            <a:ext cx="1371600"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800" y="1371600"/>
            <a:ext cx="1371600"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66800" y="5562600"/>
            <a:ext cx="1371600" cy="369332"/>
          </a:xfrm>
          <a:prstGeom prst="rect">
            <a:avLst/>
          </a:prstGeom>
          <a:noFill/>
        </p:spPr>
        <p:txBody>
          <a:bodyPr wrap="square" rtlCol="0">
            <a:spAutoFit/>
          </a:bodyPr>
          <a:lstStyle/>
          <a:p>
            <a:pPr algn="ctr"/>
            <a:r>
              <a:rPr lang="en-US" dirty="0" smtClean="0"/>
              <a:t>Thin Client</a:t>
            </a:r>
            <a:endParaRPr lang="en-US" dirty="0"/>
          </a:p>
        </p:txBody>
      </p:sp>
      <p:sp>
        <p:nvSpPr>
          <p:cNvPr id="14" name="TextBox 13"/>
          <p:cNvSpPr txBox="1"/>
          <p:nvPr/>
        </p:nvSpPr>
        <p:spPr>
          <a:xfrm>
            <a:off x="6781800" y="5574268"/>
            <a:ext cx="1905000" cy="369332"/>
          </a:xfrm>
          <a:prstGeom prst="rect">
            <a:avLst/>
          </a:prstGeom>
          <a:noFill/>
        </p:spPr>
        <p:txBody>
          <a:bodyPr wrap="square" rtlCol="0">
            <a:spAutoFit/>
          </a:bodyPr>
          <a:lstStyle/>
          <a:p>
            <a:pPr algn="ctr"/>
            <a:r>
              <a:rPr lang="en-US" dirty="0" smtClean="0"/>
              <a:t>Servers</a:t>
            </a:r>
            <a:endParaRPr lang="en-US" dirty="0"/>
          </a:p>
        </p:txBody>
      </p:sp>
      <p:sp>
        <p:nvSpPr>
          <p:cNvPr id="15" name="Left Bracket 14"/>
          <p:cNvSpPr/>
          <p:nvPr/>
        </p:nvSpPr>
        <p:spPr>
          <a:xfrm rot="16200000">
            <a:off x="1638300" y="4991100"/>
            <a:ext cx="304800" cy="1447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7505700" y="4774168"/>
            <a:ext cx="304800" cy="1905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p:cNvSpPr txBox="1"/>
          <p:nvPr/>
        </p:nvSpPr>
        <p:spPr>
          <a:xfrm>
            <a:off x="3810000" y="5574268"/>
            <a:ext cx="1905000" cy="369332"/>
          </a:xfrm>
          <a:prstGeom prst="rect">
            <a:avLst/>
          </a:prstGeom>
          <a:noFill/>
        </p:spPr>
        <p:txBody>
          <a:bodyPr wrap="square" rtlCol="0">
            <a:spAutoFit/>
          </a:bodyPr>
          <a:lstStyle/>
          <a:p>
            <a:pPr algn="ctr"/>
            <a:r>
              <a:rPr lang="en-US" dirty="0" smtClean="0"/>
              <a:t>Servers</a:t>
            </a:r>
            <a:endParaRPr lang="en-US" dirty="0"/>
          </a:p>
        </p:txBody>
      </p:sp>
      <p:sp>
        <p:nvSpPr>
          <p:cNvPr id="18" name="Left Bracket 17"/>
          <p:cNvSpPr/>
          <p:nvPr/>
        </p:nvSpPr>
        <p:spPr>
          <a:xfrm rot="16200000">
            <a:off x="4572000" y="4736068"/>
            <a:ext cx="304800" cy="19812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ectangle 18"/>
          <p:cNvSpPr/>
          <p:nvPr/>
        </p:nvSpPr>
        <p:spPr>
          <a:xfrm>
            <a:off x="3962400" y="19050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191000" y="18288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6934200" y="21336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7086600" y="22860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37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LANs</a:t>
            </a:r>
          </a:p>
          <a:p>
            <a:pPr lvl="1"/>
            <a:r>
              <a:rPr lang="en-US" dirty="0" smtClean="0"/>
              <a:t>Usually a thin client</a:t>
            </a:r>
          </a:p>
          <a:p>
            <a:pPr lvl="1"/>
            <a:r>
              <a:rPr lang="en-US" dirty="0" smtClean="0"/>
              <a:t>Access to the servers housing the Business Rules of the Transaction Processing System (TPS)</a:t>
            </a:r>
          </a:p>
          <a:p>
            <a:pPr lvl="1"/>
            <a:r>
              <a:rPr lang="en-US" dirty="0" smtClean="0"/>
              <a:t>Always a large Database server</a:t>
            </a:r>
          </a:p>
          <a:p>
            <a:pPr lvl="2"/>
            <a:r>
              <a:rPr lang="en-US" dirty="0" smtClean="0"/>
              <a:t>Older models this is a single DB	</a:t>
            </a:r>
          </a:p>
          <a:p>
            <a:r>
              <a:rPr lang="en-US" dirty="0" smtClean="0"/>
              <a:t>WANs</a:t>
            </a:r>
          </a:p>
          <a:p>
            <a:pPr lvl="1"/>
            <a:r>
              <a:rPr lang="en-US" dirty="0" smtClean="0"/>
              <a:t>Client is similar </a:t>
            </a:r>
          </a:p>
          <a:p>
            <a:pPr lvl="1"/>
            <a:r>
              <a:rPr lang="en-US" dirty="0" smtClean="0"/>
              <a:t>Business Rules (application) is distributed (there is often a middleware component as well)</a:t>
            </a:r>
          </a:p>
          <a:p>
            <a:pPr lvl="1"/>
            <a:r>
              <a:rPr lang="en-US" dirty="0" smtClean="0"/>
              <a:t>DB is distributed</a:t>
            </a:r>
          </a:p>
        </p:txBody>
      </p:sp>
      <p:sp>
        <p:nvSpPr>
          <p:cNvPr id="4" name="Slide Number Placeholder 3"/>
          <p:cNvSpPr>
            <a:spLocks noGrp="1"/>
          </p:cNvSpPr>
          <p:nvPr>
            <p:ph type="sldNum" sz="quarter" idx="12"/>
          </p:nvPr>
        </p:nvSpPr>
        <p:spPr/>
        <p:txBody>
          <a:bodyPr/>
          <a:lstStyle/>
          <a:p>
            <a:fld id="{D9960A01-C6FC-4B52-B65C-4311964136C4}" type="slidenum">
              <a:rPr lang="en-US" smtClean="0"/>
              <a:pPr/>
              <a:t>101</a:t>
            </a:fld>
            <a:endParaRPr lang="en-US"/>
          </a:p>
        </p:txBody>
      </p:sp>
      <p:sp>
        <p:nvSpPr>
          <p:cNvPr id="2" name="Title 1"/>
          <p:cNvSpPr>
            <a:spLocks noGrp="1"/>
          </p:cNvSpPr>
          <p:nvPr>
            <p:ph type="title"/>
          </p:nvPr>
        </p:nvSpPr>
        <p:spPr/>
        <p:txBody>
          <a:bodyPr/>
          <a:lstStyle/>
          <a:p>
            <a:r>
              <a:rPr lang="en-US" dirty="0" smtClean="0"/>
              <a:t>Underlying Technologies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2144" y="3733800"/>
            <a:ext cx="7408333" cy="3450696"/>
          </a:xfrm>
        </p:spPr>
        <p:txBody>
          <a:bodyPr/>
          <a:lstStyle/>
          <a:p>
            <a:r>
              <a:rPr lang="en-US" dirty="0" smtClean="0"/>
              <a:t>4 Enterprise </a:t>
            </a:r>
            <a:r>
              <a:rPr lang="en-US" dirty="0"/>
              <a:t>Architecture Methods</a:t>
            </a:r>
          </a:p>
          <a:p>
            <a:pPr lvl="1"/>
            <a:r>
              <a:rPr lang="en-US" dirty="0" err="1" smtClean="0"/>
              <a:t>Zachman</a:t>
            </a:r>
            <a:r>
              <a:rPr lang="en-US" dirty="0" smtClean="0"/>
              <a:t> Framework</a:t>
            </a:r>
          </a:p>
          <a:p>
            <a:pPr lvl="1"/>
            <a:r>
              <a:rPr lang="en-US" dirty="0" smtClean="0"/>
              <a:t>TOGAF (The Open Group Architectural Framework)</a:t>
            </a:r>
          </a:p>
          <a:p>
            <a:pPr lvl="1"/>
            <a:r>
              <a:rPr lang="en-US" dirty="0" smtClean="0"/>
              <a:t>Federal Enterprise Architecture</a:t>
            </a:r>
          </a:p>
          <a:p>
            <a:pPr lvl="1"/>
            <a:r>
              <a:rPr lang="en-US" dirty="0" smtClean="0"/>
              <a:t>Gartner/Meta Methodology</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102</a:t>
            </a:fld>
            <a:endParaRPr lang="en-US"/>
          </a:p>
        </p:txBody>
      </p:sp>
      <p:sp>
        <p:nvSpPr>
          <p:cNvPr id="4" name="Title 3"/>
          <p:cNvSpPr>
            <a:spLocks noGrp="1"/>
          </p:cNvSpPr>
          <p:nvPr>
            <p:ph type="title"/>
          </p:nvPr>
        </p:nvSpPr>
        <p:spPr/>
        <p:txBody>
          <a:bodyPr/>
          <a:lstStyle/>
          <a:p>
            <a:r>
              <a:rPr lang="en-US" dirty="0" smtClean="0"/>
              <a:t>Readings for this week</a:t>
            </a:r>
            <a:endParaRPr lang="en-US" dirty="0"/>
          </a:p>
        </p:txBody>
      </p:sp>
      <p:sp>
        <p:nvSpPr>
          <p:cNvPr id="5" name="TextBox 4"/>
          <p:cNvSpPr txBox="1"/>
          <p:nvPr/>
        </p:nvSpPr>
        <p:spPr>
          <a:xfrm>
            <a:off x="609600" y="1295400"/>
            <a:ext cx="7467600" cy="2585323"/>
          </a:xfrm>
          <a:prstGeom prst="rect">
            <a:avLst/>
          </a:prstGeom>
          <a:noFill/>
        </p:spPr>
        <p:txBody>
          <a:bodyPr wrap="square" rtlCol="0">
            <a:spAutoFit/>
          </a:bodyPr>
          <a:lstStyle/>
          <a:p>
            <a:r>
              <a:rPr lang="en-US" dirty="0">
                <a:solidFill>
                  <a:schemeClr val="tx2"/>
                </a:solidFill>
              </a:rPr>
              <a:t>Because IT systems have become </a:t>
            </a:r>
            <a:endParaRPr lang="en-US" dirty="0" smtClean="0">
              <a:solidFill>
                <a:schemeClr val="tx2"/>
              </a:solidFill>
            </a:endParaRPr>
          </a:p>
          <a:p>
            <a:r>
              <a:rPr lang="en-US" dirty="0">
                <a:solidFill>
                  <a:schemeClr val="tx2"/>
                </a:solidFill>
              </a:rPr>
              <a:t>	</a:t>
            </a:r>
            <a:r>
              <a:rPr lang="en-US" dirty="0" smtClean="0">
                <a:solidFill>
                  <a:schemeClr val="tx2"/>
                </a:solidFill>
              </a:rPr>
              <a:t>unmanageably </a:t>
            </a:r>
            <a:r>
              <a:rPr lang="en-US" dirty="0">
                <a:solidFill>
                  <a:schemeClr val="tx2"/>
                </a:solidFill>
              </a:rPr>
              <a:t>complex </a:t>
            </a:r>
          </a:p>
          <a:p>
            <a:r>
              <a:rPr lang="en-US" dirty="0" smtClean="0">
                <a:solidFill>
                  <a:schemeClr val="tx2"/>
                </a:solidFill>
              </a:rPr>
              <a:t>	increasingly </a:t>
            </a:r>
            <a:r>
              <a:rPr lang="en-US" dirty="0">
                <a:solidFill>
                  <a:schemeClr val="tx2"/>
                </a:solidFill>
              </a:rPr>
              <a:t>costly to maintain and </a:t>
            </a:r>
            <a:endParaRPr lang="en-US" dirty="0" smtClean="0">
              <a:solidFill>
                <a:schemeClr val="tx2"/>
              </a:solidFill>
            </a:endParaRPr>
          </a:p>
          <a:p>
            <a:r>
              <a:rPr lang="en-US" dirty="0">
                <a:solidFill>
                  <a:schemeClr val="tx2"/>
                </a:solidFill>
              </a:rPr>
              <a:t>	</a:t>
            </a:r>
            <a:r>
              <a:rPr lang="en-US" dirty="0" smtClean="0">
                <a:solidFill>
                  <a:schemeClr val="tx2"/>
                </a:solidFill>
              </a:rPr>
              <a:t>because they </a:t>
            </a:r>
            <a:r>
              <a:rPr lang="en-US" dirty="0">
                <a:solidFill>
                  <a:schemeClr val="tx2"/>
                </a:solidFill>
              </a:rPr>
              <a:t>are mission critical…</a:t>
            </a:r>
          </a:p>
          <a:p>
            <a:endParaRPr lang="en-US" dirty="0" smtClean="0">
              <a:solidFill>
                <a:schemeClr val="tx2"/>
              </a:solidFill>
            </a:endParaRPr>
          </a:p>
          <a:p>
            <a:r>
              <a:rPr lang="en-US" dirty="0">
                <a:solidFill>
                  <a:schemeClr val="tx2"/>
                </a:solidFill>
              </a:rPr>
              <a:t>Enterprise </a:t>
            </a:r>
            <a:r>
              <a:rPr lang="en-US" dirty="0" smtClean="0">
                <a:solidFill>
                  <a:schemeClr val="tx2"/>
                </a:solidFill>
              </a:rPr>
              <a:t>architecture methods </a:t>
            </a:r>
            <a:r>
              <a:rPr lang="en-US" dirty="0">
                <a:solidFill>
                  <a:schemeClr val="tx2"/>
                </a:solidFill>
              </a:rPr>
              <a:t>help in reducing IT cost and complexity, while increasing business value and effectiveness</a:t>
            </a:r>
          </a:p>
          <a:p>
            <a:endParaRPr lang="en-US" dirty="0" smtClean="0"/>
          </a:p>
          <a:p>
            <a:endParaRPr lang="en-US" dirty="0"/>
          </a:p>
        </p:txBody>
      </p:sp>
    </p:spTree>
    <p:extLst>
      <p:ext uri="{BB962C8B-B14F-4D97-AF65-F5344CB8AC3E}">
        <p14:creationId xmlns:p14="http://schemas.microsoft.com/office/powerpoint/2010/main" val="99761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990600"/>
            <a:ext cx="8686799" cy="5486400"/>
          </a:xfrm>
        </p:spPr>
        <p:txBody>
          <a:bodyPr>
            <a:noAutofit/>
          </a:bodyPr>
          <a:lstStyle/>
          <a:p>
            <a:pPr defTabSz="921807">
              <a:defRPr/>
            </a:pPr>
            <a:r>
              <a:rPr lang="en-US" sz="2000" dirty="0"/>
              <a:t>The field of enterprise architecture essentially started in 1987, with the publication in the IBM Systems </a:t>
            </a:r>
            <a:r>
              <a:rPr lang="en-US" sz="2000" dirty="0" smtClean="0"/>
              <a:t>Journal </a:t>
            </a:r>
            <a:r>
              <a:rPr lang="en-US" sz="2000" dirty="0"/>
              <a:t>of an article titled "A Framework for Information Systems Architecture," by J.A. </a:t>
            </a:r>
            <a:r>
              <a:rPr lang="en-US" sz="2000" dirty="0" err="1" smtClean="0"/>
              <a:t>Zachman</a:t>
            </a:r>
            <a:endParaRPr lang="en-US" sz="2000" dirty="0" smtClean="0"/>
          </a:p>
          <a:p>
            <a:pPr defTabSz="921807">
              <a:defRPr/>
            </a:pPr>
            <a:r>
              <a:rPr lang="en-US" sz="2000" b="1" dirty="0" smtClean="0"/>
              <a:t>Enterprise Architecture sought to address </a:t>
            </a:r>
          </a:p>
          <a:p>
            <a:pPr lvl="1" defTabSz="921807">
              <a:defRPr/>
            </a:pPr>
            <a:r>
              <a:rPr lang="en-US" sz="1800" b="1" dirty="0" smtClean="0"/>
              <a:t>System complexity where organizations </a:t>
            </a:r>
            <a:r>
              <a:rPr lang="en-US" sz="1800" b="1" dirty="0"/>
              <a:t>were spending more and more money building IT </a:t>
            </a:r>
            <a:r>
              <a:rPr lang="en-US" sz="1800" b="1" dirty="0" smtClean="0"/>
              <a:t>systems</a:t>
            </a:r>
          </a:p>
          <a:p>
            <a:pPr lvl="1" defTabSz="921807">
              <a:defRPr/>
            </a:pPr>
            <a:r>
              <a:rPr lang="en-US" sz="1800" b="1" dirty="0" smtClean="0"/>
              <a:t>Poor </a:t>
            </a:r>
            <a:r>
              <a:rPr lang="en-US" sz="1800" b="1" dirty="0"/>
              <a:t>business </a:t>
            </a:r>
            <a:r>
              <a:rPr lang="en-US" sz="1800" b="1" dirty="0" smtClean="0"/>
              <a:t>alignment where organizations </a:t>
            </a:r>
            <a:r>
              <a:rPr lang="en-US" sz="1800" b="1" dirty="0"/>
              <a:t>were finding it more and more difficult to keep </a:t>
            </a:r>
            <a:r>
              <a:rPr lang="en-US" sz="1800" b="1" dirty="0" smtClean="0"/>
              <a:t>increasingly </a:t>
            </a:r>
            <a:r>
              <a:rPr lang="en-US" sz="1800" b="1" dirty="0"/>
              <a:t>expensive IT systems aligned with business need</a:t>
            </a:r>
            <a:r>
              <a:rPr lang="en-US" sz="1800" b="1" dirty="0" smtClean="0"/>
              <a:t>.</a:t>
            </a:r>
          </a:p>
          <a:p>
            <a:pPr defTabSz="921807">
              <a:defRPr/>
            </a:pPr>
            <a:r>
              <a:rPr lang="en-US" sz="2000" dirty="0"/>
              <a:t>The </a:t>
            </a:r>
            <a:r>
              <a:rPr lang="en-US" sz="2000" dirty="0" err="1"/>
              <a:t>Zachman</a:t>
            </a:r>
            <a:r>
              <a:rPr lang="en-US" sz="2000" dirty="0"/>
              <a:t> framework is a logical structure intended to provide a comprehensive representation of an information technology enterprise</a:t>
            </a:r>
            <a:r>
              <a:rPr lang="en-US" sz="2000" dirty="0" smtClean="0"/>
              <a:t>.</a:t>
            </a:r>
          </a:p>
          <a:p>
            <a:pPr defTabSz="921807">
              <a:defRPr/>
            </a:pPr>
            <a:r>
              <a:rPr lang="en-US" sz="2000" dirty="0"/>
              <a:t>Although self-described as a framework, is actually more accurately defined as a taxonomy</a:t>
            </a:r>
          </a:p>
          <a:p>
            <a:pPr lvl="1" defTabSz="921807">
              <a:defRPr/>
            </a:pPr>
            <a:r>
              <a:rPr lang="en-US" sz="1800" dirty="0"/>
              <a:t>It deals with each meeting point between a player's perspective (for example, business owner) and a descriptive focus (for example, </a:t>
            </a:r>
            <a:r>
              <a:rPr lang="en-US" sz="1800" dirty="0" smtClean="0"/>
              <a:t>data</a:t>
            </a:r>
            <a:r>
              <a:rPr lang="en-US" sz="1800" dirty="0"/>
              <a:t>.)</a:t>
            </a:r>
          </a:p>
          <a:p>
            <a:pPr defTabSz="921807">
              <a:defRPr/>
            </a:pPr>
            <a:r>
              <a:rPr lang="en-US" sz="2000" dirty="0" smtClean="0"/>
              <a:t>Each </a:t>
            </a:r>
            <a:r>
              <a:rPr lang="en-US" sz="2000" dirty="0"/>
              <a:t>player needs to know the </a:t>
            </a:r>
            <a:r>
              <a:rPr lang="en-US" sz="2000" b="1" dirty="0"/>
              <a:t>what</a:t>
            </a:r>
            <a:r>
              <a:rPr lang="en-US" sz="2000" dirty="0"/>
              <a:t>, </a:t>
            </a:r>
            <a:r>
              <a:rPr lang="en-US" sz="2000" b="1" dirty="0"/>
              <a:t>how</a:t>
            </a:r>
            <a:r>
              <a:rPr lang="en-US" sz="2000" dirty="0"/>
              <a:t>, </a:t>
            </a:r>
            <a:r>
              <a:rPr lang="en-US" sz="2000" b="1" dirty="0" smtClean="0"/>
              <a:t>where,</a:t>
            </a:r>
            <a:r>
              <a:rPr lang="en-US" sz="2000" dirty="0" smtClean="0"/>
              <a:t> </a:t>
            </a:r>
            <a:r>
              <a:rPr lang="en-US" sz="2000" b="1" dirty="0"/>
              <a:t>who</a:t>
            </a:r>
            <a:r>
              <a:rPr lang="en-US" sz="2000" dirty="0"/>
              <a:t> </a:t>
            </a:r>
            <a:r>
              <a:rPr lang="en-US" sz="2000" b="1" dirty="0"/>
              <a:t>when and why</a:t>
            </a:r>
            <a:r>
              <a:rPr lang="en-US" sz="2000" dirty="0"/>
              <a:t> but each focus is thought of differently by different players</a:t>
            </a:r>
            <a:r>
              <a:rPr lang="en-US" sz="2000" dirty="0" smtClean="0"/>
              <a:t>.</a:t>
            </a:r>
            <a:endParaRPr lang="en-US" sz="2000"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103</a:t>
            </a:fld>
            <a:endParaRPr lang="en-US"/>
          </a:p>
        </p:txBody>
      </p:sp>
      <p:sp>
        <p:nvSpPr>
          <p:cNvPr id="4" name="Title 3"/>
          <p:cNvSpPr>
            <a:spLocks noGrp="1"/>
          </p:cNvSpPr>
          <p:nvPr>
            <p:ph type="title"/>
          </p:nvPr>
        </p:nvSpPr>
        <p:spPr>
          <a:xfrm>
            <a:off x="457200" y="228600"/>
            <a:ext cx="8229600" cy="728472"/>
          </a:xfrm>
        </p:spPr>
        <p:txBody>
          <a:bodyPr>
            <a:normAutofit fontScale="90000"/>
          </a:bodyPr>
          <a:lstStyle/>
          <a:p>
            <a:r>
              <a:rPr lang="en-US" dirty="0" smtClean="0"/>
              <a:t>Enterprise Architecture </a:t>
            </a:r>
            <a:endParaRPr lang="en-US" dirty="0"/>
          </a:p>
        </p:txBody>
      </p:sp>
    </p:spTree>
    <p:extLst>
      <p:ext uri="{BB962C8B-B14F-4D97-AF65-F5344CB8AC3E}">
        <p14:creationId xmlns:p14="http://schemas.microsoft.com/office/powerpoint/2010/main" val="346538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104</a:t>
            </a:fld>
            <a:endParaRPr lang="en-US"/>
          </a:p>
        </p:txBody>
      </p:sp>
      <p:sp>
        <p:nvSpPr>
          <p:cNvPr id="4" name="Title 3"/>
          <p:cNvSpPr>
            <a:spLocks noGrp="1"/>
          </p:cNvSpPr>
          <p:nvPr>
            <p:ph type="title"/>
          </p:nvPr>
        </p:nvSpPr>
        <p:spPr>
          <a:xfrm>
            <a:off x="457200" y="152400"/>
            <a:ext cx="8229600" cy="914400"/>
          </a:xfrm>
        </p:spPr>
        <p:txBody>
          <a:bodyPr/>
          <a:lstStyle/>
          <a:p>
            <a:r>
              <a:rPr lang="en-US" dirty="0" err="1" smtClean="0"/>
              <a:t>Zachman</a:t>
            </a:r>
            <a:r>
              <a:rPr lang="en-US" dirty="0" smtClean="0"/>
              <a:t> Framework</a:t>
            </a:r>
            <a:endParaRPr lang="en-US" dirty="0"/>
          </a:p>
        </p:txBody>
      </p:sp>
      <p:pic>
        <p:nvPicPr>
          <p:cNvPr id="1026" name="Picture 2" descr="http://www.technical-communicators.com/framework/ZACHMAN%20FRAME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14400"/>
            <a:ext cx="9028253"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537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91000" y="609600"/>
            <a:ext cx="4400550" cy="5029200"/>
          </a:xfrm>
        </p:spPr>
      </p:pic>
      <p:sp>
        <p:nvSpPr>
          <p:cNvPr id="4" name="Title 3"/>
          <p:cNvSpPr>
            <a:spLocks noGrp="1"/>
          </p:cNvSpPr>
          <p:nvPr>
            <p:ph type="title"/>
          </p:nvPr>
        </p:nvSpPr>
        <p:spPr>
          <a:xfrm>
            <a:off x="457200" y="338328"/>
            <a:ext cx="5181600" cy="1252728"/>
          </a:xfrm>
        </p:spPr>
        <p:txBody>
          <a:bodyPr>
            <a:normAutofit fontScale="90000"/>
          </a:bodyPr>
          <a:lstStyle/>
          <a:p>
            <a:r>
              <a:rPr lang="en-US" dirty="0"/>
              <a:t>TOGAF</a:t>
            </a:r>
            <a:br>
              <a:rPr lang="en-US" dirty="0"/>
            </a:br>
            <a:r>
              <a:rPr lang="en-US" sz="2700" dirty="0"/>
              <a:t>The Open Group Architectural Framework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542245"/>
            <a:ext cx="4008555" cy="3715555"/>
          </a:xfrm>
          <a:prstGeom prst="rect">
            <a:avLst/>
          </a:prstGeom>
        </p:spPr>
      </p:pic>
      <p:sp>
        <p:nvSpPr>
          <p:cNvPr id="2" name="TextBox 1"/>
          <p:cNvSpPr txBox="1"/>
          <p:nvPr/>
        </p:nvSpPr>
        <p:spPr>
          <a:xfrm>
            <a:off x="0" y="5572498"/>
            <a:ext cx="91440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2"/>
                </a:solidFill>
              </a:rPr>
              <a:t>Although called a framework, is actually more accurately defined as a process. </a:t>
            </a:r>
            <a:endParaRPr lang="en-US" sz="2000" dirty="0" smtClean="0">
              <a:solidFill>
                <a:schemeClr val="tx2"/>
              </a:solidFill>
            </a:endParaRPr>
          </a:p>
          <a:p>
            <a:pPr marL="285750" indent="-285750">
              <a:buFont typeface="Arial" panose="020B0604020202020204" pitchFamily="34" charset="0"/>
              <a:buChar char="•"/>
            </a:pPr>
            <a:r>
              <a:rPr lang="en-US" sz="2000" dirty="0" smtClean="0">
                <a:solidFill>
                  <a:schemeClr val="tx2"/>
                </a:solidFill>
              </a:rPr>
              <a:t>TOGAF  </a:t>
            </a:r>
            <a:r>
              <a:rPr lang="en-US" sz="2000" dirty="0">
                <a:solidFill>
                  <a:schemeClr val="tx2"/>
                </a:solidFill>
              </a:rPr>
              <a:t>is an Architecture Development </a:t>
            </a:r>
            <a:r>
              <a:rPr lang="en-US" sz="2000" dirty="0" smtClean="0">
                <a:solidFill>
                  <a:schemeClr val="tx2"/>
                </a:solidFill>
              </a:rPr>
              <a:t>Method</a:t>
            </a:r>
          </a:p>
          <a:p>
            <a:pPr marL="285750" indent="-285750">
              <a:buFont typeface="Arial" panose="020B0604020202020204" pitchFamily="34" charset="0"/>
              <a:buChar char="•"/>
            </a:pPr>
            <a:r>
              <a:rPr lang="en-US" sz="2000" dirty="0" err="1">
                <a:solidFill>
                  <a:schemeClr val="tx2"/>
                </a:solidFill>
              </a:rPr>
              <a:t>Zachman</a:t>
            </a:r>
            <a:r>
              <a:rPr lang="en-US" sz="2000" dirty="0">
                <a:solidFill>
                  <a:schemeClr val="tx2"/>
                </a:solidFill>
              </a:rPr>
              <a:t> tells you how to categorize your artifacts. TOGAF complements </a:t>
            </a:r>
            <a:r>
              <a:rPr lang="en-US" sz="2000" dirty="0" err="1" smtClean="0">
                <a:solidFill>
                  <a:schemeClr val="tx2"/>
                </a:solidFill>
              </a:rPr>
              <a:t>Zachman</a:t>
            </a:r>
            <a:r>
              <a:rPr lang="en-US" sz="2000" dirty="0" smtClean="0">
                <a:solidFill>
                  <a:schemeClr val="tx2"/>
                </a:solidFill>
              </a:rPr>
              <a:t> and gives </a:t>
            </a:r>
            <a:r>
              <a:rPr lang="en-US" sz="2000" dirty="0">
                <a:solidFill>
                  <a:schemeClr val="tx2"/>
                </a:solidFill>
              </a:rPr>
              <a:t>you a process for creating them</a:t>
            </a:r>
            <a:r>
              <a:rPr lang="en-US" sz="2000" dirty="0" smtClean="0">
                <a:solidFill>
                  <a:schemeClr val="tx2"/>
                </a:solidFill>
              </a:rPr>
              <a:t>.</a:t>
            </a:r>
            <a:endParaRPr lang="en-US" sz="2000" dirty="0">
              <a:solidFill>
                <a:schemeClr val="tx2"/>
              </a:solidFill>
            </a:endParaRPr>
          </a:p>
        </p:txBody>
      </p:sp>
    </p:spTree>
    <p:extLst>
      <p:ext uri="{BB962C8B-B14F-4D97-AF65-F5344CB8AC3E}">
        <p14:creationId xmlns:p14="http://schemas.microsoft.com/office/powerpoint/2010/main" val="375082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Enterprise Architecture</a:t>
            </a:r>
            <a:br>
              <a:rPr lang="en-US" dirty="0" smtClean="0"/>
            </a:br>
            <a:r>
              <a:rPr lang="en-US" dirty="0" smtClean="0"/>
              <a:t>(as a supply chain)</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106</a:t>
            </a:fld>
            <a:endParaRPr lang="en-US"/>
          </a:p>
        </p:txBody>
      </p:sp>
    </p:spTree>
    <p:extLst>
      <p:ext uri="{BB962C8B-B14F-4D97-AF65-F5344CB8AC3E}">
        <p14:creationId xmlns:p14="http://schemas.microsoft.com/office/powerpoint/2010/main" val="5165592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828800"/>
            <a:ext cx="5791200" cy="1470025"/>
          </a:xfrm>
        </p:spPr>
        <p:txBody>
          <a:bodyPr>
            <a:noAutofit/>
          </a:bodyPr>
          <a:lstStyle/>
          <a:p>
            <a:pPr algn="r"/>
            <a:r>
              <a:rPr lang="en-US" sz="5400" dirty="0" smtClean="0"/>
              <a:t>Michael Porter* </a:t>
            </a:r>
            <a:br>
              <a:rPr lang="en-US" sz="5400" dirty="0" smtClean="0"/>
            </a:br>
            <a:r>
              <a:rPr lang="en-US" sz="5400" dirty="0" smtClean="0"/>
              <a:t>put all this </a:t>
            </a:r>
            <a:br>
              <a:rPr lang="en-US" sz="5400" dirty="0" smtClean="0"/>
            </a:br>
            <a:r>
              <a:rPr lang="en-US" sz="5400" dirty="0" smtClean="0"/>
              <a:t>together in:</a:t>
            </a:r>
            <a:endParaRPr lang="en-US" sz="5400" dirty="0"/>
          </a:p>
        </p:txBody>
      </p:sp>
      <p:sp>
        <p:nvSpPr>
          <p:cNvPr id="6" name="Subtitle 5"/>
          <p:cNvSpPr>
            <a:spLocks noGrp="1"/>
          </p:cNvSpPr>
          <p:nvPr>
            <p:ph type="subTitle" idx="1"/>
          </p:nvPr>
        </p:nvSpPr>
        <p:spPr>
          <a:xfrm>
            <a:off x="533400" y="4191000"/>
            <a:ext cx="8077200" cy="1905000"/>
          </a:xfrm>
        </p:spPr>
        <p:txBody>
          <a:bodyPr anchor="ctr">
            <a:noAutofit/>
          </a:bodyPr>
          <a:lstStyle/>
          <a:p>
            <a:r>
              <a:rPr lang="en-US" sz="5400" dirty="0" smtClean="0"/>
              <a:t>Porter’s Value Chain Model</a:t>
            </a:r>
          </a:p>
          <a:p>
            <a:r>
              <a:rPr lang="en-US" sz="2400" dirty="0" smtClean="0"/>
              <a:t>(Understanding </a:t>
            </a:r>
            <a:r>
              <a:rPr lang="en-US" sz="2400" dirty="0"/>
              <a:t>How Value is Created Within </a:t>
            </a:r>
            <a:r>
              <a:rPr lang="en-US" sz="2400" dirty="0" smtClean="0"/>
              <a:t>Organizations)</a:t>
            </a:r>
            <a:endParaRPr lang="en-US" sz="2400" dirty="0"/>
          </a:p>
          <a:p>
            <a:endParaRPr lang="en-US" sz="5400" dirty="0"/>
          </a:p>
        </p:txBody>
      </p:sp>
      <p:pic>
        <p:nvPicPr>
          <p:cNvPr id="1026" name="Picture 2" descr="http://www.eleconomista.es/imag/_v2/personas/michaelpor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371600"/>
            <a:ext cx="2143125"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9433" y="5791200"/>
            <a:ext cx="8340686" cy="738664"/>
          </a:xfrm>
          <a:prstGeom prst="rect">
            <a:avLst/>
          </a:prstGeom>
          <a:noFill/>
        </p:spPr>
        <p:txBody>
          <a:bodyPr wrap="square" rtlCol="0">
            <a:spAutoFit/>
          </a:bodyPr>
          <a:lstStyle/>
          <a:p>
            <a:r>
              <a:rPr lang="en-US" sz="1400" dirty="0" smtClean="0"/>
              <a:t>*Is </a:t>
            </a:r>
            <a:r>
              <a:rPr lang="en-US" sz="1400" dirty="0"/>
              <a:t>a leading authority on competitive strategy and the competitiveness and economic </a:t>
            </a:r>
            <a:r>
              <a:rPr lang="en-US" sz="1400" dirty="0" smtClean="0"/>
              <a:t>development of </a:t>
            </a:r>
            <a:r>
              <a:rPr lang="en-US" sz="1400" dirty="0"/>
              <a:t>nations, states, and regions.  Professor at The Institute for Strategy and Competitiveness, based at </a:t>
            </a:r>
            <a:r>
              <a:rPr lang="en-US" sz="1400" dirty="0" smtClean="0"/>
              <a:t>the Harvard </a:t>
            </a:r>
            <a:r>
              <a:rPr lang="en-US" sz="1400" dirty="0"/>
              <a:t>Business </a:t>
            </a:r>
            <a:r>
              <a:rPr lang="en-US" sz="1400" dirty="0" smtClean="0"/>
              <a:t>School. </a:t>
            </a:r>
            <a:r>
              <a:rPr lang="en-US" sz="1400" dirty="0" smtClean="0">
                <a:hlinkClick r:id="rId4"/>
              </a:rPr>
              <a:t>http</a:t>
            </a:r>
            <a:r>
              <a:rPr lang="en-US" sz="1400" dirty="0">
                <a:hlinkClick r:id="rId4"/>
              </a:rPr>
              <a:t>://www.isc.hbs.edu/Pages/default.aspx</a:t>
            </a:r>
            <a:endParaRPr lang="en-US" sz="1400" dirty="0"/>
          </a:p>
        </p:txBody>
      </p:sp>
    </p:spTree>
    <p:extLst>
      <p:ext uri="{BB962C8B-B14F-4D97-AF65-F5344CB8AC3E}">
        <p14:creationId xmlns:p14="http://schemas.microsoft.com/office/powerpoint/2010/main" val="12041270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67"/>
          <p:cNvGrpSpPr/>
          <p:nvPr/>
        </p:nvGrpSpPr>
        <p:grpSpPr>
          <a:xfrm flipV="1">
            <a:off x="990600" y="4800600"/>
            <a:ext cx="6705600" cy="838200"/>
            <a:chOff x="990600" y="1295400"/>
            <a:chExt cx="6705600" cy="838200"/>
          </a:xfrm>
        </p:grpSpPr>
        <p:sp>
          <p:nvSpPr>
            <p:cNvPr id="69" name="Down Arrow 6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own Arrow 70"/>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own Arrow 71"/>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own Arrow 72"/>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60"/>
          <p:cNvGrpSpPr/>
          <p:nvPr/>
        </p:nvGrpSpPr>
        <p:grpSpPr>
          <a:xfrm>
            <a:off x="990600" y="1295400"/>
            <a:ext cx="6705600" cy="838200"/>
            <a:chOff x="990600" y="1295400"/>
            <a:chExt cx="6705600" cy="838200"/>
          </a:xfrm>
        </p:grpSpPr>
        <p:sp>
          <p:nvSpPr>
            <p:cNvPr id="49" name="Down Arrow 4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8" name="Chevron 7"/>
          <p:cNvSpPr/>
          <p:nvPr/>
        </p:nvSpPr>
        <p:spPr>
          <a:xfrm>
            <a:off x="36576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7" name="Chevron 6"/>
          <p:cNvSpPr/>
          <p:nvPr/>
        </p:nvSpPr>
        <p:spPr>
          <a:xfrm>
            <a:off x="51054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grpSp>
        <p:nvGrpSpPr>
          <p:cNvPr id="12" name="Group 50"/>
          <p:cNvGrpSpPr/>
          <p:nvPr/>
        </p:nvGrpSpPr>
        <p:grpSpPr>
          <a:xfrm>
            <a:off x="371553" y="1219200"/>
            <a:ext cx="7796150" cy="990600"/>
            <a:chOff x="371553" y="1219200"/>
            <a:chExt cx="7796150" cy="990600"/>
          </a:xfrm>
        </p:grpSpPr>
        <p:grpSp>
          <p:nvGrpSpPr>
            <p:cNvPr id="1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4" name="Group 49"/>
          <p:cNvGrpSpPr/>
          <p:nvPr/>
        </p:nvGrpSpPr>
        <p:grpSpPr>
          <a:xfrm>
            <a:off x="26178" y="228600"/>
            <a:ext cx="7796150" cy="990600"/>
            <a:chOff x="26178" y="228600"/>
            <a:chExt cx="7796150" cy="990600"/>
          </a:xfrm>
        </p:grpSpPr>
        <p:grpSp>
          <p:nvGrpSpPr>
            <p:cNvPr id="15"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6" name="Group 51"/>
          <p:cNvGrpSpPr/>
          <p:nvPr/>
        </p:nvGrpSpPr>
        <p:grpSpPr>
          <a:xfrm>
            <a:off x="366603" y="4724400"/>
            <a:ext cx="7796150" cy="990600"/>
            <a:chOff x="366603" y="4724400"/>
            <a:chExt cx="7796150" cy="990600"/>
          </a:xfrm>
        </p:grpSpPr>
        <p:grpSp>
          <p:nvGrpSpPr>
            <p:cNvPr id="2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4" name="Group 52"/>
          <p:cNvGrpSpPr/>
          <p:nvPr/>
        </p:nvGrpSpPr>
        <p:grpSpPr>
          <a:xfrm>
            <a:off x="26178" y="5715000"/>
            <a:ext cx="7796150" cy="990600"/>
            <a:chOff x="26178" y="5715000"/>
            <a:chExt cx="7796150" cy="990600"/>
          </a:xfrm>
        </p:grpSpPr>
        <p:grpSp>
          <p:nvGrpSpPr>
            <p:cNvPr id="31"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68" name="Slide Number Placeholder 67"/>
          <p:cNvSpPr>
            <a:spLocks noGrp="1"/>
          </p:cNvSpPr>
          <p:nvPr>
            <p:ph type="sldNum" sz="quarter" idx="12"/>
          </p:nvPr>
        </p:nvSpPr>
        <p:spPr/>
        <p:txBody>
          <a:bodyPr/>
          <a:lstStyle/>
          <a:p>
            <a:fld id="{D9960A01-C6FC-4B52-B65C-4311964136C4}" type="slidenum">
              <a:rPr lang="en-US" smtClean="0"/>
              <a:pPr/>
              <a:t>108</a:t>
            </a:fld>
            <a:endParaRPr lang="en-US"/>
          </a:p>
        </p:txBody>
      </p:sp>
    </p:spTree>
    <p:extLst>
      <p:ext uri="{BB962C8B-B14F-4D97-AF65-F5344CB8AC3E}">
        <p14:creationId xmlns:p14="http://schemas.microsoft.com/office/powerpoint/2010/main" val="376954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0-#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000" fill="hold"/>
                                        <p:tgtEl>
                                          <p:spTgt spid="16"/>
                                        </p:tgtEl>
                                        <p:attrNameLst>
                                          <p:attrName>ppt_x</p:attrName>
                                        </p:attrNameLst>
                                      </p:cBhvr>
                                      <p:tavLst>
                                        <p:tav tm="0">
                                          <p:val>
                                            <p:strVal val="#ppt_x"/>
                                          </p:val>
                                        </p:tav>
                                        <p:tav tm="100000">
                                          <p:val>
                                            <p:strVal val="#ppt_x"/>
                                          </p:val>
                                        </p:tav>
                                      </p:tavLst>
                                    </p:anim>
                                    <p:anim calcmode="lin" valueType="num">
                                      <p:cBhvr additive="base">
                                        <p:cTn id="44"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2" presetClass="entr" presetSubtype="1"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1000" fill="hold"/>
                                        <p:tgtEl>
                                          <p:spTgt spid="12"/>
                                        </p:tgtEl>
                                        <p:attrNameLst>
                                          <p:attrName>ppt_x</p:attrName>
                                        </p:attrNameLst>
                                      </p:cBhvr>
                                      <p:tavLst>
                                        <p:tav tm="0">
                                          <p:val>
                                            <p:strVal val="#ppt_x"/>
                                          </p:val>
                                        </p:tav>
                                        <p:tav tm="100000">
                                          <p:val>
                                            <p:strVal val="#ppt_x"/>
                                          </p:val>
                                        </p:tav>
                                      </p:tavLst>
                                    </p:anim>
                                    <p:anim calcmode="lin" valueType="num">
                                      <p:cBhvr additive="base">
                                        <p:cTn id="56"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2" presetClass="entr" presetSubtype="4"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fill="hold"/>
                                        <p:tgtEl>
                                          <p:spTgt spid="24"/>
                                        </p:tgtEl>
                                        <p:attrNameLst>
                                          <p:attrName>ppt_x</p:attrName>
                                        </p:attrNameLst>
                                      </p:cBhvr>
                                      <p:tavLst>
                                        <p:tav tm="0">
                                          <p:val>
                                            <p:strVal val="#ppt_x"/>
                                          </p:val>
                                        </p:tav>
                                        <p:tav tm="100000">
                                          <p:val>
                                            <p:strVal val="#ppt_x"/>
                                          </p:val>
                                        </p:tav>
                                      </p:tavLst>
                                    </p:anim>
                                    <p:anim calcmode="lin" valueType="num">
                                      <p:cBhvr additive="base">
                                        <p:cTn id="6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anim calcmode="lin" valueType="num">
                                      <p:cBhvr>
                                        <p:cTn id="74" dur="1000" fill="hold"/>
                                        <p:tgtEl>
                                          <p:spTgt spid="2"/>
                                        </p:tgtEl>
                                        <p:attrNameLst>
                                          <p:attrName>ppt_x</p:attrName>
                                        </p:attrNameLst>
                                      </p:cBhvr>
                                      <p:tavLst>
                                        <p:tav tm="0">
                                          <p:val>
                                            <p:strVal val="#ppt_x"/>
                                          </p:val>
                                        </p:tav>
                                        <p:tav tm="100000">
                                          <p:val>
                                            <p:strVal val="#ppt_x"/>
                                          </p:val>
                                        </p:tav>
                                      </p:tavLst>
                                    </p:anim>
                                    <p:anim calcmode="lin" valueType="num">
                                      <p:cBhvr>
                                        <p:cTn id="75" dur="1000" fill="hold"/>
                                        <p:tgtEl>
                                          <p:spTgt spid="2"/>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2" presetClass="entr" presetSubtype="1"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1000" fill="hold"/>
                                        <p:tgtEl>
                                          <p:spTgt spid="14"/>
                                        </p:tgtEl>
                                        <p:attrNameLst>
                                          <p:attrName>ppt_x</p:attrName>
                                        </p:attrNameLst>
                                      </p:cBhvr>
                                      <p:tavLst>
                                        <p:tav tm="0">
                                          <p:val>
                                            <p:strVal val="#ppt_x"/>
                                          </p:val>
                                        </p:tav>
                                        <p:tav tm="100000">
                                          <p:val>
                                            <p:strVal val="#ppt_x"/>
                                          </p:val>
                                        </p:tav>
                                      </p:tavLst>
                                    </p:anim>
                                    <p:anim calcmode="lin" valueType="num">
                                      <p:cBhvr additive="base">
                                        <p:cTn id="80"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additive="base">
                                        <p:cTn id="85" dur="1000" fill="hold"/>
                                        <p:tgtEl>
                                          <p:spTgt spid="10"/>
                                        </p:tgtEl>
                                        <p:attrNameLst>
                                          <p:attrName>ppt_x</p:attrName>
                                        </p:attrNameLst>
                                      </p:cBhvr>
                                      <p:tavLst>
                                        <p:tav tm="0">
                                          <p:val>
                                            <p:strVal val="0-#ppt_w/2"/>
                                          </p:val>
                                        </p:tav>
                                        <p:tav tm="100000">
                                          <p:val>
                                            <p:strVal val="#ppt_x"/>
                                          </p:val>
                                        </p:tav>
                                      </p:tavLst>
                                    </p:anim>
                                    <p:anim calcmode="lin" valueType="num">
                                      <p:cBhvr additive="base">
                                        <p:cTn id="8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7" grpId="0" animBg="1"/>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rved Right Arrow 49"/>
          <p:cNvSpPr/>
          <p:nvPr/>
        </p:nvSpPr>
        <p:spPr>
          <a:xfrm flipV="1">
            <a:off x="138002" y="3276599"/>
            <a:ext cx="852597"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TextBox 84"/>
          <p:cNvSpPr txBox="1"/>
          <p:nvPr/>
        </p:nvSpPr>
        <p:spPr>
          <a:xfrm>
            <a:off x="1635451" y="5845314"/>
            <a:ext cx="5908349" cy="707886"/>
          </a:xfrm>
          <a:prstGeom prst="rect">
            <a:avLst/>
          </a:prstGeom>
          <a:noFill/>
        </p:spPr>
        <p:txBody>
          <a:bodyPr wrap="none" rtlCol="0">
            <a:spAutoFit/>
          </a:bodyPr>
          <a:lstStyle/>
          <a:p>
            <a:r>
              <a:rPr lang="en-US" sz="4000" b="1" dirty="0" smtClean="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rPr>
              <a:t>Supply Chain Management</a:t>
            </a:r>
            <a:endParaRPr lang="en-US" sz="4000" b="1" dirty="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grpSp>
        <p:nvGrpSpPr>
          <p:cNvPr id="2"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grpSp>
      <p:grpSp>
        <p:nvGrpSpPr>
          <p:cNvPr id="4" name="Group 60"/>
          <p:cNvGrpSpPr/>
          <p:nvPr/>
        </p:nvGrpSpPr>
        <p:grpSpPr>
          <a:xfrm flipV="1">
            <a:off x="990600" y="1295400"/>
            <a:ext cx="6705600" cy="838200"/>
            <a:chOff x="990600" y="1295400"/>
            <a:chExt cx="6705600" cy="838200"/>
          </a:xfrm>
        </p:grpSpPr>
        <p:sp>
          <p:nvSpPr>
            <p:cNvPr id="49" name="Down Arrow 4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8" name="Chevron 7"/>
          <p:cNvSpPr/>
          <p:nvPr/>
        </p:nvSpPr>
        <p:spPr>
          <a:xfrm>
            <a:off x="36576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7" name="Chevron 6"/>
          <p:cNvSpPr/>
          <p:nvPr/>
        </p:nvSpPr>
        <p:spPr>
          <a:xfrm>
            <a:off x="51054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grpSp>
        <p:nvGrpSpPr>
          <p:cNvPr id="11" name="Group 50"/>
          <p:cNvGrpSpPr/>
          <p:nvPr/>
        </p:nvGrpSpPr>
        <p:grpSpPr>
          <a:xfrm>
            <a:off x="371553" y="1219200"/>
            <a:ext cx="7796150" cy="990600"/>
            <a:chOff x="371553" y="1219200"/>
            <a:chExt cx="7796150" cy="990600"/>
          </a:xfrm>
        </p:grpSpPr>
        <p:grpSp>
          <p:nvGrpSpPr>
            <p:cNvPr id="12"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3" name="Group 49"/>
          <p:cNvGrpSpPr/>
          <p:nvPr/>
        </p:nvGrpSpPr>
        <p:grpSpPr>
          <a:xfrm>
            <a:off x="26178" y="228600"/>
            <a:ext cx="7796150" cy="990600"/>
            <a:chOff x="26178" y="228600"/>
            <a:chExt cx="7796150" cy="990600"/>
          </a:xfrm>
        </p:grpSpPr>
        <p:grpSp>
          <p:nvGrpSpPr>
            <p:cNvPr id="14"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5" name="Group 51"/>
          <p:cNvGrpSpPr/>
          <p:nvPr/>
        </p:nvGrpSpPr>
        <p:grpSpPr>
          <a:xfrm>
            <a:off x="366603" y="4724400"/>
            <a:ext cx="7796150" cy="990600"/>
            <a:chOff x="366603" y="4724400"/>
            <a:chExt cx="7796150" cy="990600"/>
          </a:xfrm>
        </p:grpSpPr>
        <p:grpSp>
          <p:nvGrpSpPr>
            <p:cNvPr id="16"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3" name="Group 52"/>
          <p:cNvGrpSpPr/>
          <p:nvPr/>
        </p:nvGrpSpPr>
        <p:grpSpPr>
          <a:xfrm>
            <a:off x="26178" y="5715000"/>
            <a:ext cx="7796150" cy="990600"/>
            <a:chOff x="26178" y="5715000"/>
            <a:chExt cx="7796150" cy="990600"/>
          </a:xfrm>
        </p:grpSpPr>
        <p:grpSp>
          <p:nvGrpSpPr>
            <p:cNvPr id="24"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84" name="TextBox 83"/>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sp>
        <p:nvSpPr>
          <p:cNvPr id="68" name="Slide Number Placeholder 67"/>
          <p:cNvSpPr>
            <a:spLocks noGrp="1"/>
          </p:cNvSpPr>
          <p:nvPr>
            <p:ph type="sldNum" sz="quarter" idx="12"/>
          </p:nvPr>
        </p:nvSpPr>
        <p:spPr/>
        <p:txBody>
          <a:bodyPr/>
          <a:lstStyle/>
          <a:p>
            <a:fld id="{D9960A01-C6FC-4B52-B65C-4311964136C4}" type="slidenum">
              <a:rPr lang="en-US" smtClean="0"/>
              <a:pPr/>
              <a:t>109</a:t>
            </a:fld>
            <a:endParaRPr lang="en-US"/>
          </a:p>
        </p:txBody>
      </p:sp>
    </p:spTree>
    <p:extLst>
      <p:ext uri="{BB962C8B-B14F-4D97-AF65-F5344CB8AC3E}">
        <p14:creationId xmlns:p14="http://schemas.microsoft.com/office/powerpoint/2010/main" val="16078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1"/>
                                        </p:tgtEl>
                                      </p:cBhvr>
                                    </p:animEffect>
                                    <p:set>
                                      <p:cBhvr>
                                        <p:cTn id="13" dur="1" fill="hold">
                                          <p:stCondLst>
                                            <p:cond delay="19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3"/>
                                        </p:tgtEl>
                                      </p:cBhvr>
                                    </p:animEffect>
                                    <p:set>
                                      <p:cBhvr>
                                        <p:cTn id="16" dur="1" fill="hold">
                                          <p:stCondLst>
                                            <p:cond delay="1999"/>
                                          </p:stCondLst>
                                        </p:cTn>
                                        <p:tgtEl>
                                          <p:spTgt spid="1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3"/>
                                        </p:tgtEl>
                                      </p:cBhvr>
                                    </p:animEffect>
                                    <p:set>
                                      <p:cBhvr>
                                        <p:cTn id="19" dur="1" fill="hold">
                                          <p:stCondLst>
                                            <p:cond delay="1999"/>
                                          </p:stCondLst>
                                        </p:cTn>
                                        <p:tgtEl>
                                          <p:spTgt spid="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23"/>
                                        </p:tgtEl>
                                      </p:cBhvr>
                                    </p:animEffect>
                                    <p:set>
                                      <p:cBhvr>
                                        <p:cTn id="22" dur="1" fill="hold">
                                          <p:stCondLst>
                                            <p:cond delay="19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0"/>
                                        </p:tgtEl>
                                      </p:cBhvr>
                                    </p:animEffect>
                                    <p:set>
                                      <p:cBhvr>
                                        <p:cTn id="25" dur="1" fill="hold">
                                          <p:stCondLst>
                                            <p:cond delay="1999"/>
                                          </p:stCondLst>
                                        </p:cTn>
                                        <p:tgtEl>
                                          <p:spTgt spid="10"/>
                                        </p:tgtEl>
                                        <p:attrNameLst>
                                          <p:attrName>style.visibility</p:attrName>
                                        </p:attrNameLst>
                                      </p:cBhvr>
                                      <p:to>
                                        <p:strVal val="hidden"/>
                                      </p:to>
                                    </p:se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Multi-Service Ethernet</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400" dirty="0" smtClean="0"/>
              <a:t>Ethernet connection into the WAN provider network</a:t>
            </a:r>
          </a:p>
          <a:p>
            <a:r>
              <a:rPr lang="en-US" sz="2400" dirty="0" smtClean="0"/>
              <a:t>Use the big pipe for:</a:t>
            </a:r>
          </a:p>
          <a:p>
            <a:pPr lvl="1"/>
            <a:r>
              <a:rPr lang="en-US" sz="2000" dirty="0" smtClean="0"/>
              <a:t>MPLS, P2P or </a:t>
            </a:r>
            <a:r>
              <a:rPr lang="en-US" sz="2000" dirty="0" err="1" smtClean="0"/>
              <a:t>ethernet</a:t>
            </a:r>
            <a:r>
              <a:rPr lang="en-US" sz="2000" dirty="0" smtClean="0"/>
              <a:t> LAN, SIP (voice) trunks</a:t>
            </a:r>
            <a:endParaRPr lang="en-US" sz="2000"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11</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11" y="2819400"/>
            <a:ext cx="641659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5791200" y="3962400"/>
            <a:ext cx="762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53200" y="3810000"/>
            <a:ext cx="1295400" cy="307777"/>
          </a:xfrm>
          <a:prstGeom prst="rect">
            <a:avLst/>
          </a:prstGeom>
          <a:noFill/>
        </p:spPr>
        <p:txBody>
          <a:bodyPr wrap="square" rtlCol="0">
            <a:spAutoFit/>
          </a:bodyPr>
          <a:lstStyle/>
          <a:p>
            <a:r>
              <a:rPr lang="en-US" sz="1400" dirty="0" smtClean="0"/>
              <a:t>Outbound only</a:t>
            </a:r>
            <a:endParaRPr lang="en-US" sz="1400" dirty="0"/>
          </a:p>
        </p:txBody>
      </p:sp>
    </p:spTree>
    <p:extLst>
      <p:ext uri="{BB962C8B-B14F-4D97-AF65-F5344CB8AC3E}">
        <p14:creationId xmlns:p14="http://schemas.microsoft.com/office/powerpoint/2010/main" val="7497125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3124200" y="838200"/>
            <a:ext cx="6858000" cy="5143500"/>
          </a:xfrm>
          <a:prstGeom prst="rect">
            <a:avLst/>
          </a:prstGeom>
          <a:noFill/>
          <a:ln w="9525">
            <a:noFill/>
            <a:miter lim="800000"/>
            <a:headEnd/>
            <a:tailEnd/>
          </a:ln>
          <a:effectLst/>
        </p:spPr>
      </p:pic>
      <p:sp>
        <p:nvSpPr>
          <p:cNvPr id="2" name="Title 1"/>
          <p:cNvSpPr>
            <a:spLocks noGrp="1"/>
          </p:cNvSpPr>
          <p:nvPr>
            <p:ph type="ctrTitle"/>
          </p:nvPr>
        </p:nvSpPr>
        <p:spPr>
          <a:xfrm>
            <a:off x="152400" y="304800"/>
            <a:ext cx="3800622" cy="5791199"/>
          </a:xfrm>
          <a:solidFill>
            <a:schemeClr val="bg1">
              <a:alpha val="59000"/>
            </a:schemeClr>
          </a:solidFill>
        </p:spPr>
        <p:txBody>
          <a:bodyPr>
            <a:normAutofit/>
          </a:bodyPr>
          <a:lstStyle/>
          <a:p>
            <a:pPr algn="l"/>
            <a:r>
              <a:rPr lang="en-US" sz="3200" dirty="0" smtClean="0">
                <a:solidFill>
                  <a:schemeClr val="accent1"/>
                </a:solidFill>
              </a:rPr>
              <a:t>Supply Chain Model is the oversight of materials, information, and finances as they </a:t>
            </a:r>
            <a:br>
              <a:rPr lang="en-US" sz="3200" dirty="0" smtClean="0">
                <a:solidFill>
                  <a:schemeClr val="accent1"/>
                </a:solidFill>
              </a:rPr>
            </a:br>
            <a:r>
              <a:rPr lang="en-US" sz="3200" dirty="0" smtClean="0">
                <a:solidFill>
                  <a:schemeClr val="accent1"/>
                </a:solidFill>
              </a:rPr>
              <a:t>move in a </a:t>
            </a:r>
            <a:br>
              <a:rPr lang="en-US" sz="3200" dirty="0" smtClean="0">
                <a:solidFill>
                  <a:schemeClr val="accent1"/>
                </a:solidFill>
              </a:rPr>
            </a:br>
            <a:r>
              <a:rPr lang="en-US" sz="3200" dirty="0" smtClean="0">
                <a:solidFill>
                  <a:schemeClr val="accent1"/>
                </a:solidFill>
              </a:rPr>
              <a:t>process from </a:t>
            </a:r>
            <a:br>
              <a:rPr lang="en-US" sz="3200" dirty="0" smtClean="0">
                <a:solidFill>
                  <a:schemeClr val="accent1"/>
                </a:solidFill>
              </a:rPr>
            </a:br>
            <a:r>
              <a:rPr lang="en-US" sz="3200" dirty="0" smtClean="0">
                <a:solidFill>
                  <a:schemeClr val="accent1"/>
                </a:solidFill>
              </a:rPr>
              <a:t>supplier to manufacturer to wholesaler to retailer to consumer. </a:t>
            </a:r>
            <a:endParaRPr lang="en-US" sz="3200" dirty="0">
              <a:solidFill>
                <a:schemeClr val="accent1"/>
              </a:solidFill>
            </a:endParaRPr>
          </a:p>
        </p:txBody>
      </p:sp>
      <p:sp>
        <p:nvSpPr>
          <p:cNvPr id="5" name="Slide Number Placeholder 4"/>
          <p:cNvSpPr>
            <a:spLocks noGrp="1"/>
          </p:cNvSpPr>
          <p:nvPr>
            <p:ph type="sldNum" sz="quarter" idx="12"/>
          </p:nvPr>
        </p:nvSpPr>
        <p:spPr/>
        <p:txBody>
          <a:bodyPr/>
          <a:lstStyle/>
          <a:p>
            <a:fld id="{D9960A01-C6FC-4B52-B65C-4311964136C4}" type="slidenum">
              <a:rPr lang="en-US" smtClean="0"/>
              <a:pPr/>
              <a:t>110</a:t>
            </a:fld>
            <a:endParaRPr lang="en-US"/>
          </a:p>
        </p:txBody>
      </p:sp>
    </p:spTree>
    <p:extLst>
      <p:ext uri="{BB962C8B-B14F-4D97-AF65-F5344CB8AC3E}">
        <p14:creationId xmlns:p14="http://schemas.microsoft.com/office/powerpoint/2010/main" val="758126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8700" y="2095500"/>
            <a:ext cx="4038600" cy="1371600"/>
          </a:xfrm>
        </p:spPr>
        <p:txBody>
          <a:bodyPr>
            <a:normAutofit/>
          </a:bodyPr>
          <a:lstStyle/>
          <a:p>
            <a:r>
              <a:rPr lang="en-US" dirty="0" smtClean="0"/>
              <a:t>The product flow</a:t>
            </a:r>
          </a:p>
          <a:p>
            <a:r>
              <a:rPr lang="en-US" dirty="0" smtClean="0"/>
              <a:t>The information flow</a:t>
            </a:r>
          </a:p>
          <a:p>
            <a:r>
              <a:rPr lang="en-US" dirty="0" smtClean="0"/>
              <a:t>The financial flow</a:t>
            </a:r>
          </a:p>
          <a:p>
            <a:endParaRPr lang="en-US" dirty="0"/>
          </a:p>
          <a:p>
            <a:endParaRPr lang="en-US" dirty="0"/>
          </a:p>
        </p:txBody>
      </p:sp>
      <p:sp>
        <p:nvSpPr>
          <p:cNvPr id="5" name="Slide Number Placeholder 4"/>
          <p:cNvSpPr>
            <a:spLocks noGrp="1"/>
          </p:cNvSpPr>
          <p:nvPr>
            <p:ph type="sldNum" sz="quarter" idx="12"/>
          </p:nvPr>
        </p:nvSpPr>
        <p:spPr/>
        <p:txBody>
          <a:bodyPr/>
          <a:lstStyle/>
          <a:p>
            <a:fld id="{D9960A01-C6FC-4B52-B65C-4311964136C4}" type="slidenum">
              <a:rPr lang="en-US" smtClean="0"/>
              <a:pPr/>
              <a:t>111</a:t>
            </a:fld>
            <a:endParaRPr lang="en-US"/>
          </a:p>
        </p:txBody>
      </p:sp>
      <p:sp>
        <p:nvSpPr>
          <p:cNvPr id="2" name="Title 1"/>
          <p:cNvSpPr>
            <a:spLocks noGrp="1"/>
          </p:cNvSpPr>
          <p:nvPr>
            <p:ph type="title"/>
          </p:nvPr>
        </p:nvSpPr>
        <p:spPr/>
        <p:txBody>
          <a:bodyPr>
            <a:normAutofit fontScale="90000"/>
          </a:bodyPr>
          <a:lstStyle/>
          <a:p>
            <a:r>
              <a:rPr lang="en-US" dirty="0" smtClean="0">
                <a:solidFill>
                  <a:schemeClr val="bg2"/>
                </a:solidFill>
              </a:rPr>
              <a:t>Supply chain management flows can be divided into three main flows:</a:t>
            </a:r>
            <a:endParaRPr lang="en-US" dirty="0">
              <a:solidFill>
                <a:schemeClr val="bg2"/>
              </a:solidFill>
            </a:endParaRPr>
          </a:p>
        </p:txBody>
      </p:sp>
      <p:pic>
        <p:nvPicPr>
          <p:cNvPr id="13314" name="Picture 2"/>
          <p:cNvPicPr>
            <a:picLocks noChangeAspect="1" noChangeArrowheads="1"/>
          </p:cNvPicPr>
          <p:nvPr/>
        </p:nvPicPr>
        <p:blipFill>
          <a:blip r:embed="rId3" cstate="print"/>
          <a:srcRect/>
          <a:stretch>
            <a:fillRect/>
          </a:stretch>
        </p:blipFill>
        <p:spPr bwMode="auto">
          <a:xfrm>
            <a:off x="0" y="2095500"/>
            <a:ext cx="4762500" cy="4762500"/>
          </a:xfrm>
          <a:prstGeom prst="rect">
            <a:avLst/>
          </a:prstGeom>
          <a:noFill/>
          <a:ln w="9525">
            <a:noFill/>
            <a:miter lim="800000"/>
            <a:headEnd/>
            <a:tailEnd/>
          </a:ln>
          <a:effectLst/>
        </p:spPr>
      </p:pic>
      <p:sp>
        <p:nvSpPr>
          <p:cNvPr id="4" name="TextBox 3"/>
          <p:cNvSpPr txBox="1"/>
          <p:nvPr/>
        </p:nvSpPr>
        <p:spPr>
          <a:xfrm>
            <a:off x="4762500" y="5105400"/>
            <a:ext cx="4114800" cy="1508105"/>
          </a:xfrm>
          <a:prstGeom prst="rect">
            <a:avLst/>
          </a:prstGeom>
          <a:noFill/>
        </p:spPr>
        <p:txBody>
          <a:bodyPr wrap="square" rtlCol="0">
            <a:spAutoFit/>
          </a:bodyPr>
          <a:lstStyle/>
          <a:p>
            <a:r>
              <a:rPr lang="en-US" sz="2800" b="1" dirty="0" smtClean="0">
                <a:solidFill>
                  <a:schemeClr val="accent1"/>
                </a:solidFill>
              </a:rPr>
              <a:t>Supply Chain Systems track all three</a:t>
            </a:r>
          </a:p>
          <a:p>
            <a:endParaRPr lang="en-US" sz="3600" dirty="0"/>
          </a:p>
        </p:txBody>
      </p:sp>
      <p:sp>
        <p:nvSpPr>
          <p:cNvPr id="7" name="TextBox 6"/>
          <p:cNvSpPr txBox="1"/>
          <p:nvPr/>
        </p:nvSpPr>
        <p:spPr>
          <a:xfrm>
            <a:off x="4762500" y="3483332"/>
            <a:ext cx="4114800" cy="1446550"/>
          </a:xfrm>
          <a:prstGeom prst="rect">
            <a:avLst/>
          </a:prstGeom>
          <a:noFill/>
        </p:spPr>
        <p:txBody>
          <a:bodyPr wrap="square" rtlCol="0">
            <a:spAutoFit/>
          </a:bodyPr>
          <a:lstStyle/>
          <a:p>
            <a:r>
              <a:rPr lang="en-US" sz="2000" dirty="0">
                <a:solidFill>
                  <a:schemeClr val="tx2"/>
                </a:solidFill>
              </a:rPr>
              <a:t>The product flow includes the movement of goods from a supplier to a customer, as well as any customer returns or service needs</a:t>
            </a:r>
            <a:r>
              <a:rPr lang="en-US" sz="2800" dirty="0">
                <a:solidFill>
                  <a:schemeClr val="tx2"/>
                </a:solidFill>
              </a:rPr>
              <a:t>. </a:t>
            </a:r>
            <a:endParaRPr lang="en-US" sz="3600" dirty="0">
              <a:solidFill>
                <a:schemeClr val="tx2"/>
              </a:solidFill>
            </a:endParaRPr>
          </a:p>
        </p:txBody>
      </p:sp>
      <p:sp>
        <p:nvSpPr>
          <p:cNvPr id="8" name="TextBox 7"/>
          <p:cNvSpPr txBox="1"/>
          <p:nvPr/>
        </p:nvSpPr>
        <p:spPr>
          <a:xfrm>
            <a:off x="4762500" y="3503530"/>
            <a:ext cx="4114800" cy="1015663"/>
          </a:xfrm>
          <a:prstGeom prst="rect">
            <a:avLst/>
          </a:prstGeom>
          <a:noFill/>
        </p:spPr>
        <p:txBody>
          <a:bodyPr wrap="square" rtlCol="0">
            <a:spAutoFit/>
          </a:bodyPr>
          <a:lstStyle/>
          <a:p>
            <a:r>
              <a:rPr lang="en-US" sz="2000" dirty="0" smtClean="0">
                <a:solidFill>
                  <a:schemeClr val="tx2"/>
                </a:solidFill>
              </a:rPr>
              <a:t>The information flow involves transmitting orders and updating the status of delivery. </a:t>
            </a:r>
            <a:endParaRPr lang="en-US" sz="2000" dirty="0">
              <a:solidFill>
                <a:schemeClr val="tx2"/>
              </a:solidFill>
            </a:endParaRPr>
          </a:p>
        </p:txBody>
      </p:sp>
      <p:sp>
        <p:nvSpPr>
          <p:cNvPr id="9" name="TextBox 8"/>
          <p:cNvSpPr txBox="1"/>
          <p:nvPr/>
        </p:nvSpPr>
        <p:spPr>
          <a:xfrm>
            <a:off x="4762500" y="3544887"/>
            <a:ext cx="4114800" cy="1323439"/>
          </a:xfrm>
          <a:prstGeom prst="rect">
            <a:avLst/>
          </a:prstGeom>
          <a:noFill/>
        </p:spPr>
        <p:txBody>
          <a:bodyPr wrap="square" rtlCol="0">
            <a:spAutoFit/>
          </a:bodyPr>
          <a:lstStyle/>
          <a:p>
            <a:pPr defTabSz="939227">
              <a:defRPr/>
            </a:pPr>
            <a:r>
              <a:rPr lang="en-US" sz="2000" dirty="0">
                <a:solidFill>
                  <a:schemeClr val="tx2"/>
                </a:solidFill>
              </a:rPr>
              <a:t>The financial flow consists of credit terms, payment schedules, and consignment and title ownership arrangements.</a:t>
            </a:r>
          </a:p>
        </p:txBody>
      </p:sp>
    </p:spTree>
    <p:extLst>
      <p:ext uri="{BB962C8B-B14F-4D97-AF65-F5344CB8AC3E}">
        <p14:creationId xmlns:p14="http://schemas.microsoft.com/office/powerpoint/2010/main" val="19481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Documents and Settings\mittleman\Local Settings\Temporary Internet Files\Content.IE5\F9MY8X53\MCj03012320000[1].wmf"/>
          <p:cNvPicPr>
            <a:picLocks noChangeAspect="1" noChangeArrowheads="1"/>
          </p:cNvPicPr>
          <p:nvPr/>
        </p:nvPicPr>
        <p:blipFill>
          <a:blip r:embed="rId3" cstate="print"/>
          <a:srcRect/>
          <a:stretch>
            <a:fillRect/>
          </a:stretch>
        </p:blipFill>
        <p:spPr bwMode="auto">
          <a:xfrm flipH="1">
            <a:off x="990600" y="4267200"/>
            <a:ext cx="1421892" cy="1836115"/>
          </a:xfrm>
          <a:prstGeom prst="rect">
            <a:avLst/>
          </a:prstGeom>
          <a:noFill/>
        </p:spPr>
      </p:pic>
      <p:grpSp>
        <p:nvGrpSpPr>
          <p:cNvPr id="49" name="Group 93"/>
          <p:cNvGrpSpPr/>
          <p:nvPr/>
        </p:nvGrpSpPr>
        <p:grpSpPr>
          <a:xfrm>
            <a:off x="2624293" y="4724400"/>
            <a:ext cx="5181600" cy="1219200"/>
            <a:chOff x="2014693" y="-1143000"/>
            <a:chExt cx="5181600" cy="1219200"/>
          </a:xfrm>
        </p:grpSpPr>
        <p:sp>
          <p:nvSpPr>
            <p:cNvPr id="91" name="Left Arrow 90"/>
            <p:cNvSpPr/>
            <p:nvPr/>
          </p:nvSpPr>
          <p:spPr>
            <a:xfrm>
              <a:off x="2014693" y="-800100"/>
              <a:ext cx="5181600" cy="876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p:cNvSpPr/>
            <p:nvPr/>
          </p:nvSpPr>
          <p:spPr>
            <a:xfrm flipV="1">
              <a:off x="62484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p:cNvSpPr/>
            <p:nvPr/>
          </p:nvSpPr>
          <p:spPr>
            <a:xfrm flipV="1">
              <a:off x="34290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p:cNvSpPr/>
            <p:nvPr/>
          </p:nvSpPr>
          <p:spPr>
            <a:xfrm flipV="1">
              <a:off x="48768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60"/>
          <p:cNvGrpSpPr/>
          <p:nvPr/>
        </p:nvGrpSpPr>
        <p:grpSpPr>
          <a:xfrm flipV="1">
            <a:off x="3924300" y="1295400"/>
            <a:ext cx="3771900" cy="838200"/>
            <a:chOff x="3924300" y="1295400"/>
            <a:chExt cx="3771900" cy="838200"/>
          </a:xfrm>
        </p:grpSpPr>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p:cNvSpPr txBox="1"/>
          <p:nvPr/>
        </p:nvSpPr>
        <p:spPr>
          <a:xfrm>
            <a:off x="304800" y="5845314"/>
            <a:ext cx="7972439" cy="707886"/>
          </a:xfrm>
          <a:prstGeom prst="rect">
            <a:avLst/>
          </a:prstGeom>
          <a:noFill/>
        </p:spPr>
        <p:txBody>
          <a:bodyPr wrap="none" rtlCol="0">
            <a:spAutoFit/>
          </a:bodyPr>
          <a:lstStyle/>
          <a:p>
            <a:r>
              <a:rPr lang="en-US" sz="4000" b="1" dirty="0" smtClean="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rPr>
              <a:t>Customer Relationship Management</a:t>
            </a:r>
            <a:endParaRPr lang="en-US" sz="4000" b="1" dirty="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grpSp>
        <p:nvGrpSpPr>
          <p:cNvPr id="3"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67"/>
          <p:cNvGrpSpPr/>
          <p:nvPr/>
        </p:nvGrpSpPr>
        <p:grpSpPr>
          <a:xfrm flipV="1">
            <a:off x="990600" y="4800600"/>
            <a:ext cx="6705600" cy="838200"/>
            <a:chOff x="990600" y="1295400"/>
            <a:chExt cx="6705600" cy="838200"/>
          </a:xfrm>
        </p:grpSpPr>
        <p:sp>
          <p:nvSpPr>
            <p:cNvPr id="69" name="Down Arrow 6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own Arrow 70"/>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own Arrow 71"/>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own Arrow 72"/>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7" name="Chevron 6"/>
          <p:cNvSpPr/>
          <p:nvPr/>
        </p:nvSpPr>
        <p:spPr>
          <a:xfrm>
            <a:off x="36503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sp>
        <p:nvSpPr>
          <p:cNvPr id="8" name="Chevron 7"/>
          <p:cNvSpPr/>
          <p:nvPr/>
        </p:nvSpPr>
        <p:spPr>
          <a:xfrm>
            <a:off x="51172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2" name="Group 50"/>
          <p:cNvGrpSpPr/>
          <p:nvPr/>
        </p:nvGrpSpPr>
        <p:grpSpPr>
          <a:xfrm>
            <a:off x="371553" y="1219200"/>
            <a:ext cx="7796150" cy="990600"/>
            <a:chOff x="371553" y="1219200"/>
            <a:chExt cx="7796150" cy="990600"/>
          </a:xfrm>
        </p:grpSpPr>
        <p:grpSp>
          <p:nvGrpSpPr>
            <p:cNvPr id="1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grpSp>
        <p:nvGrpSpPr>
          <p:cNvPr id="14" name="Group 49"/>
          <p:cNvGrpSpPr/>
          <p:nvPr/>
        </p:nvGrpSpPr>
        <p:grpSpPr>
          <a:xfrm>
            <a:off x="26178" y="228600"/>
            <a:ext cx="7796150" cy="990600"/>
            <a:chOff x="26178" y="228600"/>
            <a:chExt cx="7796150" cy="990600"/>
          </a:xfrm>
        </p:grpSpPr>
        <p:grpSp>
          <p:nvGrpSpPr>
            <p:cNvPr id="15"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6" name="Group 51"/>
          <p:cNvGrpSpPr/>
          <p:nvPr/>
        </p:nvGrpSpPr>
        <p:grpSpPr>
          <a:xfrm>
            <a:off x="366603" y="4724400"/>
            <a:ext cx="7796150" cy="990600"/>
            <a:chOff x="366603" y="4724400"/>
            <a:chExt cx="7796150" cy="990600"/>
          </a:xfrm>
        </p:grpSpPr>
        <p:grpSp>
          <p:nvGrpSpPr>
            <p:cNvPr id="2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4" name="Group 52"/>
          <p:cNvGrpSpPr/>
          <p:nvPr/>
        </p:nvGrpSpPr>
        <p:grpSpPr>
          <a:xfrm>
            <a:off x="26178" y="5715000"/>
            <a:ext cx="7796150" cy="990600"/>
            <a:chOff x="26178" y="5715000"/>
            <a:chExt cx="7796150" cy="990600"/>
          </a:xfrm>
        </p:grpSpPr>
        <p:grpSp>
          <p:nvGrpSpPr>
            <p:cNvPr id="31"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84" name="TextBox 83"/>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sp>
        <p:nvSpPr>
          <p:cNvPr id="74" name="Slide Number Placeholder 73"/>
          <p:cNvSpPr>
            <a:spLocks noGrp="1"/>
          </p:cNvSpPr>
          <p:nvPr>
            <p:ph type="sldNum" sz="quarter" idx="12"/>
          </p:nvPr>
        </p:nvSpPr>
        <p:spPr/>
        <p:txBody>
          <a:bodyPr/>
          <a:lstStyle/>
          <a:p>
            <a:fld id="{D9960A01-C6FC-4B52-B65C-4311964136C4}" type="slidenum">
              <a:rPr lang="en-US" smtClean="0"/>
              <a:pPr/>
              <a:t>112</a:t>
            </a:fld>
            <a:endParaRPr lang="en-US"/>
          </a:p>
        </p:txBody>
      </p:sp>
      <p:sp>
        <p:nvSpPr>
          <p:cNvPr id="38" name="TextBox 37"/>
          <p:cNvSpPr txBox="1"/>
          <p:nvPr/>
        </p:nvSpPr>
        <p:spPr>
          <a:xfrm>
            <a:off x="26178" y="3124200"/>
            <a:ext cx="856012" cy="369332"/>
          </a:xfrm>
          <a:prstGeom prst="rect">
            <a:avLst/>
          </a:prstGeom>
          <a:noFill/>
        </p:spPr>
        <p:txBody>
          <a:bodyPr wrap="square" rtlCol="0">
            <a:spAutoFit/>
          </a:bodyPr>
          <a:lstStyle/>
          <a:p>
            <a:r>
              <a:rPr lang="en-US" dirty="0" smtClean="0"/>
              <a:t>CRM</a:t>
            </a:r>
            <a:endParaRPr lang="en-US" dirty="0"/>
          </a:p>
        </p:txBody>
      </p:sp>
    </p:spTree>
    <p:extLst>
      <p:ext uri="{BB962C8B-B14F-4D97-AF65-F5344CB8AC3E}">
        <p14:creationId xmlns:p14="http://schemas.microsoft.com/office/powerpoint/2010/main" val="35638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16"/>
                                        </p:tgtEl>
                                      </p:cBhvr>
                                    </p:animEffect>
                                    <p:set>
                                      <p:cBhvr>
                                        <p:cTn id="10" dur="1" fill="hold">
                                          <p:stCondLst>
                                            <p:cond delay="1999"/>
                                          </p:stCondLst>
                                        </p:cTn>
                                        <p:tgtEl>
                                          <p:spTgt spid="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84"/>
                                        </p:tgtEl>
                                      </p:cBhvr>
                                    </p:animEffect>
                                    <p:set>
                                      <p:cBhvr>
                                        <p:cTn id="13" dur="1" fill="hold">
                                          <p:stCondLst>
                                            <p:cond delay="1999"/>
                                          </p:stCondLst>
                                        </p:cTn>
                                        <p:tgtEl>
                                          <p:spTgt spid="8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6"/>
                                        </p:tgtEl>
                                      </p:cBhvr>
                                    </p:animEffect>
                                    <p:set>
                                      <p:cBhvr>
                                        <p:cTn id="19" dur="1" fill="hold">
                                          <p:stCondLst>
                                            <p:cond delay="1999"/>
                                          </p:stCondLst>
                                        </p:cTn>
                                        <p:tgtEl>
                                          <p:spTgt spid="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12"/>
                                        </p:tgtEl>
                                      </p:cBhvr>
                                    </p:animEffect>
                                    <p:set>
                                      <p:cBhvr>
                                        <p:cTn id="22" dur="1" fill="hold">
                                          <p:stCondLst>
                                            <p:cond delay="19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0"/>
                                        </p:tgtEl>
                                      </p:cBhvr>
                                    </p:animEffect>
                                    <p:set>
                                      <p:cBhvr>
                                        <p:cTn id="25" dur="1" fill="hold">
                                          <p:stCondLst>
                                            <p:cond delay="19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11"/>
                                        </p:tgtEl>
                                      </p:cBhvr>
                                    </p:animEffect>
                                    <p:set>
                                      <p:cBhvr>
                                        <p:cTn id="28" dur="1" fill="hold">
                                          <p:stCondLst>
                                            <p:cond delay="19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24"/>
                                        </p:tgtEl>
                                      </p:cBhvr>
                                    </p:animEffect>
                                    <p:set>
                                      <p:cBhvr>
                                        <p:cTn id="31" dur="1" fill="hold">
                                          <p:stCondLst>
                                            <p:cond delay="1999"/>
                                          </p:stCondLst>
                                        </p:cTn>
                                        <p:tgtEl>
                                          <p:spTgt spid="2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1267"/>
                                        </p:tgtEl>
                                        <p:attrNameLst>
                                          <p:attrName>style.visibility</p:attrName>
                                        </p:attrNameLst>
                                      </p:cBhvr>
                                      <p:to>
                                        <p:strVal val="visible"/>
                                      </p:to>
                                    </p:set>
                                    <p:animEffect transition="in" filter="fade">
                                      <p:cBhvr>
                                        <p:cTn id="34" dur="2000"/>
                                        <p:tgtEl>
                                          <p:spTgt spid="11267"/>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8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5562600" y="1254962"/>
            <a:ext cx="3505200" cy="6365038"/>
          </a:xfrm>
          <a:prstGeom prst="rect">
            <a:avLst/>
          </a:prstGeom>
          <a:noFill/>
          <a:ln w="9525">
            <a:noFill/>
            <a:miter lim="800000"/>
            <a:headEnd/>
            <a:tailEnd/>
          </a:ln>
          <a:effectLst/>
        </p:spPr>
      </p:pic>
      <p:sp>
        <p:nvSpPr>
          <p:cNvPr id="3" name="Content Placeholder 2"/>
          <p:cNvSpPr>
            <a:spLocks noGrp="1"/>
          </p:cNvSpPr>
          <p:nvPr>
            <p:ph idx="1"/>
          </p:nvPr>
        </p:nvSpPr>
        <p:spPr>
          <a:xfrm>
            <a:off x="457200" y="1828800"/>
            <a:ext cx="7086600" cy="4525963"/>
          </a:xfrm>
        </p:spPr>
        <p:txBody>
          <a:bodyPr>
            <a:normAutofit/>
          </a:bodyPr>
          <a:lstStyle/>
          <a:p>
            <a:r>
              <a:rPr lang="en-US" dirty="0"/>
              <a:t>T</a:t>
            </a:r>
            <a:r>
              <a:rPr lang="en-US" dirty="0" smtClean="0"/>
              <a:t>o gain insight into the behavior of customers and the value of those customers. </a:t>
            </a:r>
          </a:p>
          <a:p>
            <a:r>
              <a:rPr lang="en-US" dirty="0" smtClean="0"/>
              <a:t>An effective CRM strategy will increase revenues by:</a:t>
            </a:r>
          </a:p>
          <a:p>
            <a:pPr lvl="1"/>
            <a:r>
              <a:rPr lang="en-US" dirty="0" smtClean="0"/>
              <a:t>providing services and products that are </a:t>
            </a:r>
            <a:br>
              <a:rPr lang="en-US" dirty="0" smtClean="0"/>
            </a:br>
            <a:r>
              <a:rPr lang="en-US" dirty="0" smtClean="0"/>
              <a:t>exactly what customers want</a:t>
            </a:r>
          </a:p>
          <a:p>
            <a:pPr lvl="1"/>
            <a:r>
              <a:rPr lang="en-US" dirty="0" smtClean="0"/>
              <a:t>Provide better customer service</a:t>
            </a:r>
          </a:p>
          <a:p>
            <a:pPr lvl="1"/>
            <a:r>
              <a:rPr lang="en-US" dirty="0" smtClean="0"/>
              <a:t>cross sell products more effectively</a:t>
            </a:r>
          </a:p>
          <a:p>
            <a:pPr lvl="1"/>
            <a:r>
              <a:rPr lang="en-US" dirty="0" smtClean="0"/>
              <a:t>help sales staff close deals faster</a:t>
            </a:r>
          </a:p>
          <a:p>
            <a:pPr lvl="1"/>
            <a:r>
              <a:rPr lang="en-US" dirty="0" smtClean="0"/>
              <a:t>retain existing customers and discover new ones</a:t>
            </a:r>
          </a:p>
        </p:txBody>
      </p:sp>
      <p:sp>
        <p:nvSpPr>
          <p:cNvPr id="5" name="Slide Number Placeholder 4"/>
          <p:cNvSpPr>
            <a:spLocks noGrp="1"/>
          </p:cNvSpPr>
          <p:nvPr>
            <p:ph type="sldNum" sz="quarter" idx="12"/>
          </p:nvPr>
        </p:nvSpPr>
        <p:spPr/>
        <p:txBody>
          <a:bodyPr/>
          <a:lstStyle/>
          <a:p>
            <a:fld id="{D9960A01-C6FC-4B52-B65C-4311964136C4}" type="slidenum">
              <a:rPr lang="en-US" smtClean="0"/>
              <a:pPr/>
              <a:t>113</a:t>
            </a:fld>
            <a:endParaRPr lang="en-US"/>
          </a:p>
        </p:txBody>
      </p:sp>
      <p:sp>
        <p:nvSpPr>
          <p:cNvPr id="2" name="Title 1"/>
          <p:cNvSpPr>
            <a:spLocks noGrp="1"/>
          </p:cNvSpPr>
          <p:nvPr>
            <p:ph type="title"/>
          </p:nvPr>
        </p:nvSpPr>
        <p:spPr/>
        <p:txBody>
          <a:bodyPr/>
          <a:lstStyle/>
          <a:p>
            <a:r>
              <a:rPr lang="en-US" b="1" dirty="0" smtClean="0">
                <a:solidFill>
                  <a:schemeClr val="bg2"/>
                </a:solidFill>
              </a:rPr>
              <a:t>What is the goal of CRM?</a:t>
            </a:r>
            <a:endParaRPr lang="en-US" dirty="0">
              <a:solidFill>
                <a:schemeClr val="bg2"/>
              </a:solidFill>
            </a:endParaRPr>
          </a:p>
        </p:txBody>
      </p:sp>
    </p:spTree>
    <p:extLst>
      <p:ext uri="{BB962C8B-B14F-4D97-AF65-F5344CB8AC3E}">
        <p14:creationId xmlns:p14="http://schemas.microsoft.com/office/powerpoint/2010/main" val="295893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7" name="Chevron 6"/>
          <p:cNvSpPr/>
          <p:nvPr/>
        </p:nvSpPr>
        <p:spPr>
          <a:xfrm>
            <a:off x="36503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sp>
        <p:nvSpPr>
          <p:cNvPr id="8" name="Chevron 7"/>
          <p:cNvSpPr/>
          <p:nvPr/>
        </p:nvSpPr>
        <p:spPr>
          <a:xfrm>
            <a:off x="51172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2" name="Group 50"/>
          <p:cNvGrpSpPr/>
          <p:nvPr/>
        </p:nvGrpSpPr>
        <p:grpSpPr>
          <a:xfrm>
            <a:off x="371553" y="1219200"/>
            <a:ext cx="7796150" cy="990600"/>
            <a:chOff x="371553" y="1219200"/>
            <a:chExt cx="7796150" cy="990600"/>
          </a:xfrm>
        </p:grpSpPr>
        <p:grpSp>
          <p:nvGrpSpPr>
            <p:cNvPr id="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grpSp>
        <p:nvGrpSpPr>
          <p:cNvPr id="4" name="Group 49"/>
          <p:cNvGrpSpPr/>
          <p:nvPr/>
        </p:nvGrpSpPr>
        <p:grpSpPr>
          <a:xfrm>
            <a:off x="26178" y="228600"/>
            <a:ext cx="7796150" cy="990600"/>
            <a:chOff x="26178" y="228600"/>
            <a:chExt cx="7796150" cy="990600"/>
          </a:xfrm>
        </p:grpSpPr>
        <p:grpSp>
          <p:nvGrpSpPr>
            <p:cNvPr id="11"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2" name="Group 51"/>
          <p:cNvGrpSpPr/>
          <p:nvPr/>
        </p:nvGrpSpPr>
        <p:grpSpPr>
          <a:xfrm>
            <a:off x="366603" y="4724400"/>
            <a:ext cx="7796150" cy="990600"/>
            <a:chOff x="366603" y="4724400"/>
            <a:chExt cx="7796150" cy="990600"/>
          </a:xfrm>
        </p:grpSpPr>
        <p:grpSp>
          <p:nvGrpSpPr>
            <p:cNvPr id="1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14" name="Group 52"/>
          <p:cNvGrpSpPr/>
          <p:nvPr/>
        </p:nvGrpSpPr>
        <p:grpSpPr>
          <a:xfrm>
            <a:off x="26178" y="5715000"/>
            <a:ext cx="7796150" cy="990600"/>
            <a:chOff x="26178" y="5715000"/>
            <a:chExt cx="7796150" cy="990600"/>
          </a:xfrm>
        </p:grpSpPr>
        <p:grpSp>
          <p:nvGrpSpPr>
            <p:cNvPr id="15"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58" name="Chevron 57"/>
          <p:cNvSpPr/>
          <p:nvPr/>
        </p:nvSpPr>
        <p:spPr>
          <a:xfrm>
            <a:off x="76200" y="228600"/>
            <a:ext cx="8458200" cy="6629400"/>
          </a:xfrm>
          <a:prstGeom prst="chevron">
            <a:avLst>
              <a:gd name="adj" fmla="val 15891"/>
            </a:avLst>
          </a:prstGeom>
          <a:gradFill flip="none" rotWithShape="1">
            <a:gsLst>
              <a:gs pos="0">
                <a:srgbClr val="99CC00">
                  <a:shade val="30000"/>
                  <a:satMod val="115000"/>
                  <a:alpha val="29000"/>
                </a:srgbClr>
              </a:gs>
              <a:gs pos="50000">
                <a:srgbClr val="99CC00">
                  <a:shade val="67500"/>
                  <a:satMod val="115000"/>
                </a:srgbClr>
              </a:gs>
              <a:gs pos="100000">
                <a:srgbClr val="99CC00">
                  <a:shade val="100000"/>
                  <a:satMod val="115000"/>
                </a:srgbClr>
              </a:gs>
            </a:gsLst>
            <a:lin ang="16200000" scaled="1"/>
            <a:tileRect/>
          </a:gradFill>
        </p:spPr>
        <p:style>
          <a:lnRef idx="0">
            <a:schemeClr val="accent6"/>
          </a:lnRef>
          <a:fillRef idx="3">
            <a:schemeClr val="accent6"/>
          </a:fillRef>
          <a:effectRef idx="3">
            <a:schemeClr val="accent6"/>
          </a:effectRef>
          <a:fontRef idx="minor">
            <a:schemeClr val="lt1"/>
          </a:fontRef>
        </p:style>
        <p:txBody>
          <a:bodyPr vert="horz" rtlCol="0" anchor="ctr"/>
          <a:lstStyle/>
          <a:p>
            <a:pPr algn="ctr"/>
            <a:r>
              <a:rPr lang="en-US" sz="3200" dirty="0" smtClean="0">
                <a:solidFill>
                  <a:schemeClr val="tx1"/>
                </a:solidFill>
              </a:rPr>
              <a:t>Enterprise Resource Planning</a:t>
            </a:r>
          </a:p>
          <a:p>
            <a:pPr algn="ctr"/>
            <a:r>
              <a:rPr lang="en-US" sz="3200" dirty="0" smtClean="0">
                <a:solidFill>
                  <a:schemeClr val="tx1"/>
                </a:solidFill>
              </a:rPr>
              <a:t>System</a:t>
            </a:r>
            <a:endParaRPr lang="en-US" sz="3200" dirty="0">
              <a:solidFill>
                <a:schemeClr val="tx1"/>
              </a:solidFill>
            </a:endParaRPr>
          </a:p>
        </p:txBody>
      </p:sp>
      <p:sp>
        <p:nvSpPr>
          <p:cNvPr id="49" name="Slide Number Placeholder 48"/>
          <p:cNvSpPr>
            <a:spLocks noGrp="1"/>
          </p:cNvSpPr>
          <p:nvPr>
            <p:ph type="sldNum" sz="quarter" idx="12"/>
          </p:nvPr>
        </p:nvSpPr>
        <p:spPr/>
        <p:txBody>
          <a:bodyPr/>
          <a:lstStyle/>
          <a:p>
            <a:fld id="{D9960A01-C6FC-4B52-B65C-4311964136C4}" type="slidenum">
              <a:rPr lang="en-US" smtClean="0"/>
              <a:pPr/>
              <a:t>114</a:t>
            </a:fld>
            <a:endParaRPr lang="en-US"/>
          </a:p>
        </p:txBody>
      </p:sp>
    </p:spTree>
    <p:extLst>
      <p:ext uri="{BB962C8B-B14F-4D97-AF65-F5344CB8AC3E}">
        <p14:creationId xmlns:p14="http://schemas.microsoft.com/office/powerpoint/2010/main" val="19815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780108"/>
          </a:xfrm>
        </p:spPr>
        <p:txBody>
          <a:bodyPr>
            <a:normAutofit/>
          </a:bodyPr>
          <a:lstStyle/>
          <a:p>
            <a:pPr lvl="0"/>
            <a:r>
              <a:rPr lang="en-US" dirty="0" smtClean="0"/>
              <a:t>Enterprise Resource Planning defined</a:t>
            </a:r>
            <a:endParaRPr lang="en-US" dirty="0"/>
          </a:p>
        </p:txBody>
      </p:sp>
      <p:sp>
        <p:nvSpPr>
          <p:cNvPr id="4" name="Subtitle 3"/>
          <p:cNvSpPr>
            <a:spLocks noGrp="1"/>
          </p:cNvSpPr>
          <p:nvPr>
            <p:ph type="subTitle" idx="1"/>
          </p:nvPr>
        </p:nvSpPr>
        <p:spPr>
          <a:xfrm>
            <a:off x="457200" y="2590800"/>
            <a:ext cx="8229600" cy="3200400"/>
          </a:xfrm>
        </p:spPr>
        <p:txBody>
          <a:bodyPr>
            <a:noAutofit/>
          </a:bodyPr>
          <a:lstStyle/>
          <a:p>
            <a:pPr marL="342900" indent="-342900" algn="l">
              <a:buFont typeface="Arial" panose="020B0604020202020204" pitchFamily="34" charset="0"/>
              <a:buChar char="•"/>
            </a:pPr>
            <a:r>
              <a:rPr lang="en-US" b="1" dirty="0" smtClean="0">
                <a:solidFill>
                  <a:schemeClr val="tx2"/>
                </a:solidFill>
              </a:rPr>
              <a:t>A business management system that integrates all facets of the business.</a:t>
            </a:r>
          </a:p>
          <a:p>
            <a:pPr marL="342900" indent="-342900" algn="l">
              <a:buFont typeface="Arial" panose="020B0604020202020204" pitchFamily="34" charset="0"/>
              <a:buChar char="•"/>
            </a:pPr>
            <a:r>
              <a:rPr lang="en-US" b="1" dirty="0" smtClean="0">
                <a:solidFill>
                  <a:schemeClr val="tx2"/>
                </a:solidFill>
              </a:rPr>
              <a:t>This includes:</a:t>
            </a:r>
          </a:p>
          <a:p>
            <a:pPr marL="800100" lvl="1" indent="-342900" algn="l">
              <a:buFont typeface="Arial" panose="020B0604020202020204" pitchFamily="34" charset="0"/>
              <a:buChar char="•"/>
            </a:pPr>
            <a:r>
              <a:rPr lang="en-US" b="1" dirty="0" smtClean="0">
                <a:solidFill>
                  <a:schemeClr val="tx2"/>
                </a:solidFill>
              </a:rPr>
              <a:t> planning</a:t>
            </a:r>
          </a:p>
          <a:p>
            <a:pPr marL="800100" lvl="1" indent="-342900" algn="l">
              <a:buFont typeface="Arial" panose="020B0604020202020204" pitchFamily="34" charset="0"/>
              <a:buChar char="•"/>
            </a:pPr>
            <a:r>
              <a:rPr lang="en-US" b="1" dirty="0" smtClean="0">
                <a:solidFill>
                  <a:schemeClr val="tx2"/>
                </a:solidFill>
              </a:rPr>
              <a:t> manufacturing</a:t>
            </a:r>
          </a:p>
          <a:p>
            <a:pPr marL="800100" lvl="1" indent="-342900" algn="l">
              <a:buFont typeface="Arial" panose="020B0604020202020204" pitchFamily="34" charset="0"/>
              <a:buChar char="•"/>
            </a:pPr>
            <a:r>
              <a:rPr lang="en-US" b="1" dirty="0" smtClean="0">
                <a:solidFill>
                  <a:schemeClr val="tx2"/>
                </a:solidFill>
              </a:rPr>
              <a:t> sales</a:t>
            </a:r>
          </a:p>
          <a:p>
            <a:pPr marL="800100" lvl="1" indent="-342900" algn="l">
              <a:buFont typeface="Arial" panose="020B0604020202020204" pitchFamily="34" charset="0"/>
              <a:buChar char="•"/>
            </a:pPr>
            <a:r>
              <a:rPr lang="en-US" b="1" dirty="0" smtClean="0">
                <a:solidFill>
                  <a:schemeClr val="tx2"/>
                </a:solidFill>
              </a:rPr>
              <a:t> marketing.</a:t>
            </a:r>
            <a:endParaRPr lang="en-US" b="1" dirty="0">
              <a:solidFill>
                <a:schemeClr val="tx2"/>
              </a:solidFill>
            </a:endParaRPr>
          </a:p>
        </p:txBody>
      </p:sp>
      <p:sp>
        <p:nvSpPr>
          <p:cNvPr id="5" name="Slide Number Placeholder 4"/>
          <p:cNvSpPr>
            <a:spLocks noGrp="1"/>
          </p:cNvSpPr>
          <p:nvPr>
            <p:ph type="sldNum" sz="quarter" idx="12"/>
          </p:nvPr>
        </p:nvSpPr>
        <p:spPr/>
        <p:txBody>
          <a:bodyPr/>
          <a:lstStyle/>
          <a:p>
            <a:fld id="{D9960A01-C6FC-4B52-B65C-4311964136C4}" type="slidenum">
              <a:rPr lang="en-US" smtClean="0"/>
              <a:pPr/>
              <a:t>115</a:t>
            </a:fld>
            <a:endParaRPr lang="en-US"/>
          </a:p>
        </p:txBody>
      </p:sp>
    </p:spTree>
    <p:extLst>
      <p:ext uri="{BB962C8B-B14F-4D97-AF65-F5344CB8AC3E}">
        <p14:creationId xmlns:p14="http://schemas.microsoft.com/office/powerpoint/2010/main" val="38237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3200"/>
            <a:ext cx="8229600" cy="3687763"/>
          </a:xfrm>
        </p:spPr>
        <p:txBody>
          <a:bodyPr>
            <a:noAutofit/>
          </a:bodyPr>
          <a:lstStyle/>
          <a:p>
            <a:pPr lvl="0"/>
            <a:r>
              <a:rPr lang="en-US" dirty="0" smtClean="0"/>
              <a:t>Integrate financial information</a:t>
            </a:r>
          </a:p>
          <a:p>
            <a:pPr lvl="0"/>
            <a:r>
              <a:rPr lang="en-US" dirty="0" smtClean="0"/>
              <a:t>Integrate customer order information</a:t>
            </a:r>
          </a:p>
          <a:p>
            <a:pPr lvl="0"/>
            <a:r>
              <a:rPr lang="en-US" dirty="0" smtClean="0"/>
              <a:t>Standardize and speed up manufacturing processes</a:t>
            </a:r>
          </a:p>
          <a:p>
            <a:pPr lvl="0"/>
            <a:r>
              <a:rPr lang="en-US" dirty="0" smtClean="0"/>
              <a:t>Reduce inventory</a:t>
            </a:r>
          </a:p>
          <a:p>
            <a:pPr lvl="0"/>
            <a:r>
              <a:rPr lang="en-US" dirty="0" smtClean="0"/>
              <a:t>Standardize HR information</a:t>
            </a:r>
          </a:p>
        </p:txBody>
      </p:sp>
      <p:sp>
        <p:nvSpPr>
          <p:cNvPr id="4" name="Slide Number Placeholder 3"/>
          <p:cNvSpPr>
            <a:spLocks noGrp="1"/>
          </p:cNvSpPr>
          <p:nvPr>
            <p:ph type="sldNum" sz="quarter" idx="12"/>
          </p:nvPr>
        </p:nvSpPr>
        <p:spPr/>
        <p:txBody>
          <a:bodyPr/>
          <a:lstStyle/>
          <a:p>
            <a:fld id="{D9960A01-C6FC-4B52-B65C-4311964136C4}" type="slidenum">
              <a:rPr lang="en-US" smtClean="0"/>
              <a:pPr/>
              <a:t>116</a:t>
            </a:fld>
            <a:endParaRPr lang="en-US"/>
          </a:p>
        </p:txBody>
      </p:sp>
      <p:sp>
        <p:nvSpPr>
          <p:cNvPr id="2" name="Title 1"/>
          <p:cNvSpPr>
            <a:spLocks noGrp="1"/>
          </p:cNvSpPr>
          <p:nvPr>
            <p:ph type="title"/>
          </p:nvPr>
        </p:nvSpPr>
        <p:spPr/>
        <p:txBody>
          <a:bodyPr>
            <a:normAutofit fontScale="90000"/>
          </a:bodyPr>
          <a:lstStyle/>
          <a:p>
            <a:r>
              <a:rPr lang="en-US" dirty="0" smtClean="0">
                <a:solidFill>
                  <a:schemeClr val="bg1">
                    <a:lumMod val="95000"/>
                  </a:schemeClr>
                </a:solidFill>
              </a:rPr>
              <a:t>There are five major reasons why </a:t>
            </a:r>
            <a:r>
              <a:rPr lang="en-US" dirty="0" smtClean="0">
                <a:solidFill>
                  <a:schemeClr val="bg2"/>
                </a:solidFill>
              </a:rPr>
              <a:t>companies undertake ERP</a:t>
            </a:r>
            <a:r>
              <a:rPr lang="en-US" dirty="0" smtClean="0">
                <a:solidFill>
                  <a:schemeClr val="accent1"/>
                </a:solidFill>
              </a:rPr>
              <a:t>. </a:t>
            </a:r>
            <a:endParaRPr lang="en-US" dirty="0">
              <a:solidFill>
                <a:schemeClr val="accent1"/>
              </a:solidFill>
            </a:endParaRPr>
          </a:p>
        </p:txBody>
      </p:sp>
    </p:spTree>
    <p:extLst>
      <p:ext uri="{BB962C8B-B14F-4D97-AF65-F5344CB8AC3E}">
        <p14:creationId xmlns:p14="http://schemas.microsoft.com/office/powerpoint/2010/main" val="22836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lstStyle/>
          <a:p>
            <a:r>
              <a:rPr lang="en-US" dirty="0" smtClean="0">
                <a:solidFill>
                  <a:schemeClr val="bg2"/>
                </a:solidFill>
              </a:rPr>
              <a:t>Other important systems</a:t>
            </a:r>
            <a:endParaRPr lang="en-US" dirty="0">
              <a:solidFill>
                <a:schemeClr val="bg2"/>
              </a:solidFill>
            </a:endParaRPr>
          </a:p>
        </p:txBody>
      </p:sp>
      <p:sp>
        <p:nvSpPr>
          <p:cNvPr id="3" name="Content Placeholder 2"/>
          <p:cNvSpPr>
            <a:spLocks noGrp="1"/>
          </p:cNvSpPr>
          <p:nvPr>
            <p:ph type="subTitle" idx="1"/>
          </p:nvPr>
        </p:nvSpPr>
        <p:spPr>
          <a:xfrm>
            <a:off x="990600" y="2514600"/>
            <a:ext cx="7162800" cy="838200"/>
          </a:xfrm>
        </p:spPr>
        <p:txBody>
          <a:bodyPr>
            <a:noAutofit/>
          </a:bodyPr>
          <a:lstStyle/>
          <a:p>
            <a:r>
              <a:rPr lang="en-US" sz="3600" dirty="0" smtClean="0">
                <a:solidFill>
                  <a:srgbClr val="1E1212"/>
                </a:solidFill>
              </a:rPr>
              <a:t>Decision Support System</a:t>
            </a:r>
          </a:p>
          <a:p>
            <a:endParaRPr lang="en-US" sz="3600" dirty="0" smtClean="0"/>
          </a:p>
          <a:p>
            <a:endParaRPr lang="en-US" sz="3600" dirty="0" smtClean="0"/>
          </a:p>
          <a:p>
            <a:endParaRPr lang="en-US" sz="3600" dirty="0" smtClean="0"/>
          </a:p>
          <a:p>
            <a:pPr lvl="1"/>
            <a:endParaRPr lang="en-US" sz="360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117</a:t>
            </a:fld>
            <a:endParaRPr lang="en-US"/>
          </a:p>
        </p:txBody>
      </p:sp>
      <p:sp>
        <p:nvSpPr>
          <p:cNvPr id="5" name="TextBox 4"/>
          <p:cNvSpPr txBox="1"/>
          <p:nvPr/>
        </p:nvSpPr>
        <p:spPr>
          <a:xfrm>
            <a:off x="995916" y="3352800"/>
            <a:ext cx="7086600" cy="2554545"/>
          </a:xfrm>
          <a:prstGeom prst="rect">
            <a:avLst/>
          </a:prstGeom>
          <a:noFill/>
        </p:spPr>
        <p:txBody>
          <a:bodyPr wrap="square" rtlCol="0">
            <a:spAutoFit/>
          </a:bodyPr>
          <a:lstStyle/>
          <a:p>
            <a:r>
              <a:rPr lang="en-US" sz="3200" dirty="0">
                <a:solidFill>
                  <a:schemeClr val="bg2">
                    <a:lumMod val="25000"/>
                  </a:schemeClr>
                </a:solidFill>
              </a:rPr>
              <a:t>A computer application that analyzes business data and presents it so that users can make business decisions more easily.</a:t>
            </a:r>
          </a:p>
          <a:p>
            <a:endParaRPr lang="en-US" sz="3200" dirty="0">
              <a:solidFill>
                <a:schemeClr val="bg2">
                  <a:lumMod val="25000"/>
                </a:schemeClr>
              </a:solidFill>
            </a:endParaRPr>
          </a:p>
        </p:txBody>
      </p:sp>
    </p:spTree>
    <p:extLst>
      <p:ext uri="{BB962C8B-B14F-4D97-AF65-F5344CB8AC3E}">
        <p14:creationId xmlns:p14="http://schemas.microsoft.com/office/powerpoint/2010/main" val="4227531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828800"/>
            <a:ext cx="3352800" cy="5029200"/>
          </a:xfrm>
        </p:spPr>
        <p:txBody>
          <a:bodyPr>
            <a:normAutofit/>
          </a:bodyPr>
          <a:lstStyle/>
          <a:p>
            <a:r>
              <a:rPr lang="en-US" dirty="0" smtClean="0"/>
              <a:t>Expert Systems</a:t>
            </a:r>
          </a:p>
          <a:p>
            <a:r>
              <a:rPr lang="en-US" dirty="0" smtClean="0"/>
              <a:t>Decision Analytic Systems</a:t>
            </a:r>
          </a:p>
          <a:p>
            <a:r>
              <a:rPr lang="en-US" dirty="0" smtClean="0"/>
              <a:t>Executive Information Systems</a:t>
            </a:r>
          </a:p>
          <a:p>
            <a:r>
              <a:rPr lang="en-US" dirty="0" smtClean="0"/>
              <a:t>Group Support Systems</a:t>
            </a:r>
          </a:p>
        </p:txBody>
      </p:sp>
      <p:sp>
        <p:nvSpPr>
          <p:cNvPr id="5" name="Slide Number Placeholder 4"/>
          <p:cNvSpPr>
            <a:spLocks noGrp="1"/>
          </p:cNvSpPr>
          <p:nvPr>
            <p:ph type="sldNum" sz="quarter" idx="12"/>
          </p:nvPr>
        </p:nvSpPr>
        <p:spPr/>
        <p:txBody>
          <a:bodyPr/>
          <a:lstStyle/>
          <a:p>
            <a:fld id="{D9960A01-C6FC-4B52-B65C-4311964136C4}" type="slidenum">
              <a:rPr lang="en-US" smtClean="0"/>
              <a:pPr/>
              <a:t>118</a:t>
            </a:fld>
            <a:endParaRPr lang="en-US"/>
          </a:p>
        </p:txBody>
      </p:sp>
      <p:sp>
        <p:nvSpPr>
          <p:cNvPr id="2" name="Title 1"/>
          <p:cNvSpPr>
            <a:spLocks noGrp="1"/>
          </p:cNvSpPr>
          <p:nvPr>
            <p:ph type="title"/>
          </p:nvPr>
        </p:nvSpPr>
        <p:spPr/>
        <p:txBody>
          <a:bodyPr/>
          <a:lstStyle/>
          <a:p>
            <a:pPr algn="l"/>
            <a:r>
              <a:rPr lang="en-US" dirty="0" smtClean="0">
                <a:solidFill>
                  <a:srgbClr val="0070C0"/>
                </a:solidFill>
              </a:rPr>
              <a:t>Type of DSS</a:t>
            </a:r>
            <a:endParaRPr lang="en-US" dirty="0">
              <a:solidFill>
                <a:srgbClr val="0070C0"/>
              </a:solidFill>
            </a:endParaRPr>
          </a:p>
        </p:txBody>
      </p:sp>
      <p:pic>
        <p:nvPicPr>
          <p:cNvPr id="17410" name="Picture 2"/>
          <p:cNvPicPr>
            <a:picLocks noChangeAspect="1" noChangeArrowheads="1"/>
          </p:cNvPicPr>
          <p:nvPr/>
        </p:nvPicPr>
        <p:blipFill>
          <a:blip r:embed="rId3" cstate="print"/>
          <a:srcRect/>
          <a:stretch>
            <a:fillRect/>
          </a:stretch>
        </p:blipFill>
        <p:spPr bwMode="auto">
          <a:xfrm>
            <a:off x="3505201" y="-722763"/>
            <a:ext cx="5638799" cy="7640649"/>
          </a:xfrm>
          <a:prstGeom prst="rect">
            <a:avLst/>
          </a:prstGeom>
          <a:noFill/>
          <a:ln w="9525">
            <a:noFill/>
            <a:miter lim="800000"/>
            <a:headEnd/>
            <a:tailEnd/>
          </a:ln>
          <a:effectLst/>
        </p:spPr>
      </p:pic>
    </p:spTree>
    <p:extLst>
      <p:ext uri="{BB962C8B-B14F-4D97-AF65-F5344CB8AC3E}">
        <p14:creationId xmlns:p14="http://schemas.microsoft.com/office/powerpoint/2010/main" val="30688659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lstStyle/>
          <a:p>
            <a:r>
              <a:rPr lang="en-US" dirty="0" smtClean="0">
                <a:solidFill>
                  <a:srgbClr val="0070C0"/>
                </a:solidFill>
              </a:rPr>
              <a:t>Other important systems</a:t>
            </a:r>
            <a:endParaRPr lang="en-US" dirty="0">
              <a:solidFill>
                <a:srgbClr val="0070C0"/>
              </a:solidFill>
            </a:endParaRPr>
          </a:p>
        </p:txBody>
      </p:sp>
      <p:sp>
        <p:nvSpPr>
          <p:cNvPr id="3" name="Content Placeholder 2"/>
          <p:cNvSpPr>
            <a:spLocks noGrp="1"/>
          </p:cNvSpPr>
          <p:nvPr>
            <p:ph type="subTitle" idx="1"/>
          </p:nvPr>
        </p:nvSpPr>
        <p:spPr>
          <a:xfrm>
            <a:off x="990600" y="2514600"/>
            <a:ext cx="7162800" cy="1752600"/>
          </a:xfrm>
        </p:spPr>
        <p:txBody>
          <a:bodyPr>
            <a:noAutofit/>
          </a:bodyPr>
          <a:lstStyle/>
          <a:p>
            <a:r>
              <a:rPr lang="en-US" sz="3600" dirty="0" smtClean="0">
                <a:solidFill>
                  <a:srgbClr val="1E1212"/>
                </a:solidFill>
              </a:rPr>
              <a:t>Unified Communications System</a:t>
            </a:r>
          </a:p>
          <a:p>
            <a:endParaRPr lang="en-US" sz="3600" dirty="0" smtClean="0"/>
          </a:p>
          <a:p>
            <a:r>
              <a:rPr lang="en-US" dirty="0" smtClean="0">
                <a:solidFill>
                  <a:schemeClr val="tx1"/>
                </a:solidFill>
              </a:rPr>
              <a:t>Integrates real-time communication services with non-real-times services.  Provides a single point of contact for communicators and a single data repository for communication artifacts.</a:t>
            </a:r>
          </a:p>
          <a:p>
            <a:endParaRPr lang="en-US" sz="3600" dirty="0" smtClean="0"/>
          </a:p>
          <a:p>
            <a:endParaRPr lang="en-US" sz="3600" dirty="0" smtClean="0"/>
          </a:p>
          <a:p>
            <a:pPr lvl="1"/>
            <a:endParaRPr lang="en-US" sz="360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119</a:t>
            </a:fld>
            <a:endParaRPr lang="en-US"/>
          </a:p>
        </p:txBody>
      </p:sp>
    </p:spTree>
    <p:extLst>
      <p:ext uri="{BB962C8B-B14F-4D97-AF65-F5344CB8AC3E}">
        <p14:creationId xmlns:p14="http://schemas.microsoft.com/office/powerpoint/2010/main" val="200848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371600"/>
            <a:ext cx="7408333" cy="5135563"/>
          </a:xfrm>
        </p:spPr>
        <p:txBody>
          <a:bodyPr>
            <a:normAutofit fontScale="92500" lnSpcReduction="20000"/>
          </a:bodyPr>
          <a:lstStyle/>
          <a:p>
            <a:pPr lvl="1"/>
            <a:endParaRPr lang="en-US" dirty="0" smtClean="0"/>
          </a:p>
          <a:p>
            <a:pPr lvl="1"/>
            <a:r>
              <a:rPr lang="en-US" dirty="0" smtClean="0"/>
              <a:t>WAN design steps</a:t>
            </a:r>
          </a:p>
          <a:p>
            <a:pPr lvl="1"/>
            <a:r>
              <a:rPr lang="en-US" dirty="0" smtClean="0"/>
              <a:t>WAN Topologies</a:t>
            </a:r>
          </a:p>
          <a:p>
            <a:pPr lvl="1"/>
            <a:r>
              <a:rPr lang="en-US" dirty="0"/>
              <a:t>Wireless WAN</a:t>
            </a:r>
          </a:p>
          <a:p>
            <a:pPr lvl="1"/>
            <a:endParaRPr lang="en-US" dirty="0" smtClean="0"/>
          </a:p>
          <a:p>
            <a:pPr lvl="1"/>
            <a:r>
              <a:rPr lang="en-US" dirty="0" smtClean="0"/>
              <a:t>WAN </a:t>
            </a:r>
            <a:r>
              <a:rPr lang="en-US" dirty="0"/>
              <a:t>Services</a:t>
            </a:r>
          </a:p>
          <a:p>
            <a:pPr lvl="2"/>
            <a:r>
              <a:rPr lang="en-US" dirty="0"/>
              <a:t>HTTP</a:t>
            </a:r>
          </a:p>
          <a:p>
            <a:pPr lvl="2"/>
            <a:r>
              <a:rPr lang="en-US" dirty="0"/>
              <a:t>VPN</a:t>
            </a:r>
          </a:p>
          <a:p>
            <a:pPr lvl="2"/>
            <a:r>
              <a:rPr lang="en-US" dirty="0"/>
              <a:t>Remote Access</a:t>
            </a:r>
          </a:p>
          <a:p>
            <a:pPr lvl="1"/>
            <a:r>
              <a:rPr lang="en-US" dirty="0" smtClean="0"/>
              <a:t>Layer </a:t>
            </a:r>
            <a:r>
              <a:rPr lang="en-US" dirty="0"/>
              <a:t>3 – </a:t>
            </a:r>
          </a:p>
          <a:p>
            <a:pPr lvl="2"/>
            <a:r>
              <a:rPr lang="en-US" dirty="0"/>
              <a:t>The Internet</a:t>
            </a:r>
          </a:p>
          <a:p>
            <a:pPr lvl="2"/>
            <a:r>
              <a:rPr lang="en-US" dirty="0"/>
              <a:t>IP Addressing with IPv4 and IPv6</a:t>
            </a:r>
          </a:p>
          <a:p>
            <a:pPr lvl="2"/>
            <a:r>
              <a:rPr lang="en-US" dirty="0"/>
              <a:t>Internetworks – getting from here to there</a:t>
            </a:r>
          </a:p>
          <a:p>
            <a:pPr lvl="1"/>
            <a:r>
              <a:rPr lang="en-US" dirty="0"/>
              <a:t>Layer 4</a:t>
            </a:r>
          </a:p>
          <a:p>
            <a:pPr lvl="2"/>
            <a:r>
              <a:rPr lang="en-US" dirty="0" smtClean="0"/>
              <a:t>Ports</a:t>
            </a:r>
          </a:p>
          <a:p>
            <a:pPr lvl="1"/>
            <a:r>
              <a:rPr lang="en-US" dirty="0" smtClean="0"/>
              <a:t>Enterprise </a:t>
            </a:r>
            <a:r>
              <a:rPr lang="en-US" dirty="0"/>
              <a:t>Architecture </a:t>
            </a:r>
            <a:r>
              <a:rPr lang="en-US" dirty="0" smtClean="0"/>
              <a:t>Frameworks </a:t>
            </a:r>
            <a:r>
              <a:rPr lang="en-US" sz="1500" i="1" dirty="0" smtClean="0"/>
              <a:t>(if time permits)</a:t>
            </a:r>
            <a:endParaRPr lang="en-US" i="1" dirty="0"/>
          </a:p>
          <a:p>
            <a:pPr lvl="1"/>
            <a:r>
              <a:rPr lang="en-US" dirty="0"/>
              <a:t>Enterprise </a:t>
            </a:r>
            <a:r>
              <a:rPr lang="en-US" dirty="0" smtClean="0"/>
              <a:t>Systems </a:t>
            </a:r>
            <a:r>
              <a:rPr lang="en-US" sz="1500" i="1" dirty="0" smtClean="0"/>
              <a:t>(if time permits)</a:t>
            </a:r>
            <a:endParaRPr lang="en-US" sz="1500" i="1" dirty="0"/>
          </a:p>
          <a:p>
            <a:endParaRPr lang="en-US" dirty="0"/>
          </a:p>
        </p:txBody>
      </p:sp>
      <p:sp>
        <p:nvSpPr>
          <p:cNvPr id="3" name="Slide Number Placeholder 2"/>
          <p:cNvSpPr>
            <a:spLocks noGrp="1"/>
          </p:cNvSpPr>
          <p:nvPr>
            <p:ph type="sldNum" sz="quarter" idx="12"/>
          </p:nvPr>
        </p:nvSpPr>
        <p:spPr>
          <a:xfrm>
            <a:off x="3962400" y="6475647"/>
            <a:ext cx="1161826" cy="365125"/>
          </a:xfrm>
        </p:spPr>
        <p:txBody>
          <a:bodyPr/>
          <a:lstStyle/>
          <a:p>
            <a:fld id="{D9960A01-C6FC-4B52-B65C-4311964136C4}" type="slidenum">
              <a:rPr lang="en-US" smtClean="0"/>
              <a:pPr/>
              <a:t>12</a:t>
            </a:fld>
            <a:endParaRPr lang="en-US" dirty="0"/>
          </a:p>
        </p:txBody>
      </p:sp>
      <p:sp>
        <p:nvSpPr>
          <p:cNvPr id="4" name="Title 3"/>
          <p:cNvSpPr>
            <a:spLocks noGrp="1"/>
          </p:cNvSpPr>
          <p:nvPr>
            <p:ph type="title"/>
          </p:nvPr>
        </p:nvSpPr>
        <p:spPr/>
        <p:txBody>
          <a:bodyPr>
            <a:normAutofit fontScale="90000"/>
          </a:bodyPr>
          <a:lstStyle/>
          <a:p>
            <a:r>
              <a:rPr lang="en-US" dirty="0"/>
              <a:t>This week:</a:t>
            </a:r>
            <a:br>
              <a:rPr lang="en-US" dirty="0"/>
            </a:br>
            <a:endParaRPr lang="en-US" dirty="0"/>
          </a:p>
        </p:txBody>
      </p:sp>
    </p:spTree>
    <p:extLst>
      <p:ext uri="{BB962C8B-B14F-4D97-AF65-F5344CB8AC3E}">
        <p14:creationId xmlns:p14="http://schemas.microsoft.com/office/powerpoint/2010/main" val="5892537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fld id="{D9960A01-C6FC-4B52-B65C-4311964136C4}" type="slidenum">
              <a:rPr lang="en-US" smtClean="0"/>
              <a:pPr/>
              <a:t>120</a:t>
            </a:fld>
            <a:endParaRPr lang="en-US"/>
          </a:p>
        </p:txBody>
      </p:sp>
      <p:sp>
        <p:nvSpPr>
          <p:cNvPr id="2" name="Title 1"/>
          <p:cNvSpPr>
            <a:spLocks noGrp="1"/>
          </p:cNvSpPr>
          <p:nvPr>
            <p:ph type="title"/>
          </p:nvPr>
        </p:nvSpPr>
        <p:spPr/>
        <p:txBody>
          <a:bodyPr>
            <a:normAutofit fontScale="90000"/>
          </a:bodyPr>
          <a:lstStyle/>
          <a:p>
            <a:r>
              <a:rPr lang="en-US" dirty="0" smtClean="0"/>
              <a:t>Cisco, Microsoft, and others </a:t>
            </a:r>
            <a:br>
              <a:rPr lang="en-US" dirty="0" smtClean="0"/>
            </a:br>
            <a:r>
              <a:rPr lang="en-US" dirty="0" smtClean="0"/>
              <a:t>have UC products</a:t>
            </a:r>
            <a:endParaRPr lang="en-US" dirty="0"/>
          </a:p>
        </p:txBody>
      </p:sp>
      <p:pic>
        <p:nvPicPr>
          <p:cNvPr id="2050" name="Picture 2" descr="http://www.phenomenal-uam.com/phenomenal_images/diagram-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995" y="1828800"/>
            <a:ext cx="6171141" cy="37338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henomenal-uam.com/phenomenal_images/inbox%20messaging.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43" t="3918"/>
          <a:stretch/>
        </p:blipFill>
        <p:spPr bwMode="auto">
          <a:xfrm>
            <a:off x="5410200" y="4141211"/>
            <a:ext cx="3810000" cy="241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377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10200" y="2869609"/>
            <a:ext cx="3598333" cy="3450696"/>
          </a:xfrm>
        </p:spPr>
        <p:txBody>
          <a:bodyPr>
            <a:normAutofit fontScale="92500" lnSpcReduction="20000"/>
          </a:bodyPr>
          <a:lstStyle/>
          <a:p>
            <a:r>
              <a:rPr lang="en-US" dirty="0"/>
              <a:t>VoIP is a component of IP Telephony. </a:t>
            </a:r>
            <a:endParaRPr lang="en-US" dirty="0" smtClean="0"/>
          </a:p>
          <a:p>
            <a:r>
              <a:rPr lang="en-US" dirty="0" smtClean="0"/>
              <a:t>IP </a:t>
            </a:r>
            <a:r>
              <a:rPr lang="en-US" dirty="0"/>
              <a:t>telephony solutions look to provide the exact same services as a public switch telephone network (PSTN) or internal business telephone network, using internet technologies instead of traditional analog lines</a:t>
            </a:r>
            <a:r>
              <a:rPr lang="en-US" dirty="0" smtClean="0"/>
              <a:t>.</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121</a:t>
            </a:fld>
            <a:endParaRPr lang="en-US"/>
          </a:p>
        </p:txBody>
      </p:sp>
      <p:sp>
        <p:nvSpPr>
          <p:cNvPr id="4" name="Title 3"/>
          <p:cNvSpPr>
            <a:spLocks noGrp="1"/>
          </p:cNvSpPr>
          <p:nvPr>
            <p:ph type="title"/>
          </p:nvPr>
        </p:nvSpPr>
        <p:spPr>
          <a:xfrm>
            <a:off x="457200" y="338328"/>
            <a:ext cx="5029200" cy="1252728"/>
          </a:xfrm>
        </p:spPr>
        <p:txBody>
          <a:bodyPr/>
          <a:lstStyle/>
          <a:p>
            <a:r>
              <a:rPr lang="en-US" dirty="0" smtClean="0"/>
              <a:t>IPT or VoIP?</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802" y="28575"/>
            <a:ext cx="42386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905000"/>
            <a:ext cx="5019675"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553200"/>
            <a:ext cx="762000" cy="230832"/>
          </a:xfrm>
          <a:prstGeom prst="rect">
            <a:avLst/>
          </a:prstGeom>
          <a:noFill/>
        </p:spPr>
        <p:txBody>
          <a:bodyPr wrap="square" rtlCol="0">
            <a:spAutoFit/>
          </a:bodyPr>
          <a:lstStyle/>
          <a:p>
            <a:r>
              <a:rPr lang="en-US" sz="900" smtClean="0"/>
              <a:t>©Cisco </a:t>
            </a:r>
            <a:r>
              <a:rPr lang="en-US" sz="900" dirty="0" smtClean="0"/>
              <a:t>2001</a:t>
            </a:r>
            <a:endParaRPr lang="en-US" sz="900" dirty="0"/>
          </a:p>
        </p:txBody>
      </p:sp>
      <p:sp>
        <p:nvSpPr>
          <p:cNvPr id="6" name="TextBox 5"/>
          <p:cNvSpPr txBox="1"/>
          <p:nvPr/>
        </p:nvSpPr>
        <p:spPr>
          <a:xfrm>
            <a:off x="6477000" y="6320305"/>
            <a:ext cx="2438400" cy="369332"/>
          </a:xfrm>
          <a:prstGeom prst="rect">
            <a:avLst/>
          </a:prstGeom>
          <a:noFill/>
        </p:spPr>
        <p:txBody>
          <a:bodyPr wrap="square" rtlCol="0">
            <a:spAutoFit/>
          </a:bodyPr>
          <a:lstStyle/>
          <a:p>
            <a:r>
              <a:rPr lang="en-US" dirty="0" smtClean="0"/>
              <a:t>*IPT = IP Telephony</a:t>
            </a:r>
            <a:endParaRPr lang="en-US" dirty="0"/>
          </a:p>
        </p:txBody>
      </p:sp>
    </p:spTree>
    <p:extLst>
      <p:ext uri="{BB962C8B-B14F-4D97-AF65-F5344CB8AC3E}">
        <p14:creationId xmlns:p14="http://schemas.microsoft.com/office/powerpoint/2010/main" val="182036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images.kaneva.com/filestore2/2673721/3641011/portal.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32770" name="Picture 2" descr="http://www.mariosalexandrou.com/images/intranet_or_corporate_portal.gif"/>
          <p:cNvPicPr>
            <a:picLocks noChangeAspect="1" noChangeArrowheads="1"/>
          </p:cNvPicPr>
          <p:nvPr/>
        </p:nvPicPr>
        <p:blipFill>
          <a:blip r:embed="rId4" cstate="print"/>
          <a:srcRect/>
          <a:stretch>
            <a:fillRect/>
          </a:stretch>
        </p:blipFill>
        <p:spPr bwMode="auto">
          <a:xfrm>
            <a:off x="1874874" y="762000"/>
            <a:ext cx="5517931" cy="4800600"/>
          </a:xfrm>
          <a:prstGeom prst="rect">
            <a:avLst/>
          </a:prstGeom>
          <a:noFill/>
        </p:spPr>
      </p:pic>
      <p:sp>
        <p:nvSpPr>
          <p:cNvPr id="2" name="Title 1"/>
          <p:cNvSpPr>
            <a:spLocks noGrp="1"/>
          </p:cNvSpPr>
          <p:nvPr>
            <p:ph type="ctrTitle"/>
          </p:nvPr>
        </p:nvSpPr>
        <p:spPr>
          <a:xfrm>
            <a:off x="685800" y="-76199"/>
            <a:ext cx="7772400" cy="914400"/>
          </a:xfrm>
        </p:spPr>
        <p:txBody>
          <a:bodyPr>
            <a:normAutofit/>
          </a:bodyPr>
          <a:lstStyle/>
          <a:p>
            <a:r>
              <a:rPr lang="en-US" dirty="0" smtClean="0">
                <a:solidFill>
                  <a:schemeClr val="accent1"/>
                </a:solidFill>
              </a:rPr>
              <a:t>Other important systems</a:t>
            </a:r>
            <a:endParaRPr lang="en-US" dirty="0">
              <a:solidFill>
                <a:schemeClr val="accent1"/>
              </a:solidFill>
            </a:endParaRPr>
          </a:p>
        </p:txBody>
      </p:sp>
      <p:sp>
        <p:nvSpPr>
          <p:cNvPr id="3" name="Content Placeholder 2"/>
          <p:cNvSpPr>
            <a:spLocks noGrp="1"/>
          </p:cNvSpPr>
          <p:nvPr>
            <p:ph type="subTitle" idx="1"/>
          </p:nvPr>
        </p:nvSpPr>
        <p:spPr>
          <a:xfrm>
            <a:off x="1052439" y="2019300"/>
            <a:ext cx="7162800" cy="1143000"/>
          </a:xfrm>
        </p:spPr>
        <p:txBody>
          <a:bodyPr>
            <a:noAutofit/>
          </a:bodyPr>
          <a:lstStyle/>
          <a:p>
            <a:r>
              <a:rPr lang="en-US" sz="3600" dirty="0" smtClean="0">
                <a:solidFill>
                  <a:srgbClr val="1E1212"/>
                </a:solidFill>
              </a:rPr>
              <a:t>Portals and Intranets</a:t>
            </a:r>
          </a:p>
          <a:p>
            <a:endParaRPr lang="en-US" sz="3600" dirty="0" smtClean="0"/>
          </a:p>
          <a:p>
            <a:endParaRPr lang="en-US" sz="3600" dirty="0" smtClean="0"/>
          </a:p>
          <a:p>
            <a:r>
              <a:rPr lang="en-US" sz="3600" dirty="0" smtClean="0">
                <a:solidFill>
                  <a:schemeClr val="tx1">
                    <a:lumMod val="65000"/>
                    <a:lumOff val="35000"/>
                  </a:schemeClr>
                </a:solidFill>
              </a:rPr>
              <a:t>.</a:t>
            </a:r>
            <a:endParaRPr lang="en-US" sz="4000" dirty="0" smtClean="0">
              <a:solidFill>
                <a:schemeClr val="tx1">
                  <a:lumMod val="65000"/>
                  <a:lumOff val="35000"/>
                </a:schemeClr>
              </a:solidFill>
            </a:endParaRPr>
          </a:p>
          <a:p>
            <a:endParaRPr lang="en-US" sz="3600" dirty="0" smtClean="0"/>
          </a:p>
          <a:p>
            <a:pPr lvl="1"/>
            <a:endParaRPr lang="en-US" sz="360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122</a:t>
            </a:fld>
            <a:endParaRPr lang="en-US"/>
          </a:p>
        </p:txBody>
      </p:sp>
      <p:sp>
        <p:nvSpPr>
          <p:cNvPr id="5" name="TextBox 4"/>
          <p:cNvSpPr txBox="1"/>
          <p:nvPr/>
        </p:nvSpPr>
        <p:spPr>
          <a:xfrm>
            <a:off x="342900" y="5473005"/>
            <a:ext cx="8458200" cy="1384995"/>
          </a:xfrm>
          <a:prstGeom prst="rect">
            <a:avLst/>
          </a:prstGeom>
          <a:solidFill>
            <a:schemeClr val="accent1">
              <a:lumMod val="40000"/>
              <a:lumOff val="60000"/>
              <a:alpha val="45000"/>
            </a:schemeClr>
          </a:solidFill>
        </p:spPr>
        <p:txBody>
          <a:bodyPr wrap="square" rtlCol="0">
            <a:spAutoFit/>
          </a:bodyPr>
          <a:lstStyle/>
          <a:p>
            <a:r>
              <a:rPr lang="en-US" sz="2800" dirty="0">
                <a:solidFill>
                  <a:schemeClr val="tx1">
                    <a:lumMod val="75000"/>
                    <a:lumOff val="25000"/>
                  </a:schemeClr>
                </a:solidFill>
              </a:rPr>
              <a:t>An intranet portal is a central location for information and applications within an organization, presented in an electronic format</a:t>
            </a:r>
          </a:p>
        </p:txBody>
      </p:sp>
    </p:spTree>
    <p:extLst>
      <p:ext uri="{BB962C8B-B14F-4D97-AF65-F5344CB8AC3E}">
        <p14:creationId xmlns:p14="http://schemas.microsoft.com/office/powerpoint/2010/main" val="6504855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4953000" cy="3916363"/>
          </a:xfrm>
        </p:spPr>
        <p:txBody>
          <a:bodyPr>
            <a:normAutofit/>
          </a:bodyPr>
          <a:lstStyle/>
          <a:p>
            <a:r>
              <a:rPr lang="en-US" dirty="0" smtClean="0"/>
              <a:t>Both Campus Connection and </a:t>
            </a:r>
            <a:r>
              <a:rPr lang="en-US" dirty="0" err="1" smtClean="0"/>
              <a:t>MyCDM</a:t>
            </a:r>
            <a:r>
              <a:rPr lang="en-US" dirty="0" smtClean="0"/>
              <a:t> are examples of Intranet Portals</a:t>
            </a:r>
          </a:p>
          <a:p>
            <a:r>
              <a:rPr lang="en-US" dirty="0" smtClean="0"/>
              <a:t>Actually, </a:t>
            </a:r>
            <a:r>
              <a:rPr lang="en-US" dirty="0" err="1" smtClean="0"/>
              <a:t>CampusConnection</a:t>
            </a:r>
            <a:r>
              <a:rPr lang="en-US" dirty="0" smtClean="0"/>
              <a:t> is an ERP system with a Portal front end</a:t>
            </a:r>
          </a:p>
          <a:p>
            <a:r>
              <a:rPr lang="en-US" dirty="0" smtClean="0"/>
              <a:t>Actually, </a:t>
            </a:r>
            <a:r>
              <a:rPr lang="en-US" dirty="0" err="1" smtClean="0"/>
              <a:t>MyCDM</a:t>
            </a:r>
            <a:r>
              <a:rPr lang="en-US" dirty="0" smtClean="0"/>
              <a:t> is a CRM system that also serves as a portal to other information</a:t>
            </a:r>
            <a:endParaRPr lang="en-US" dirty="0"/>
          </a:p>
        </p:txBody>
      </p:sp>
      <p:sp>
        <p:nvSpPr>
          <p:cNvPr id="5" name="Slide Number Placeholder 4"/>
          <p:cNvSpPr>
            <a:spLocks noGrp="1"/>
          </p:cNvSpPr>
          <p:nvPr>
            <p:ph type="sldNum" sz="quarter" idx="12"/>
          </p:nvPr>
        </p:nvSpPr>
        <p:spPr/>
        <p:txBody>
          <a:bodyPr/>
          <a:lstStyle/>
          <a:p>
            <a:fld id="{D9960A01-C6FC-4B52-B65C-4311964136C4}" type="slidenum">
              <a:rPr lang="en-US" smtClean="0"/>
              <a:pPr/>
              <a:t>123</a:t>
            </a:fld>
            <a:endParaRPr lang="en-US"/>
          </a:p>
        </p:txBody>
      </p:sp>
      <p:sp>
        <p:nvSpPr>
          <p:cNvPr id="2" name="Title 1"/>
          <p:cNvSpPr>
            <a:spLocks noGrp="1"/>
          </p:cNvSpPr>
          <p:nvPr>
            <p:ph type="title"/>
          </p:nvPr>
        </p:nvSpPr>
        <p:spPr/>
        <p:txBody>
          <a:bodyPr/>
          <a:lstStyle/>
          <a:p>
            <a:r>
              <a:rPr lang="en-US" dirty="0" smtClean="0"/>
              <a:t>Intranets and Portals</a:t>
            </a:r>
            <a:endParaRPr lang="en-US" dirty="0"/>
          </a:p>
        </p:txBody>
      </p:sp>
      <p:pic>
        <p:nvPicPr>
          <p:cNvPr id="3074" name="Picture 2" descr="http://www.reconnections.net/portal.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5240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4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k.org/thetechnium/clouds1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0"/>
            <a:ext cx="10371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normAutofit/>
          </a:bodyPr>
          <a:lstStyle/>
          <a:p>
            <a:r>
              <a:rPr lang="en-US" dirty="0" smtClean="0">
                <a:solidFill>
                  <a:schemeClr val="tx2">
                    <a:lumMod val="60000"/>
                    <a:lumOff val="40000"/>
                  </a:schemeClr>
                </a:solidFill>
              </a:rPr>
              <a:t>Lots of kinds of systems in the modern enterprise</a:t>
            </a:r>
            <a:endParaRPr lang="en-US" dirty="0">
              <a:solidFill>
                <a:schemeClr val="tx2">
                  <a:lumMod val="60000"/>
                  <a:lumOff val="40000"/>
                </a:schemeClr>
              </a:solidFill>
            </a:endParaRPr>
          </a:p>
        </p:txBody>
      </p:sp>
      <p:sp>
        <p:nvSpPr>
          <p:cNvPr id="5" name="Subtitle 4"/>
          <p:cNvSpPr>
            <a:spLocks noGrp="1"/>
          </p:cNvSpPr>
          <p:nvPr>
            <p:ph type="subTitle" idx="1"/>
          </p:nvPr>
        </p:nvSpPr>
        <p:spPr/>
        <p:txBody>
          <a:bodyPr anchor="ctr"/>
          <a:lstStyle/>
          <a:p>
            <a:r>
              <a:rPr lang="en-US" dirty="0" smtClean="0">
                <a:solidFill>
                  <a:srgbClr val="800000"/>
                </a:solidFill>
              </a:rPr>
              <a:t>Many of them are migrating to the cloud</a:t>
            </a:r>
            <a:endParaRPr lang="en-US" dirty="0">
              <a:solidFill>
                <a:srgbClr val="800000"/>
              </a:solidFill>
            </a:endParaRPr>
          </a:p>
        </p:txBody>
      </p:sp>
      <p:sp>
        <p:nvSpPr>
          <p:cNvPr id="6" name="Slide Number Placeholder 5"/>
          <p:cNvSpPr>
            <a:spLocks noGrp="1"/>
          </p:cNvSpPr>
          <p:nvPr>
            <p:ph type="sldNum" sz="quarter" idx="12"/>
          </p:nvPr>
        </p:nvSpPr>
        <p:spPr/>
        <p:txBody>
          <a:bodyPr/>
          <a:lstStyle/>
          <a:p>
            <a:fld id="{D9960A01-C6FC-4B52-B65C-4311964136C4}" type="slidenum">
              <a:rPr lang="en-US" smtClean="0"/>
              <a:pPr/>
              <a:t>124</a:t>
            </a:fld>
            <a:endParaRPr lang="en-US"/>
          </a:p>
        </p:txBody>
      </p:sp>
    </p:spTree>
    <p:extLst>
      <p:ext uri="{BB962C8B-B14F-4D97-AF65-F5344CB8AC3E}">
        <p14:creationId xmlns:p14="http://schemas.microsoft.com/office/powerpoint/2010/main" val="11126744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kk.org/thetechnium/clouds1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0"/>
            <a:ext cx="10371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normAutofit fontScale="90000"/>
          </a:bodyPr>
          <a:lstStyle/>
          <a:p>
            <a:r>
              <a:rPr lang="en-US" dirty="0" smtClean="0">
                <a:solidFill>
                  <a:schemeClr val="tx2">
                    <a:lumMod val="60000"/>
                    <a:lumOff val="40000"/>
                  </a:schemeClr>
                </a:solidFill>
              </a:rPr>
              <a:t>Further, there are significant complementary architectural changes occurring as well</a:t>
            </a:r>
            <a:endParaRPr lang="en-US" dirty="0">
              <a:solidFill>
                <a:schemeClr val="tx2">
                  <a:lumMod val="60000"/>
                  <a:lumOff val="40000"/>
                </a:schemeClr>
              </a:solidFill>
            </a:endParaRPr>
          </a:p>
        </p:txBody>
      </p:sp>
      <p:sp>
        <p:nvSpPr>
          <p:cNvPr id="5" name="Subtitle 4"/>
          <p:cNvSpPr>
            <a:spLocks noGrp="1"/>
          </p:cNvSpPr>
          <p:nvPr>
            <p:ph type="subTitle" idx="1"/>
          </p:nvPr>
        </p:nvSpPr>
        <p:spPr/>
        <p:txBody>
          <a:bodyPr>
            <a:normAutofit/>
          </a:bodyPr>
          <a:lstStyle/>
          <a:p>
            <a:r>
              <a:rPr lang="en-US" dirty="0" smtClean="0">
                <a:solidFill>
                  <a:srgbClr val="800000"/>
                </a:solidFill>
              </a:rPr>
              <a:t>MVC Architecture</a:t>
            </a:r>
          </a:p>
          <a:p>
            <a:r>
              <a:rPr lang="en-US" dirty="0" smtClean="0">
                <a:solidFill>
                  <a:srgbClr val="800000"/>
                </a:solidFill>
              </a:rPr>
              <a:t>Middleware Platforms</a:t>
            </a:r>
          </a:p>
          <a:p>
            <a:r>
              <a:rPr lang="en-US" dirty="0" smtClean="0">
                <a:solidFill>
                  <a:srgbClr val="800000"/>
                </a:solidFill>
              </a:rPr>
              <a:t>Open Source</a:t>
            </a:r>
            <a:endParaRPr lang="en-US" dirty="0">
              <a:solidFill>
                <a:srgbClr val="800000"/>
              </a:solidFill>
            </a:endParaRPr>
          </a:p>
        </p:txBody>
      </p:sp>
      <p:sp>
        <p:nvSpPr>
          <p:cNvPr id="7" name="Slide Number Placeholder 6"/>
          <p:cNvSpPr>
            <a:spLocks noGrp="1"/>
          </p:cNvSpPr>
          <p:nvPr>
            <p:ph type="sldNum" sz="quarter" idx="12"/>
          </p:nvPr>
        </p:nvSpPr>
        <p:spPr/>
        <p:txBody>
          <a:bodyPr/>
          <a:lstStyle/>
          <a:p>
            <a:fld id="{D9960A01-C6FC-4B52-B65C-4311964136C4}" type="slidenum">
              <a:rPr lang="en-US" smtClean="0"/>
              <a:pPr/>
              <a:t>125</a:t>
            </a:fld>
            <a:endParaRPr lang="en-US"/>
          </a:p>
        </p:txBody>
      </p:sp>
      <p:sp>
        <p:nvSpPr>
          <p:cNvPr id="8" name="TextBox 7"/>
          <p:cNvSpPr txBox="1"/>
          <p:nvPr/>
        </p:nvSpPr>
        <p:spPr>
          <a:xfrm>
            <a:off x="0" y="5257800"/>
            <a:ext cx="9448800" cy="646331"/>
          </a:xfrm>
          <a:prstGeom prst="rect">
            <a:avLst/>
          </a:prstGeom>
          <a:noFill/>
        </p:spPr>
        <p:txBody>
          <a:bodyPr wrap="square" rtlCol="0">
            <a:spAutoFit/>
          </a:bodyPr>
          <a:lstStyle/>
          <a:p>
            <a:r>
              <a:rPr lang="en-US" dirty="0" smtClean="0"/>
              <a:t>*I’m talking about this here so you will have some background on what we are doing with </a:t>
            </a:r>
            <a:r>
              <a:rPr lang="en-US" dirty="0" err="1" smtClean="0"/>
              <a:t>WordPress</a:t>
            </a:r>
            <a:endParaRPr lang="en-US" dirty="0"/>
          </a:p>
        </p:txBody>
      </p:sp>
    </p:spTree>
    <p:extLst>
      <p:ext uri="{BB962C8B-B14F-4D97-AF65-F5344CB8AC3E}">
        <p14:creationId xmlns:p14="http://schemas.microsoft.com/office/powerpoint/2010/main" val="203575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783" y="1846293"/>
            <a:ext cx="7408333" cy="3450696"/>
          </a:xfrm>
        </p:spPr>
        <p:txBody>
          <a:bodyPr/>
          <a:lstStyle/>
          <a:p>
            <a:r>
              <a:rPr lang="en-US" dirty="0" smtClean="0"/>
              <a:t>The Model </a:t>
            </a:r>
            <a:r>
              <a:rPr lang="en-US" dirty="0"/>
              <a:t>– or a connector that stores information of each single table of a database. The model also does the validation of the data before it gets into the database. Most of the time you will find a table in the database and an </a:t>
            </a:r>
            <a:r>
              <a:rPr lang="en-US" dirty="0" smtClean="0"/>
              <a:t>relating </a:t>
            </a:r>
            <a:r>
              <a:rPr lang="en-US" dirty="0"/>
              <a:t>model in your application.</a:t>
            </a:r>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pic>
        <p:nvPicPr>
          <p:cNvPr id="27650" name="Picture 2" descr="http://upload.wikimedia.org/wikipedia/commons/thumb/b/b5/ModelViewControllerDiagram2.svg/350px-ModelViewControllerDiagram2.svg.png"/>
          <p:cNvPicPr>
            <a:picLocks noChangeAspect="1" noChangeArrowheads="1"/>
          </p:cNvPicPr>
          <p:nvPr/>
        </p:nvPicPr>
        <p:blipFill>
          <a:blip r:embed="rId3" cstate="print"/>
          <a:srcRect/>
          <a:stretch>
            <a:fillRect/>
          </a:stretch>
        </p:blipFill>
        <p:spPr bwMode="auto">
          <a:xfrm>
            <a:off x="2157470" y="3733800"/>
            <a:ext cx="4838700" cy="2211978"/>
          </a:xfrm>
          <a:prstGeom prst="rect">
            <a:avLst/>
          </a:prstGeom>
          <a:noFill/>
        </p:spPr>
      </p:pic>
      <p:sp>
        <p:nvSpPr>
          <p:cNvPr id="5" name="TextBox 4"/>
          <p:cNvSpPr txBox="1"/>
          <p:nvPr/>
        </p:nvSpPr>
        <p:spPr>
          <a:xfrm>
            <a:off x="457200" y="6190328"/>
            <a:ext cx="8534400" cy="800219"/>
          </a:xfrm>
          <a:prstGeom prst="rect">
            <a:avLst/>
          </a:prstGeom>
          <a:noFill/>
        </p:spPr>
        <p:txBody>
          <a:bodyPr wrap="square" rtlCol="0">
            <a:spAutoFit/>
          </a:bodyPr>
          <a:lstStyle/>
          <a:p>
            <a:r>
              <a:rPr lang="en-US" b="1" dirty="0">
                <a:solidFill>
                  <a:schemeClr val="tx2"/>
                </a:solidFill>
              </a:rPr>
              <a:t>Model stores the FRAMEWORK of the database. </a:t>
            </a:r>
            <a:r>
              <a:rPr lang="en-US" sz="2800" b="1" dirty="0">
                <a:solidFill>
                  <a:schemeClr val="tx2"/>
                </a:solidFill>
              </a:rPr>
              <a:t>It’s a model after all!</a:t>
            </a:r>
          </a:p>
          <a:p>
            <a:endParaRPr lang="en-US" b="1" dirty="0">
              <a:solidFill>
                <a:schemeClr val="tx2"/>
              </a:solidFill>
            </a:endParaRPr>
          </a:p>
        </p:txBody>
      </p:sp>
    </p:spTree>
    <p:extLst>
      <p:ext uri="{BB962C8B-B14F-4D97-AF65-F5344CB8AC3E}">
        <p14:creationId xmlns:p14="http://schemas.microsoft.com/office/powerpoint/2010/main" val="116974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friendship-quotes.info/wp-content/uploads/2011/02/beach-amazing-view_1920_x_1200.jpg"/>
          <p:cNvPicPr>
            <a:picLocks noChangeAspect="1" noChangeArrowheads="1"/>
          </p:cNvPicPr>
          <p:nvPr/>
        </p:nvPicPr>
        <p:blipFill>
          <a:blip r:embed="rId3" cstate="print"/>
          <a:srcRect/>
          <a:stretch>
            <a:fillRect/>
          </a:stretch>
        </p:blipFill>
        <p:spPr bwMode="auto">
          <a:xfrm>
            <a:off x="0" y="-4572000"/>
            <a:ext cx="18288000" cy="11430000"/>
          </a:xfrm>
          <a:prstGeom prst="rect">
            <a:avLst/>
          </a:prstGeom>
          <a:noFill/>
        </p:spPr>
      </p:pic>
      <p:sp>
        <p:nvSpPr>
          <p:cNvPr id="3" name="Content Placeholder 2"/>
          <p:cNvSpPr>
            <a:spLocks noGrp="1"/>
          </p:cNvSpPr>
          <p:nvPr>
            <p:ph idx="1"/>
          </p:nvPr>
        </p:nvSpPr>
        <p:spPr>
          <a:xfrm>
            <a:off x="990600" y="4114800"/>
            <a:ext cx="8229600" cy="1752600"/>
          </a:xfrm>
          <a:solidFill>
            <a:srgbClr val="8A9DD2">
              <a:alpha val="54000"/>
            </a:srgbClr>
          </a:solidFill>
        </p:spPr>
        <p:txBody>
          <a:bodyPr/>
          <a:lstStyle/>
          <a:p>
            <a:r>
              <a:rPr lang="en-US" dirty="0" smtClean="0">
                <a:solidFill>
                  <a:schemeClr val="bg1"/>
                </a:solidFill>
              </a:rPr>
              <a:t>The view </a:t>
            </a:r>
            <a:r>
              <a:rPr lang="en-US" dirty="0">
                <a:solidFill>
                  <a:schemeClr val="bg1"/>
                </a:solidFill>
              </a:rPr>
              <a:t>– a website we actually see as viewers. Inside the view you will find (most of the time) HTML with embedded Ruby code</a:t>
            </a:r>
            <a:r>
              <a:rPr lang="en-US" dirty="0" smtClean="0">
                <a:solidFill>
                  <a:schemeClr val="bg1"/>
                </a:solidFill>
              </a:rPr>
              <a:t>.  It </a:t>
            </a:r>
            <a:r>
              <a:rPr lang="en-US" dirty="0">
                <a:solidFill>
                  <a:schemeClr val="bg1"/>
                </a:solidFill>
              </a:rPr>
              <a:t>performs tasks related solely to the presentation of the </a:t>
            </a:r>
            <a:r>
              <a:rPr lang="en-US" dirty="0" smtClean="0">
                <a:solidFill>
                  <a:schemeClr val="bg1"/>
                </a:solidFill>
              </a:rPr>
              <a:t>data.</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D9960A01-C6FC-4B52-B65C-4311964136C4}" type="slidenum">
              <a:rPr lang="en-US" smtClean="0">
                <a:solidFill>
                  <a:schemeClr val="bg1"/>
                </a:solidFill>
              </a:rPr>
              <a:pPr/>
              <a:t>127</a:t>
            </a:fld>
            <a:endParaRPr lang="en-US" dirty="0">
              <a:solidFill>
                <a:schemeClr val="bg1"/>
              </a:solidFill>
            </a:endParaRPr>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spTree>
    <p:extLst>
      <p:ext uri="{BB962C8B-B14F-4D97-AF65-F5344CB8AC3E}">
        <p14:creationId xmlns:p14="http://schemas.microsoft.com/office/powerpoint/2010/main" val="13424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madgearsolid.com/blog/wp-content/uploads/2010/10/N64-controller-white.jpg"/>
          <p:cNvPicPr>
            <a:picLocks noChangeAspect="1" noChangeArrowheads="1"/>
          </p:cNvPicPr>
          <p:nvPr/>
        </p:nvPicPr>
        <p:blipFill>
          <a:blip r:embed="rId3" cstate="print"/>
          <a:srcRect/>
          <a:stretch>
            <a:fillRect/>
          </a:stretch>
        </p:blipFill>
        <p:spPr bwMode="auto">
          <a:xfrm>
            <a:off x="457200" y="1676400"/>
            <a:ext cx="4724400" cy="4266180"/>
          </a:xfrm>
          <a:prstGeom prst="rect">
            <a:avLst/>
          </a:prstGeom>
          <a:noFill/>
        </p:spPr>
      </p:pic>
      <p:sp>
        <p:nvSpPr>
          <p:cNvPr id="3" name="Content Placeholder 2"/>
          <p:cNvSpPr>
            <a:spLocks noGrp="1"/>
          </p:cNvSpPr>
          <p:nvPr>
            <p:ph idx="1"/>
          </p:nvPr>
        </p:nvSpPr>
        <p:spPr>
          <a:xfrm>
            <a:off x="457200" y="4724400"/>
            <a:ext cx="8229600" cy="1730602"/>
          </a:xfrm>
        </p:spPr>
        <p:txBody>
          <a:bodyPr/>
          <a:lstStyle/>
          <a:p>
            <a:r>
              <a:rPr lang="en-US" dirty="0" smtClean="0"/>
              <a:t>The </a:t>
            </a:r>
            <a:r>
              <a:rPr lang="en-US" dirty="0"/>
              <a:t>controller – small bits of code that gets information from the database and displays </a:t>
            </a:r>
            <a:r>
              <a:rPr lang="en-US" dirty="0" smtClean="0"/>
              <a:t>it to </a:t>
            </a:r>
            <a:r>
              <a:rPr lang="en-US" dirty="0"/>
              <a:t>the view. </a:t>
            </a:r>
            <a:endParaRPr lang="en-US" dirty="0" smtClean="0"/>
          </a:p>
          <a:p>
            <a:r>
              <a:rPr lang="en-US" dirty="0" smtClean="0"/>
              <a:t>The </a:t>
            </a:r>
            <a:r>
              <a:rPr lang="en-US" dirty="0"/>
              <a:t>controller knows how to process the data that comes from the model and how to pass it onto the view.</a:t>
            </a:r>
          </a:p>
        </p:txBody>
      </p:sp>
      <p:sp>
        <p:nvSpPr>
          <p:cNvPr id="4" name="Slide Number Placeholder 3"/>
          <p:cNvSpPr>
            <a:spLocks noGrp="1"/>
          </p:cNvSpPr>
          <p:nvPr>
            <p:ph type="sldNum" sz="quarter" idx="12"/>
          </p:nvPr>
        </p:nvSpPr>
        <p:spPr/>
        <p:txBody>
          <a:bodyPr/>
          <a:lstStyle/>
          <a:p>
            <a:fld id="{D9960A01-C6FC-4B52-B65C-4311964136C4}" type="slidenum">
              <a:rPr lang="en-US" smtClean="0"/>
              <a:pPr/>
              <a:t>128</a:t>
            </a:fld>
            <a:endParaRPr lang="en-US"/>
          </a:p>
        </p:txBody>
      </p:sp>
      <p:sp>
        <p:nvSpPr>
          <p:cNvPr id="2" name="Title 1"/>
          <p:cNvSpPr>
            <a:spLocks noGrp="1"/>
          </p:cNvSpPr>
          <p:nvPr>
            <p:ph type="title"/>
          </p:nvPr>
        </p:nvSpPr>
        <p:spPr>
          <a:xfrm>
            <a:off x="421758" y="76200"/>
            <a:ext cx="8229600" cy="1447800"/>
          </a:xfrm>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spTree>
    <p:extLst>
      <p:ext uri="{BB962C8B-B14F-4D97-AF65-F5344CB8AC3E}">
        <p14:creationId xmlns:p14="http://schemas.microsoft.com/office/powerpoint/2010/main" val="258279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0"/>
            <a:ext cx="3276600" cy="3459163"/>
          </a:xfrm>
        </p:spPr>
        <p:txBody>
          <a:bodyPr/>
          <a:lstStyle/>
          <a:p>
            <a:r>
              <a:rPr lang="en-US" dirty="0" smtClean="0"/>
              <a:t>Separates</a:t>
            </a:r>
          </a:p>
          <a:p>
            <a:pPr lvl="1"/>
            <a:r>
              <a:rPr lang="en-US" dirty="0" smtClean="0"/>
              <a:t>Database</a:t>
            </a:r>
          </a:p>
          <a:p>
            <a:pPr lvl="1"/>
            <a:r>
              <a:rPr lang="en-US" dirty="0" smtClean="0"/>
              <a:t>Skin Design</a:t>
            </a:r>
          </a:p>
          <a:p>
            <a:pPr lvl="1"/>
            <a:r>
              <a:rPr lang="en-US" dirty="0" smtClean="0"/>
              <a:t>Programming</a:t>
            </a:r>
            <a:endParaRPr lang="en-US" dirty="0"/>
          </a:p>
        </p:txBody>
      </p:sp>
      <p:sp>
        <p:nvSpPr>
          <p:cNvPr id="5" name="Slide Number Placeholder 4"/>
          <p:cNvSpPr>
            <a:spLocks noGrp="1"/>
          </p:cNvSpPr>
          <p:nvPr>
            <p:ph type="sldNum" sz="quarter" idx="12"/>
          </p:nvPr>
        </p:nvSpPr>
        <p:spPr/>
        <p:txBody>
          <a:bodyPr/>
          <a:lstStyle/>
          <a:p>
            <a:fld id="{D9960A01-C6FC-4B52-B65C-4311964136C4}" type="slidenum">
              <a:rPr lang="en-US" smtClean="0"/>
              <a:pPr/>
              <a:t>129</a:t>
            </a:fld>
            <a:endParaRPr lang="en-US"/>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sz="3200" dirty="0" smtClean="0">
                <a:solidFill>
                  <a:srgbClr val="800000"/>
                </a:solidFill>
              </a:rPr>
              <a:t/>
            </a:r>
            <a:br>
              <a:rPr lang="en-US" sz="3200"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pic>
        <p:nvPicPr>
          <p:cNvPr id="10242" name="Picture 2" descr="http://rorrocket.com/wp-content/uploads/2010/04/mvc_du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133600"/>
            <a:ext cx="5391150"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37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447800"/>
            <a:ext cx="7408333" cy="3450696"/>
          </a:xfrm>
        </p:spPr>
        <p:txBody>
          <a:bodyPr>
            <a:normAutofit/>
          </a:bodyPr>
          <a:lstStyle/>
          <a:p>
            <a:r>
              <a:rPr lang="en-US" sz="2000" dirty="0" smtClean="0"/>
              <a:t>Businesses install WAN connectivity to meet their strategic business requirement to move data between their remote (geographically diverse) branches. </a:t>
            </a:r>
            <a:endParaRPr lang="en-US" sz="2000" dirty="0"/>
          </a:p>
          <a:p>
            <a:r>
              <a:rPr lang="en-US" sz="2000" dirty="0" smtClean="0"/>
              <a:t>WAN connectivity is important and expensive. Below are some simple steps one must take to design a WAN for the organization</a:t>
            </a:r>
          </a:p>
        </p:txBody>
      </p:sp>
      <p:sp>
        <p:nvSpPr>
          <p:cNvPr id="3" name="Slide Number Placeholder 2"/>
          <p:cNvSpPr>
            <a:spLocks noGrp="1"/>
          </p:cNvSpPr>
          <p:nvPr>
            <p:ph type="sldNum" sz="quarter" idx="12"/>
          </p:nvPr>
        </p:nvSpPr>
        <p:spPr>
          <a:xfrm>
            <a:off x="3952987" y="6553200"/>
            <a:ext cx="1161826" cy="365125"/>
          </a:xfrm>
        </p:spPr>
        <p:txBody>
          <a:bodyPr/>
          <a:lstStyle/>
          <a:p>
            <a:fld id="{D9960A01-C6FC-4B52-B65C-4311964136C4}" type="slidenum">
              <a:rPr lang="en-US" smtClean="0"/>
              <a:pPr/>
              <a:t>13</a:t>
            </a:fld>
            <a:endParaRPr lang="en-US" dirty="0"/>
          </a:p>
        </p:txBody>
      </p:sp>
      <p:sp>
        <p:nvSpPr>
          <p:cNvPr id="4" name="Title 3"/>
          <p:cNvSpPr>
            <a:spLocks noGrp="1"/>
          </p:cNvSpPr>
          <p:nvPr>
            <p:ph type="title"/>
          </p:nvPr>
        </p:nvSpPr>
        <p:spPr/>
        <p:txBody>
          <a:bodyPr/>
          <a:lstStyle/>
          <a:p>
            <a:r>
              <a:rPr lang="en-US" dirty="0" smtClean="0"/>
              <a:t>WAN Design Steps</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070639"/>
            <a:ext cx="2819400" cy="355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0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fade">
                                      <p:cBhvr>
                                        <p:cTn id="15"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52600"/>
            <a:ext cx="7408333" cy="4373563"/>
          </a:xfrm>
        </p:spPr>
        <p:txBody>
          <a:bodyPr>
            <a:normAutofit fontScale="92500" lnSpcReduction="10000"/>
          </a:bodyPr>
          <a:lstStyle/>
          <a:p>
            <a:r>
              <a:rPr lang="en-US" dirty="0"/>
              <a:t>Model</a:t>
            </a:r>
          </a:p>
          <a:p>
            <a:pPr lvl="1"/>
            <a:r>
              <a:rPr lang="en-US" dirty="0" smtClean="0"/>
              <a:t>database </a:t>
            </a:r>
            <a:r>
              <a:rPr lang="en-US" dirty="0"/>
              <a:t>tables (persistent data)</a:t>
            </a:r>
          </a:p>
          <a:p>
            <a:pPr lvl="1"/>
            <a:r>
              <a:rPr lang="en-US" dirty="0" smtClean="0"/>
              <a:t>session </a:t>
            </a:r>
            <a:r>
              <a:rPr lang="en-US" dirty="0"/>
              <a:t>information (current system state data)</a:t>
            </a:r>
          </a:p>
          <a:p>
            <a:pPr lvl="1"/>
            <a:r>
              <a:rPr lang="en-US" dirty="0" smtClean="0"/>
              <a:t> </a:t>
            </a:r>
            <a:r>
              <a:rPr lang="en-US" dirty="0"/>
              <a:t>rules governing transactions</a:t>
            </a:r>
          </a:p>
          <a:p>
            <a:r>
              <a:rPr lang="en-US" dirty="0" smtClean="0"/>
              <a:t>View</a:t>
            </a:r>
            <a:endParaRPr lang="en-US" dirty="0"/>
          </a:p>
          <a:p>
            <a:pPr lvl="1"/>
            <a:r>
              <a:rPr lang="en-US" dirty="0" smtClean="0"/>
              <a:t>(</a:t>
            </a:r>
            <a:r>
              <a:rPr lang="en-US" dirty="0"/>
              <a:t>X)HTML</a:t>
            </a:r>
          </a:p>
          <a:p>
            <a:pPr lvl="1"/>
            <a:r>
              <a:rPr lang="en-US" dirty="0" smtClean="0"/>
              <a:t>CSS </a:t>
            </a:r>
            <a:r>
              <a:rPr lang="en-US" dirty="0"/>
              <a:t>style sheets</a:t>
            </a:r>
          </a:p>
          <a:p>
            <a:pPr lvl="1"/>
            <a:r>
              <a:rPr lang="en-US" dirty="0" smtClean="0"/>
              <a:t>server-side </a:t>
            </a:r>
            <a:r>
              <a:rPr lang="en-US" dirty="0"/>
              <a:t>templates</a:t>
            </a:r>
          </a:p>
          <a:p>
            <a:r>
              <a:rPr lang="en-US" dirty="0" smtClean="0"/>
              <a:t> Controller</a:t>
            </a:r>
          </a:p>
          <a:p>
            <a:pPr lvl="1"/>
            <a:r>
              <a:rPr lang="en-US" dirty="0" smtClean="0"/>
              <a:t> client-side scripting</a:t>
            </a:r>
          </a:p>
          <a:p>
            <a:pPr lvl="1"/>
            <a:r>
              <a:rPr lang="en-US" dirty="0" smtClean="0"/>
              <a:t>http </a:t>
            </a:r>
            <a:r>
              <a:rPr lang="en-US" dirty="0"/>
              <a:t>request processing</a:t>
            </a:r>
          </a:p>
          <a:p>
            <a:pPr lvl="1"/>
            <a:r>
              <a:rPr lang="en-US" dirty="0" smtClean="0"/>
              <a:t> </a:t>
            </a:r>
            <a:r>
              <a:rPr lang="en-US" dirty="0"/>
              <a:t>business logic/preprocessing</a:t>
            </a:r>
          </a:p>
        </p:txBody>
      </p:sp>
      <p:sp>
        <p:nvSpPr>
          <p:cNvPr id="3" name="Slide Number Placeholder 2"/>
          <p:cNvSpPr>
            <a:spLocks noGrp="1"/>
          </p:cNvSpPr>
          <p:nvPr>
            <p:ph type="sldNum" sz="quarter" idx="12"/>
          </p:nvPr>
        </p:nvSpPr>
        <p:spPr/>
        <p:txBody>
          <a:bodyPr/>
          <a:lstStyle/>
          <a:p>
            <a:fld id="{D9960A01-C6FC-4B52-B65C-4311964136C4}" type="slidenum">
              <a:rPr lang="en-US" smtClean="0"/>
              <a:pPr/>
              <a:t>130</a:t>
            </a:fld>
            <a:endParaRPr lang="en-US"/>
          </a:p>
        </p:txBody>
      </p:sp>
      <p:sp>
        <p:nvSpPr>
          <p:cNvPr id="4" name="Title 3"/>
          <p:cNvSpPr>
            <a:spLocks noGrp="1"/>
          </p:cNvSpPr>
          <p:nvPr>
            <p:ph type="title"/>
          </p:nvPr>
        </p:nvSpPr>
        <p:spPr/>
        <p:txBody>
          <a:bodyPr/>
          <a:lstStyle/>
          <a:p>
            <a:r>
              <a:rPr lang="en-US" dirty="0" smtClean="0"/>
              <a:t>Model View </a:t>
            </a:r>
            <a:r>
              <a:rPr lang="en-US" dirty="0" err="1" smtClean="0"/>
              <a:t>Contoller</a:t>
            </a:r>
            <a:endParaRPr lang="en-US" dirty="0"/>
          </a:p>
        </p:txBody>
      </p:sp>
      <p:pic>
        <p:nvPicPr>
          <p:cNvPr id="1026" name="Picture 2" descr="https://cms-assets.tutsplus.com/uploads/users/263/posts/21627/image/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95600"/>
            <a:ext cx="3810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940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533400" y="2362200"/>
            <a:ext cx="8229600" cy="3337560"/>
          </a:xfrm>
        </p:spPr>
        <p:txBody>
          <a:bodyPr>
            <a:normAutofit/>
          </a:bodyPr>
          <a:lstStyle/>
          <a:p>
            <a:pPr>
              <a:spcBef>
                <a:spcPts val="270"/>
              </a:spcBef>
            </a:pPr>
            <a:r>
              <a:rPr lang="en-US" sz="2900" dirty="0" smtClean="0">
                <a:solidFill>
                  <a:schemeClr val="accent4">
                    <a:lumMod val="50000"/>
                  </a:schemeClr>
                </a:solidFill>
              </a:rPr>
              <a:t>Architecture</a:t>
            </a:r>
            <a:r>
              <a:rPr lang="en-US" sz="2900" dirty="0">
                <a:solidFill>
                  <a:schemeClr val="accent4">
                    <a:lumMod val="50000"/>
                  </a:schemeClr>
                </a:solidFill>
              </a:rPr>
              <a:t>: </a:t>
            </a:r>
            <a:r>
              <a:rPr lang="en-US" sz="2900" dirty="0">
                <a:solidFill>
                  <a:schemeClr val="accent2">
                    <a:lumMod val="50000"/>
                  </a:schemeClr>
                </a:solidFill>
              </a:rPr>
              <a:t>a software framework for fast modular construction of a system</a:t>
            </a:r>
          </a:p>
          <a:p>
            <a:pPr>
              <a:spcBef>
                <a:spcPts val="270"/>
              </a:spcBef>
            </a:pPr>
            <a:r>
              <a:rPr lang="en-US" sz="2900" dirty="0">
                <a:solidFill>
                  <a:schemeClr val="accent4">
                    <a:lumMod val="50000"/>
                  </a:schemeClr>
                </a:solidFill>
              </a:rPr>
              <a:t>Data: </a:t>
            </a:r>
            <a:r>
              <a:rPr lang="en-US" sz="2900" dirty="0">
                <a:solidFill>
                  <a:schemeClr val="accent2">
                    <a:lumMod val="50000"/>
                  </a:schemeClr>
                </a:solidFill>
              </a:rPr>
              <a:t>information stored and organized independent of architecture; ability to change content without touching software</a:t>
            </a:r>
          </a:p>
          <a:p>
            <a:pPr>
              <a:spcBef>
                <a:spcPts val="270"/>
              </a:spcBef>
            </a:pPr>
            <a:r>
              <a:rPr lang="en-US" sz="2900" dirty="0">
                <a:solidFill>
                  <a:schemeClr val="accent4">
                    <a:lumMod val="50000"/>
                  </a:schemeClr>
                </a:solidFill>
              </a:rPr>
              <a:t>Presentation: </a:t>
            </a:r>
            <a:r>
              <a:rPr lang="en-US" sz="2900" dirty="0">
                <a:solidFill>
                  <a:schemeClr val="accent2">
                    <a:lumMod val="50000"/>
                  </a:schemeClr>
                </a:solidFill>
              </a:rPr>
              <a:t>an skin independent of architecture and data; ability to change skins </a:t>
            </a:r>
          </a:p>
        </p:txBody>
      </p:sp>
      <p:sp>
        <p:nvSpPr>
          <p:cNvPr id="11" name="Slide Number Placeholder 10"/>
          <p:cNvSpPr>
            <a:spLocks noGrp="1"/>
          </p:cNvSpPr>
          <p:nvPr>
            <p:ph type="sldNum" sz="quarter" idx="12"/>
          </p:nvPr>
        </p:nvSpPr>
        <p:spPr/>
        <p:txBody>
          <a:bodyPr/>
          <a:lstStyle/>
          <a:p>
            <a:fld id="{D9960A01-C6FC-4B52-B65C-4311964136C4}" type="slidenum">
              <a:rPr lang="en-US" smtClean="0"/>
              <a:pPr/>
              <a:t>131</a:t>
            </a:fld>
            <a:endParaRPr lang="en-US"/>
          </a:p>
        </p:txBody>
      </p:sp>
      <p:sp>
        <p:nvSpPr>
          <p:cNvPr id="7170" name="Title 1"/>
          <p:cNvSpPr>
            <a:spLocks noGrp="1"/>
          </p:cNvSpPr>
          <p:nvPr>
            <p:ph type="title"/>
          </p:nvPr>
        </p:nvSpPr>
        <p:spPr>
          <a:xfrm>
            <a:off x="387546" y="228600"/>
            <a:ext cx="8229600" cy="1752600"/>
          </a:xfrm>
        </p:spPr>
        <p:txBody>
          <a:bodyPr>
            <a:normAutofit fontScale="90000"/>
          </a:bodyPr>
          <a:lstStyle/>
          <a:p>
            <a:r>
              <a:rPr lang="en-US" sz="3600" dirty="0">
                <a:solidFill>
                  <a:srgbClr val="800000"/>
                </a:solidFill>
              </a:rPr>
              <a:t>It is about Content Management </a:t>
            </a:r>
            <a:r>
              <a:rPr lang="en-US" sz="3600" dirty="0" smtClean="0">
                <a:solidFill>
                  <a:srgbClr val="800000"/>
                </a:solidFill>
              </a:rPr>
              <a:t>Systems</a:t>
            </a:r>
            <a:br>
              <a:rPr lang="en-US" sz="3600" dirty="0" smtClean="0">
                <a:solidFill>
                  <a:srgbClr val="800000"/>
                </a:solidFill>
              </a:rPr>
            </a:br>
            <a:r>
              <a:rPr lang="en-US" sz="2000" dirty="0" err="1" smtClean="0">
                <a:solidFill>
                  <a:schemeClr val="tx1"/>
                </a:solidFill>
              </a:rPr>
              <a:t>Systems</a:t>
            </a:r>
            <a:r>
              <a:rPr lang="en-US" sz="2000" dirty="0" smtClean="0">
                <a:solidFill>
                  <a:schemeClr val="tx1"/>
                </a:solidFill>
              </a:rPr>
              <a:t> that decouple architecture, data, and presentation so that each can be managed separately.</a:t>
            </a:r>
            <a:r>
              <a:rPr lang="en-US" sz="3200" dirty="0" smtClean="0"/>
              <a:t/>
            </a:r>
            <a:br>
              <a:rPr lang="en-US" sz="3200" dirty="0" smtClean="0"/>
            </a:br>
            <a:endParaRPr lang="en-US" sz="3600" dirty="0">
              <a:solidFill>
                <a:srgbClr val="800000"/>
              </a:solidFill>
            </a:endParaRPr>
          </a:p>
        </p:txBody>
      </p:sp>
      <p:pic>
        <p:nvPicPr>
          <p:cNvPr id="76802" name="Picture 2" descr="http://myhosting.com/blog/wp-content/uploads/2009/10/Joomla_Logo_Vert_Color1.png"/>
          <p:cNvPicPr>
            <a:picLocks noChangeAspect="1" noChangeArrowheads="1"/>
          </p:cNvPicPr>
          <p:nvPr/>
        </p:nvPicPr>
        <p:blipFill>
          <a:blip r:embed="rId3" cstate="print"/>
          <a:srcRect/>
          <a:stretch>
            <a:fillRect/>
          </a:stretch>
        </p:blipFill>
        <p:spPr bwMode="auto">
          <a:xfrm>
            <a:off x="7589520" y="5829300"/>
            <a:ext cx="1340318" cy="916778"/>
          </a:xfrm>
          <a:prstGeom prst="rect">
            <a:avLst/>
          </a:prstGeom>
          <a:noFill/>
        </p:spPr>
      </p:pic>
      <p:pic>
        <p:nvPicPr>
          <p:cNvPr id="76804" name="Picture 4" descr="http://www.cse.iitk.ac.in/users/ndubey/images/wordpress.jpg"/>
          <p:cNvPicPr>
            <a:picLocks noChangeAspect="1" noChangeArrowheads="1"/>
          </p:cNvPicPr>
          <p:nvPr/>
        </p:nvPicPr>
        <p:blipFill>
          <a:blip r:embed="rId4" cstate="print"/>
          <a:srcRect/>
          <a:stretch>
            <a:fillRect/>
          </a:stretch>
        </p:blipFill>
        <p:spPr bwMode="auto">
          <a:xfrm>
            <a:off x="6492240" y="5760720"/>
            <a:ext cx="1028700" cy="1028700"/>
          </a:xfrm>
          <a:prstGeom prst="rect">
            <a:avLst/>
          </a:prstGeom>
          <a:noFill/>
        </p:spPr>
      </p:pic>
      <p:pic>
        <p:nvPicPr>
          <p:cNvPr id="76806" name="Picture 6" descr="http://itbenchmark.files.wordpress.com/2009/01/drupal.jpg"/>
          <p:cNvPicPr>
            <a:picLocks noChangeAspect="1" noChangeArrowheads="1"/>
          </p:cNvPicPr>
          <p:nvPr/>
        </p:nvPicPr>
        <p:blipFill>
          <a:blip r:embed="rId5" cstate="print"/>
          <a:srcRect/>
          <a:stretch>
            <a:fillRect/>
          </a:stretch>
        </p:blipFill>
        <p:spPr bwMode="auto">
          <a:xfrm>
            <a:off x="2857500" y="5767598"/>
            <a:ext cx="891540" cy="1021822"/>
          </a:xfrm>
          <a:prstGeom prst="rect">
            <a:avLst/>
          </a:prstGeom>
          <a:noFill/>
        </p:spPr>
      </p:pic>
      <p:pic>
        <p:nvPicPr>
          <p:cNvPr id="76808" name="Picture 8" descr="http://blogs.alfresco.com/wp/webcasts/files/2009/11/alfrescologo.jpg"/>
          <p:cNvPicPr>
            <a:picLocks noChangeAspect="1" noChangeArrowheads="1"/>
          </p:cNvPicPr>
          <p:nvPr/>
        </p:nvPicPr>
        <p:blipFill>
          <a:blip r:embed="rId6" cstate="print"/>
          <a:srcRect/>
          <a:stretch>
            <a:fillRect/>
          </a:stretch>
        </p:blipFill>
        <p:spPr bwMode="auto">
          <a:xfrm>
            <a:off x="4021212" y="5829031"/>
            <a:ext cx="962268" cy="960389"/>
          </a:xfrm>
          <a:prstGeom prst="rect">
            <a:avLst/>
          </a:prstGeom>
          <a:noFill/>
        </p:spPr>
      </p:pic>
      <p:pic>
        <p:nvPicPr>
          <p:cNvPr id="76810" name="Picture 10" descr="http://lowendmac.com/orchard/05/pink/taligent.gif"/>
          <p:cNvPicPr>
            <a:picLocks noChangeAspect="1" noChangeArrowheads="1"/>
          </p:cNvPicPr>
          <p:nvPr/>
        </p:nvPicPr>
        <p:blipFill>
          <a:blip r:embed="rId7" cstate="print"/>
          <a:srcRect r="77465"/>
          <a:stretch>
            <a:fillRect/>
          </a:stretch>
        </p:blipFill>
        <p:spPr bwMode="auto">
          <a:xfrm>
            <a:off x="320040" y="5780721"/>
            <a:ext cx="891540" cy="1077279"/>
          </a:xfrm>
          <a:prstGeom prst="rect">
            <a:avLst/>
          </a:prstGeom>
          <a:noFill/>
        </p:spPr>
      </p:pic>
      <p:pic>
        <p:nvPicPr>
          <p:cNvPr id="76812" name="Picture 12" descr="http://www.octalsoftware.com/images/stories/logo_dotnetnuke.jpg"/>
          <p:cNvPicPr>
            <a:picLocks noChangeAspect="1" noChangeArrowheads="1"/>
          </p:cNvPicPr>
          <p:nvPr/>
        </p:nvPicPr>
        <p:blipFill>
          <a:blip r:embed="rId8" cstate="print"/>
          <a:srcRect/>
          <a:stretch>
            <a:fillRect/>
          </a:stretch>
        </p:blipFill>
        <p:spPr bwMode="auto">
          <a:xfrm>
            <a:off x="1468755" y="5743575"/>
            <a:ext cx="1114425" cy="1114425"/>
          </a:xfrm>
          <a:prstGeom prst="rect">
            <a:avLst/>
          </a:prstGeom>
          <a:noFill/>
        </p:spPr>
      </p:pic>
      <p:pic>
        <p:nvPicPr>
          <p:cNvPr id="76814" name="Picture 14" descr="http://www.debabelizer.com/NR/rdonlyres/ecohz7khnnhg6vnjvheuzdiq22yu5gcnvdjwumi2oyqptl5e57ru754uwpjoasuy5d2uyjrtfxqymlmqwo4jwb4lhqa/logo_vignette.gif"/>
          <p:cNvPicPr>
            <a:picLocks noChangeAspect="1" noChangeArrowheads="1"/>
          </p:cNvPicPr>
          <p:nvPr/>
        </p:nvPicPr>
        <p:blipFill>
          <a:blip r:embed="rId9" cstate="print"/>
          <a:srcRect/>
          <a:stretch>
            <a:fillRect/>
          </a:stretch>
        </p:blipFill>
        <p:spPr bwMode="auto">
          <a:xfrm>
            <a:off x="5144859" y="5829300"/>
            <a:ext cx="1210221" cy="882968"/>
          </a:xfrm>
          <a:prstGeom prst="rect">
            <a:avLst/>
          </a:prstGeom>
          <a:noFill/>
        </p:spPr>
      </p:pic>
    </p:spTree>
    <p:extLst>
      <p:ext uri="{BB962C8B-B14F-4D97-AF65-F5344CB8AC3E}">
        <p14:creationId xmlns:p14="http://schemas.microsoft.com/office/powerpoint/2010/main" val="314136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fade">
                                      <p:cBhvr>
                                        <p:cTn id="7" dur="1000"/>
                                        <p:tgtEl>
                                          <p:spTgt spid="768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6810"/>
                                        </p:tgtEl>
                                        <p:attrNameLst>
                                          <p:attrName>style.visibility</p:attrName>
                                        </p:attrNameLst>
                                      </p:cBhvr>
                                      <p:to>
                                        <p:strVal val="visible"/>
                                      </p:to>
                                    </p:set>
                                    <p:animEffect transition="in" filter="fade">
                                      <p:cBhvr>
                                        <p:cTn id="11" dur="1000"/>
                                        <p:tgtEl>
                                          <p:spTgt spid="768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6804"/>
                                        </p:tgtEl>
                                        <p:attrNameLst>
                                          <p:attrName>style.visibility</p:attrName>
                                        </p:attrNameLst>
                                      </p:cBhvr>
                                      <p:to>
                                        <p:strVal val="visible"/>
                                      </p:to>
                                    </p:set>
                                    <p:animEffect transition="in" filter="fade">
                                      <p:cBhvr>
                                        <p:cTn id="15" dur="1000"/>
                                        <p:tgtEl>
                                          <p:spTgt spid="7680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6812"/>
                                        </p:tgtEl>
                                        <p:attrNameLst>
                                          <p:attrName>style.visibility</p:attrName>
                                        </p:attrNameLst>
                                      </p:cBhvr>
                                      <p:to>
                                        <p:strVal val="visible"/>
                                      </p:to>
                                    </p:set>
                                    <p:animEffect transition="in" filter="fade">
                                      <p:cBhvr>
                                        <p:cTn id="19" dur="1000"/>
                                        <p:tgtEl>
                                          <p:spTgt spid="7681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6806"/>
                                        </p:tgtEl>
                                        <p:attrNameLst>
                                          <p:attrName>style.visibility</p:attrName>
                                        </p:attrNameLst>
                                      </p:cBhvr>
                                      <p:to>
                                        <p:strVal val="visible"/>
                                      </p:to>
                                    </p:set>
                                    <p:animEffect transition="in" filter="fade">
                                      <p:cBhvr>
                                        <p:cTn id="23" dur="1000"/>
                                        <p:tgtEl>
                                          <p:spTgt spid="7680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6814"/>
                                        </p:tgtEl>
                                        <p:attrNameLst>
                                          <p:attrName>style.visibility</p:attrName>
                                        </p:attrNameLst>
                                      </p:cBhvr>
                                      <p:to>
                                        <p:strVal val="visible"/>
                                      </p:to>
                                    </p:set>
                                    <p:animEffect transition="in" filter="fade">
                                      <p:cBhvr>
                                        <p:cTn id="27" dur="1000"/>
                                        <p:tgtEl>
                                          <p:spTgt spid="7681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76808"/>
                                        </p:tgtEl>
                                        <p:attrNameLst>
                                          <p:attrName>style.visibility</p:attrName>
                                        </p:attrNameLst>
                                      </p:cBhvr>
                                      <p:to>
                                        <p:strVal val="visible"/>
                                      </p:to>
                                    </p:set>
                                    <p:animEffect transition="in" filter="fade">
                                      <p:cBhvr>
                                        <p:cTn id="31" dur="1000"/>
                                        <p:tgtEl>
                                          <p:spTgt spid="7680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5"/>
          <p:cNvSpPr txBox="1">
            <a:spLocks noChangeArrowheads="1"/>
          </p:cNvSpPr>
          <p:nvPr/>
        </p:nvSpPr>
        <p:spPr bwMode="auto">
          <a:xfrm>
            <a:off x="182880" y="6515100"/>
            <a:ext cx="8023860" cy="21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defRPr/>
            </a:pPr>
            <a:r>
              <a:rPr lang="en-US" sz="1400" dirty="0" smtClean="0">
                <a:ln>
                  <a:solidFill>
                    <a:schemeClr val="tx1">
                      <a:lumMod val="50000"/>
                      <a:lumOff val="50000"/>
                    </a:schemeClr>
                  </a:solidFill>
                </a:ln>
                <a:solidFill>
                  <a:srgbClr val="4D4D4D"/>
                </a:solidFill>
                <a:latin typeface="Arial" charset="0"/>
              </a:rPr>
              <a:t>http://www.indeed.com/jobtrends?q=java,c%2B%2B,"content+management"&amp;relative=1&amp;relative=1</a:t>
            </a:r>
            <a:endParaRPr lang="en-US" sz="1400" dirty="0">
              <a:ln>
                <a:solidFill>
                  <a:schemeClr val="tx1">
                    <a:lumMod val="50000"/>
                    <a:lumOff val="50000"/>
                  </a:schemeClr>
                </a:solidFill>
              </a:ln>
              <a:solidFill>
                <a:srgbClr val="4D4D4D"/>
              </a:solidFill>
              <a:latin typeface="Arial" charset="0"/>
            </a:endParaRPr>
          </a:p>
        </p:txBody>
      </p:sp>
      <p:sp>
        <p:nvSpPr>
          <p:cNvPr id="4" name="Slide Number Placeholder 3"/>
          <p:cNvSpPr>
            <a:spLocks noGrp="1"/>
          </p:cNvSpPr>
          <p:nvPr>
            <p:ph type="sldNum" sz="quarter" idx="12"/>
          </p:nvPr>
        </p:nvSpPr>
        <p:spPr/>
        <p:txBody>
          <a:bodyPr/>
          <a:lstStyle/>
          <a:p>
            <a:fld id="{D9960A01-C6FC-4B52-B65C-4311964136C4}" type="slidenum">
              <a:rPr lang="en-US" smtClean="0"/>
              <a:pPr/>
              <a:t>132</a:t>
            </a:fld>
            <a:endParaRPr lang="en-US"/>
          </a:p>
        </p:txBody>
      </p:sp>
      <p:pic>
        <p:nvPicPr>
          <p:cNvPr id="2" name="Picture 2" descr="java,c++,&quot;content management&quot; Job Trends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28600"/>
            <a:ext cx="672084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201" y="3680988"/>
            <a:ext cx="5143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26944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1600200" y="1981200"/>
            <a:ext cx="7086600" cy="4525963"/>
          </a:xfrm>
        </p:spPr>
        <p:txBody>
          <a:bodyPr>
            <a:normAutofit/>
          </a:bodyPr>
          <a:lstStyle/>
          <a:p>
            <a:r>
              <a:rPr lang="en-US" dirty="0" smtClean="0"/>
              <a:t>Modularity</a:t>
            </a:r>
          </a:p>
          <a:p>
            <a:r>
              <a:rPr lang="en-US" dirty="0" smtClean="0"/>
              <a:t>Security Model</a:t>
            </a:r>
          </a:p>
          <a:p>
            <a:r>
              <a:rPr lang="en-US" dirty="0" smtClean="0"/>
              <a:t>Template/Skin/Theme  also Language</a:t>
            </a:r>
          </a:p>
          <a:p>
            <a:r>
              <a:rPr lang="en-US" dirty="0" smtClean="0"/>
              <a:t>User/Role Model</a:t>
            </a:r>
          </a:p>
          <a:p>
            <a:r>
              <a:rPr lang="en-US" dirty="0" smtClean="0"/>
              <a:t>Media Management</a:t>
            </a:r>
          </a:p>
          <a:p>
            <a:pPr eaLnBrk="1" hangingPunct="1"/>
            <a:r>
              <a:rPr lang="en-US" dirty="0" smtClean="0"/>
              <a:t>Taxonomy</a:t>
            </a:r>
          </a:p>
          <a:p>
            <a:pPr eaLnBrk="1" hangingPunct="1"/>
            <a:r>
              <a:rPr lang="en-US" dirty="0" smtClean="0"/>
              <a:t>Workflow Model</a:t>
            </a:r>
          </a:p>
          <a:p>
            <a:pPr eaLnBrk="1" hangingPunct="1"/>
            <a:r>
              <a:rPr lang="en-US" dirty="0" smtClean="0"/>
              <a:t>Content Distribution Management</a:t>
            </a:r>
          </a:p>
          <a:p>
            <a:pPr eaLnBrk="1" hangingPunct="1"/>
            <a:r>
              <a:rPr lang="en-US" dirty="0" smtClean="0"/>
              <a:t>Front End / Back End Dashboard</a:t>
            </a:r>
          </a:p>
        </p:txBody>
      </p:sp>
      <p:sp>
        <p:nvSpPr>
          <p:cNvPr id="4" name="Slide Number Placeholder 3"/>
          <p:cNvSpPr>
            <a:spLocks noGrp="1"/>
          </p:cNvSpPr>
          <p:nvPr>
            <p:ph type="sldNum" sz="quarter" idx="12"/>
          </p:nvPr>
        </p:nvSpPr>
        <p:spPr/>
        <p:txBody>
          <a:bodyPr/>
          <a:lstStyle/>
          <a:p>
            <a:fld id="{D9960A01-C6FC-4B52-B65C-4311964136C4}" type="slidenum">
              <a:rPr lang="en-US" smtClean="0"/>
              <a:pPr/>
              <a:t>133</a:t>
            </a:fld>
            <a:endParaRPr lang="en-US"/>
          </a:p>
        </p:txBody>
      </p:sp>
      <p:sp>
        <p:nvSpPr>
          <p:cNvPr id="10242" name="Title 1"/>
          <p:cNvSpPr>
            <a:spLocks noGrp="1"/>
          </p:cNvSpPr>
          <p:nvPr>
            <p:ph type="title"/>
          </p:nvPr>
        </p:nvSpPr>
        <p:spPr/>
        <p:txBody>
          <a:bodyPr>
            <a:normAutofit fontScale="90000"/>
          </a:bodyPr>
          <a:lstStyle/>
          <a:p>
            <a:pPr eaLnBrk="1" hangingPunct="1"/>
            <a:r>
              <a:rPr lang="en-US" dirty="0" smtClean="0">
                <a:solidFill>
                  <a:srgbClr val="800000"/>
                </a:solidFill>
              </a:rPr>
              <a:t>What does a CMS framework have?</a:t>
            </a:r>
          </a:p>
        </p:txBody>
      </p:sp>
    </p:spTree>
    <p:extLst>
      <p:ext uri="{BB962C8B-B14F-4D97-AF65-F5344CB8AC3E}">
        <p14:creationId xmlns:p14="http://schemas.microsoft.com/office/powerpoint/2010/main" val="28483178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762000" y="1981200"/>
            <a:ext cx="7467600" cy="4525963"/>
          </a:xfrm>
        </p:spPr>
        <p:txBody>
          <a:bodyPr>
            <a:normAutofit/>
          </a:bodyPr>
          <a:lstStyle/>
          <a:p>
            <a:pPr eaLnBrk="1" hangingPunct="1"/>
            <a:r>
              <a:rPr lang="en-US" dirty="0" smtClean="0"/>
              <a:t>Blogs (and discussion forums)</a:t>
            </a:r>
          </a:p>
          <a:p>
            <a:pPr eaLnBrk="1" hangingPunct="1"/>
            <a:r>
              <a:rPr lang="en-US" dirty="0" smtClean="0"/>
              <a:t>News and magazine style publishing </a:t>
            </a:r>
          </a:p>
          <a:p>
            <a:pPr eaLnBrk="1" hangingPunct="1"/>
            <a:r>
              <a:rPr lang="en-US" dirty="0" smtClean="0"/>
              <a:t>Online books </a:t>
            </a:r>
          </a:p>
          <a:p>
            <a:pPr eaLnBrk="1" hangingPunct="1"/>
            <a:r>
              <a:rPr lang="en-US" dirty="0" smtClean="0"/>
              <a:t>Social Networks</a:t>
            </a:r>
          </a:p>
          <a:p>
            <a:pPr eaLnBrk="1" hangingPunct="1"/>
            <a:r>
              <a:rPr lang="en-US" dirty="0" smtClean="0"/>
              <a:t>Knowledge repository</a:t>
            </a:r>
          </a:p>
          <a:p>
            <a:pPr eaLnBrk="1" hangingPunct="1"/>
            <a:r>
              <a:rPr lang="en-US" dirty="0" smtClean="0"/>
              <a:t>Portal</a:t>
            </a:r>
          </a:p>
          <a:p>
            <a:pPr eaLnBrk="1" hangingPunct="1"/>
            <a:r>
              <a:rPr lang="en-US" dirty="0" smtClean="0"/>
              <a:t>Enterprise Document Management</a:t>
            </a:r>
          </a:p>
          <a:p>
            <a:pPr eaLnBrk="1" hangingPunct="1"/>
            <a:r>
              <a:rPr lang="en-US" dirty="0" smtClean="0"/>
              <a:t>Enterprise Workflow Management</a:t>
            </a:r>
          </a:p>
          <a:p>
            <a:pPr eaLnBrk="1" hangingPunct="1"/>
            <a:r>
              <a:rPr lang="en-US" dirty="0" smtClean="0"/>
              <a:t>E-Commerce site</a:t>
            </a:r>
          </a:p>
          <a:p>
            <a:pPr eaLnBrk="1" hangingPunct="1"/>
            <a:endParaRPr lang="en-US" dirty="0" smtClean="0"/>
          </a:p>
        </p:txBody>
      </p:sp>
      <p:sp>
        <p:nvSpPr>
          <p:cNvPr id="4" name="Slide Number Placeholder 3"/>
          <p:cNvSpPr>
            <a:spLocks noGrp="1"/>
          </p:cNvSpPr>
          <p:nvPr>
            <p:ph type="sldNum" sz="quarter" idx="12"/>
          </p:nvPr>
        </p:nvSpPr>
        <p:spPr/>
        <p:txBody>
          <a:bodyPr/>
          <a:lstStyle/>
          <a:p>
            <a:fld id="{D9960A01-C6FC-4B52-B65C-4311964136C4}" type="slidenum">
              <a:rPr lang="en-US" smtClean="0"/>
              <a:pPr/>
              <a:t>134</a:t>
            </a:fld>
            <a:endParaRPr lang="en-US"/>
          </a:p>
        </p:txBody>
      </p:sp>
      <p:sp>
        <p:nvSpPr>
          <p:cNvPr id="8194" name="Title 1"/>
          <p:cNvSpPr>
            <a:spLocks noGrp="1"/>
          </p:cNvSpPr>
          <p:nvPr>
            <p:ph type="title"/>
          </p:nvPr>
        </p:nvSpPr>
        <p:spPr/>
        <p:txBody>
          <a:bodyPr/>
          <a:lstStyle/>
          <a:p>
            <a:pPr eaLnBrk="1" hangingPunct="1"/>
            <a:r>
              <a:rPr lang="en-US" dirty="0" smtClean="0">
                <a:solidFill>
                  <a:srgbClr val="800000"/>
                </a:solidFill>
              </a:rPr>
              <a:t>Uses of a CMS</a:t>
            </a:r>
          </a:p>
        </p:txBody>
      </p:sp>
    </p:spTree>
    <p:extLst>
      <p:ext uri="{BB962C8B-B14F-4D97-AF65-F5344CB8AC3E}">
        <p14:creationId xmlns:p14="http://schemas.microsoft.com/office/powerpoint/2010/main" val="36138245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are building a form of CMS using </a:t>
            </a:r>
            <a:r>
              <a:rPr lang="en-US" dirty="0" err="1" smtClean="0"/>
              <a:t>WordPress</a:t>
            </a:r>
            <a:r>
              <a:rPr lang="en-US" dirty="0" smtClean="0"/>
              <a:t> (because it is easy and a good example of an MVC framework)</a:t>
            </a:r>
          </a:p>
          <a:p>
            <a:r>
              <a:rPr lang="en-US" dirty="0" smtClean="0"/>
              <a:t>The message exchange environment we are using is a blog</a:t>
            </a:r>
          </a:p>
          <a:p>
            <a:pPr lvl="1"/>
            <a:r>
              <a:rPr lang="en-US" dirty="0" smtClean="0"/>
              <a:t>We could have chosen a Wiki or a discussion board (used to call them bulletin boards or threaded discussions)</a:t>
            </a:r>
          </a:p>
          <a:p>
            <a:pPr lvl="1"/>
            <a:r>
              <a:rPr lang="en-US" dirty="0" smtClean="0"/>
              <a:t>But we didn’t!!</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135</a:t>
            </a:fld>
            <a:endParaRPr lang="en-US"/>
          </a:p>
        </p:txBody>
      </p:sp>
      <p:sp>
        <p:nvSpPr>
          <p:cNvPr id="4" name="Title 3"/>
          <p:cNvSpPr>
            <a:spLocks noGrp="1"/>
          </p:cNvSpPr>
          <p:nvPr>
            <p:ph type="title"/>
          </p:nvPr>
        </p:nvSpPr>
        <p:spPr/>
        <p:txBody>
          <a:bodyPr/>
          <a:lstStyle/>
          <a:p>
            <a:r>
              <a:rPr lang="en-US" dirty="0" smtClean="0"/>
              <a:t>And this is one reason Why. . .</a:t>
            </a:r>
            <a:endParaRPr lang="en-US" dirty="0"/>
          </a:p>
        </p:txBody>
      </p:sp>
    </p:spTree>
    <p:extLst>
      <p:ext uri="{BB962C8B-B14F-4D97-AF65-F5344CB8AC3E}">
        <p14:creationId xmlns:p14="http://schemas.microsoft.com/office/powerpoint/2010/main" val="347478208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2819401"/>
            <a:ext cx="7408333" cy="3306762"/>
          </a:xfrm>
        </p:spPr>
        <p:txBody>
          <a:bodyPr>
            <a:normAutofit/>
          </a:bodyPr>
          <a:lstStyle/>
          <a:p>
            <a:r>
              <a:rPr lang="en-US" dirty="0" smtClean="0"/>
              <a:t>Enterprise Data Center Issues Readings</a:t>
            </a:r>
          </a:p>
          <a:p>
            <a:r>
              <a:rPr lang="en-US" dirty="0" smtClean="0"/>
              <a:t>Memo 1 is due to the </a:t>
            </a:r>
            <a:r>
              <a:rPr lang="en-US" dirty="0" err="1" smtClean="0"/>
              <a:t>Dropbox</a:t>
            </a:r>
            <a:r>
              <a:rPr lang="en-US" dirty="0" smtClean="0"/>
              <a:t>. Be sure to both upload AND submit!! (if you don’t get an email it wasn’t submitted)</a:t>
            </a:r>
          </a:p>
          <a:p>
            <a:r>
              <a:rPr lang="en-US" dirty="0" smtClean="0"/>
              <a:t>Web 2 is due (please be sure to upload a Word Readable doc with your </a:t>
            </a:r>
            <a:r>
              <a:rPr lang="en-US" dirty="0" err="1" smtClean="0"/>
              <a:t>url</a:t>
            </a:r>
            <a:r>
              <a:rPr lang="en-US" dirty="0" smtClean="0"/>
              <a:t> or put the URL in the comments part of the upload and upload a blank </a:t>
            </a:r>
            <a:r>
              <a:rPr lang="en-US" dirty="0" err="1" smtClean="0"/>
              <a:t>pdf</a:t>
            </a:r>
            <a:r>
              <a:rPr lang="en-US" dirty="0" smtClean="0"/>
              <a:t>.)</a:t>
            </a:r>
          </a:p>
        </p:txBody>
      </p:sp>
      <p:sp>
        <p:nvSpPr>
          <p:cNvPr id="4" name="Slide Number Placeholder 3"/>
          <p:cNvSpPr>
            <a:spLocks noGrp="1"/>
          </p:cNvSpPr>
          <p:nvPr>
            <p:ph type="sldNum" sz="quarter" idx="12"/>
          </p:nvPr>
        </p:nvSpPr>
        <p:spPr/>
        <p:txBody>
          <a:bodyPr/>
          <a:lstStyle/>
          <a:p>
            <a:fld id="{D9960A01-C6FC-4B52-B65C-4311964136C4}" type="slidenum">
              <a:rPr lang="en-US" smtClean="0"/>
              <a:pPr/>
              <a:t>136</a:t>
            </a:fld>
            <a:endParaRPr lang="en-US"/>
          </a:p>
        </p:txBody>
      </p:sp>
      <p:sp>
        <p:nvSpPr>
          <p:cNvPr id="2" name="Title 1"/>
          <p:cNvSpPr>
            <a:spLocks noGrp="1"/>
          </p:cNvSpPr>
          <p:nvPr>
            <p:ph type="title"/>
          </p:nvPr>
        </p:nvSpPr>
        <p:spPr/>
        <p:txBody>
          <a:bodyPr/>
          <a:lstStyle/>
          <a:p>
            <a:r>
              <a:rPr lang="en-US" dirty="0" smtClean="0"/>
              <a:t>For next class</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cdn.marineinsight.com/wp-content/uploads/2011/07/forum.jpg"/>
          <p:cNvPicPr>
            <a:picLocks noChangeAspect="1" noChangeArrowheads="1"/>
          </p:cNvPicPr>
          <p:nvPr/>
        </p:nvPicPr>
        <p:blipFill>
          <a:blip r:embed="rId3" cstate="print"/>
          <a:srcRect/>
          <a:stretch>
            <a:fillRect/>
          </a:stretch>
        </p:blipFill>
        <p:spPr bwMode="auto">
          <a:xfrm>
            <a:off x="0" y="2209800"/>
            <a:ext cx="4343400" cy="4328924"/>
          </a:xfrm>
          <a:prstGeom prst="rect">
            <a:avLst/>
          </a:prstGeom>
          <a:noFill/>
        </p:spPr>
      </p:pic>
      <p:sp>
        <p:nvSpPr>
          <p:cNvPr id="3" name="Content Placeholder 2"/>
          <p:cNvSpPr>
            <a:spLocks noGrp="1"/>
          </p:cNvSpPr>
          <p:nvPr>
            <p:ph idx="1"/>
          </p:nvPr>
        </p:nvSpPr>
        <p:spPr>
          <a:xfrm>
            <a:off x="3581400" y="3352799"/>
            <a:ext cx="5334000" cy="2773363"/>
          </a:xfrm>
        </p:spPr>
        <p:txBody>
          <a:bodyPr/>
          <a:lstStyle/>
          <a:p>
            <a:r>
              <a:rPr lang="en-US" dirty="0" smtClean="0"/>
              <a:t>Given the handout, design the cabling for this company. </a:t>
            </a:r>
          </a:p>
          <a:p>
            <a:r>
              <a:rPr lang="en-US" dirty="0" smtClean="0"/>
              <a:t>Consider the cable type, where it should go</a:t>
            </a:r>
          </a:p>
          <a:p>
            <a:r>
              <a:rPr lang="en-US" dirty="0" smtClean="0"/>
              <a:t>Where will you put the Equipment Room, </a:t>
            </a:r>
            <a:r>
              <a:rPr lang="en-US" dirty="0" err="1" smtClean="0"/>
              <a:t>Demarc</a:t>
            </a:r>
            <a:r>
              <a:rPr lang="en-US" dirty="0" smtClean="0"/>
              <a:t>, AP?</a:t>
            </a:r>
          </a:p>
          <a:p>
            <a:endParaRPr lang="en-US" dirty="0" smtClean="0"/>
          </a:p>
        </p:txBody>
      </p:sp>
      <p:sp>
        <p:nvSpPr>
          <p:cNvPr id="4" name="Slide Number Placeholder 3"/>
          <p:cNvSpPr>
            <a:spLocks noGrp="1"/>
          </p:cNvSpPr>
          <p:nvPr>
            <p:ph type="sldNum" sz="quarter" idx="12"/>
          </p:nvPr>
        </p:nvSpPr>
        <p:spPr/>
        <p:txBody>
          <a:bodyPr/>
          <a:lstStyle/>
          <a:p>
            <a:fld id="{D9960A01-C6FC-4B52-B65C-4311964136C4}" type="slidenum">
              <a:rPr lang="en-US" smtClean="0"/>
              <a:pPr/>
              <a:t>137</a:t>
            </a:fld>
            <a:endParaRPr lang="en-US"/>
          </a:p>
        </p:txBody>
      </p:sp>
      <p:sp>
        <p:nvSpPr>
          <p:cNvPr id="2" name="Title 1"/>
          <p:cNvSpPr>
            <a:spLocks noGrp="1"/>
          </p:cNvSpPr>
          <p:nvPr>
            <p:ph type="title"/>
          </p:nvPr>
        </p:nvSpPr>
        <p:spPr/>
        <p:txBody>
          <a:bodyPr/>
          <a:lstStyle/>
          <a:p>
            <a:r>
              <a:rPr lang="en-US" dirty="0" smtClean="0"/>
              <a:t>Memo 1 Activity</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138</a:t>
            </a:fld>
            <a:endParaRPr lang="en-US"/>
          </a:p>
        </p:txBody>
      </p:sp>
      <p:sp>
        <p:nvSpPr>
          <p:cNvPr id="4" name="Title 3"/>
          <p:cNvSpPr>
            <a:spLocks noGrp="1"/>
          </p:cNvSpPr>
          <p:nvPr>
            <p:ph type="title"/>
          </p:nvPr>
        </p:nvSpPr>
        <p:spPr/>
        <p:txBody>
          <a:bodyPr/>
          <a:lstStyle/>
          <a:p>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49" y="1676400"/>
            <a:ext cx="8457770" cy="469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845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804672"/>
          </a:xfrm>
        </p:spPr>
        <p:txBody>
          <a:bodyPr/>
          <a:lstStyle/>
          <a:p>
            <a:r>
              <a:rPr lang="en-US" dirty="0" smtClean="0"/>
              <a:t>Analyzing Traffic Patterns</a:t>
            </a:r>
            <a:endParaRPr lang="en-US" dirty="0"/>
          </a:p>
        </p:txBody>
      </p:sp>
      <p:grpSp>
        <p:nvGrpSpPr>
          <p:cNvPr id="3" name="Group 2"/>
          <p:cNvGrpSpPr/>
          <p:nvPr/>
        </p:nvGrpSpPr>
        <p:grpSpPr>
          <a:xfrm>
            <a:off x="990600" y="1066801"/>
            <a:ext cx="7010400" cy="5715000"/>
            <a:chOff x="1" y="1"/>
            <a:chExt cx="6400800" cy="510539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400800" cy="449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116540" y="4209427"/>
              <a:ext cx="6055659" cy="89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fld id="{D9960A01-C6FC-4B52-B65C-4311964136C4}" type="slidenum">
              <a:rPr lang="en-US" smtClean="0"/>
              <a:pPr/>
              <a:t>14</a:t>
            </a:fld>
            <a:endParaRPr lang="en-US"/>
          </a:p>
        </p:txBody>
      </p:sp>
    </p:spTree>
    <p:extLst>
      <p:ext uri="{BB962C8B-B14F-4D97-AF65-F5344CB8AC3E}">
        <p14:creationId xmlns:p14="http://schemas.microsoft.com/office/powerpoint/2010/main" val="1781134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852297"/>
          </a:xfrm>
        </p:spPr>
        <p:txBody>
          <a:bodyPr>
            <a:normAutofit/>
          </a:bodyPr>
          <a:lstStyle/>
          <a:p>
            <a:r>
              <a:rPr lang="en-US" dirty="0" smtClean="0"/>
              <a:t>WAN Connection Technologies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8686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D9960A01-C6FC-4B52-B65C-4311964136C4}" type="slidenum">
              <a:rPr lang="en-US" smtClean="0"/>
              <a:pPr/>
              <a:t>15</a:t>
            </a:fld>
            <a:endParaRPr lang="en-US"/>
          </a:p>
        </p:txBody>
      </p:sp>
    </p:spTree>
    <p:extLst>
      <p:ext uri="{BB962C8B-B14F-4D97-AF65-F5344CB8AC3E}">
        <p14:creationId xmlns:p14="http://schemas.microsoft.com/office/powerpoint/2010/main" val="3377882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A wide </a:t>
            </a:r>
            <a:r>
              <a:rPr lang="en-US" dirty="0"/>
              <a:t>area network (WAN) is a network connecting geographically distinct locations, which may or may not belong to the same organization. </a:t>
            </a:r>
            <a:endParaRPr lang="en-US" dirty="0" smtClean="0"/>
          </a:p>
          <a:p>
            <a:r>
              <a:rPr lang="en-US" dirty="0" smtClean="0"/>
              <a:t>WAN </a:t>
            </a:r>
            <a:r>
              <a:rPr lang="en-US" dirty="0"/>
              <a:t>topologies use both LAN </a:t>
            </a:r>
            <a:r>
              <a:rPr lang="en-US" dirty="0" smtClean="0"/>
              <a:t>and </a:t>
            </a:r>
            <a:r>
              <a:rPr lang="en-US" dirty="0"/>
              <a:t>enterprise-wide topologies as building blocks, but add more complexity  </a:t>
            </a:r>
            <a:r>
              <a:rPr lang="en-US" dirty="0" smtClean="0"/>
              <a:t>Why?</a:t>
            </a:r>
          </a:p>
          <a:p>
            <a:pPr lvl="1"/>
            <a:r>
              <a:rPr lang="en-US" dirty="0" smtClean="0"/>
              <a:t>distance </a:t>
            </a:r>
            <a:r>
              <a:rPr lang="en-US" dirty="0"/>
              <a:t>they must </a:t>
            </a:r>
            <a:r>
              <a:rPr lang="en-US" dirty="0" smtClean="0"/>
              <a:t>cover</a:t>
            </a:r>
          </a:p>
          <a:p>
            <a:pPr lvl="1"/>
            <a:r>
              <a:rPr lang="en-US" dirty="0" smtClean="0"/>
              <a:t>the </a:t>
            </a:r>
            <a:r>
              <a:rPr lang="en-US" dirty="0"/>
              <a:t>larger number of users they </a:t>
            </a:r>
            <a:r>
              <a:rPr lang="en-US" dirty="0" smtClean="0"/>
              <a:t>serve</a:t>
            </a:r>
          </a:p>
          <a:p>
            <a:pPr lvl="1"/>
            <a:r>
              <a:rPr lang="en-US" dirty="0" smtClean="0"/>
              <a:t>the </a:t>
            </a:r>
            <a:r>
              <a:rPr lang="en-US" dirty="0"/>
              <a:t>heavy traffic they often handle. </a:t>
            </a:r>
          </a:p>
        </p:txBody>
      </p:sp>
      <p:sp>
        <p:nvSpPr>
          <p:cNvPr id="3" name="Slide Number Placeholder 2"/>
          <p:cNvSpPr>
            <a:spLocks noGrp="1"/>
          </p:cNvSpPr>
          <p:nvPr>
            <p:ph type="sldNum" sz="quarter" idx="12"/>
          </p:nvPr>
        </p:nvSpPr>
        <p:spPr/>
        <p:txBody>
          <a:bodyPr/>
          <a:lstStyle/>
          <a:p>
            <a:fld id="{D9960A01-C6FC-4B52-B65C-4311964136C4}" type="slidenum">
              <a:rPr lang="en-US" smtClean="0"/>
              <a:pPr/>
              <a:t>16</a:t>
            </a:fld>
            <a:endParaRPr lang="en-US"/>
          </a:p>
        </p:txBody>
      </p:sp>
      <p:sp>
        <p:nvSpPr>
          <p:cNvPr id="4" name="Title 3"/>
          <p:cNvSpPr>
            <a:spLocks noGrp="1"/>
          </p:cNvSpPr>
          <p:nvPr>
            <p:ph type="title"/>
          </p:nvPr>
        </p:nvSpPr>
        <p:spPr/>
        <p:txBody>
          <a:bodyPr/>
          <a:lstStyle/>
          <a:p>
            <a:r>
              <a:rPr lang="en-US" dirty="0" smtClean="0"/>
              <a:t>WAN topologies</a:t>
            </a:r>
            <a:endParaRPr lang="en-US" dirty="0"/>
          </a:p>
        </p:txBody>
      </p:sp>
    </p:spTree>
    <p:extLst>
      <p:ext uri="{BB962C8B-B14F-4D97-AF65-F5344CB8AC3E}">
        <p14:creationId xmlns:p14="http://schemas.microsoft.com/office/powerpoint/2010/main" val="571520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28800"/>
            <a:ext cx="7408333" cy="4297363"/>
          </a:xfrm>
        </p:spPr>
        <p:txBody>
          <a:bodyPr/>
          <a:lstStyle/>
          <a:p>
            <a:r>
              <a:rPr lang="en-US" dirty="0"/>
              <a:t>The WAN peer-to-peer topology is often the best option for organizations with only a few sites and the capability to use dedicated circuits</a:t>
            </a:r>
          </a:p>
        </p:txBody>
      </p:sp>
      <p:sp>
        <p:nvSpPr>
          <p:cNvPr id="3" name="Slide Number Placeholder 2"/>
          <p:cNvSpPr>
            <a:spLocks noGrp="1"/>
          </p:cNvSpPr>
          <p:nvPr>
            <p:ph type="sldNum" sz="quarter" idx="12"/>
          </p:nvPr>
        </p:nvSpPr>
        <p:spPr/>
        <p:txBody>
          <a:bodyPr/>
          <a:lstStyle/>
          <a:p>
            <a:fld id="{D9960A01-C6FC-4B52-B65C-4311964136C4}" type="slidenum">
              <a:rPr lang="en-US" smtClean="0"/>
              <a:pPr/>
              <a:t>17</a:t>
            </a:fld>
            <a:endParaRPr lang="en-US"/>
          </a:p>
        </p:txBody>
      </p:sp>
      <p:sp>
        <p:nvSpPr>
          <p:cNvPr id="4" name="Title 3"/>
          <p:cNvSpPr>
            <a:spLocks noGrp="1"/>
          </p:cNvSpPr>
          <p:nvPr>
            <p:ph type="title"/>
          </p:nvPr>
        </p:nvSpPr>
        <p:spPr/>
        <p:txBody>
          <a:bodyPr/>
          <a:lstStyle/>
          <a:p>
            <a:r>
              <a:rPr lang="en-US" dirty="0" smtClean="0"/>
              <a:t>WAN Peer to Peer Topology</a:t>
            </a:r>
            <a:endParaRPr lang="en-US" dirty="0"/>
          </a:p>
        </p:txBody>
      </p:sp>
      <p:pic>
        <p:nvPicPr>
          <p:cNvPr id="1028" name="Picture 4" descr="http://www.angelfire.com/mech/phattony/wan_to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352800"/>
            <a:ext cx="52292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26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524000"/>
            <a:ext cx="7408333" cy="4800600"/>
          </a:xfrm>
        </p:spPr>
        <p:txBody>
          <a:bodyPr>
            <a:normAutofit fontScale="92500" lnSpcReduction="20000"/>
          </a:bodyPr>
          <a:lstStyle/>
          <a:p>
            <a:r>
              <a:rPr lang="en-US" dirty="0"/>
              <a:t>In a </a:t>
            </a:r>
            <a:r>
              <a:rPr lang="en-US" dirty="0" smtClean="0"/>
              <a:t>RING WAN topology</a:t>
            </a:r>
            <a:r>
              <a:rPr lang="en-US" dirty="0"/>
              <a:t>, each site is connected to two other sites so that the entire WAN forms a ring </a:t>
            </a:r>
            <a:r>
              <a:rPr lang="en-US" dirty="0" smtClean="0"/>
              <a:t>pattern</a:t>
            </a:r>
          </a:p>
          <a:p>
            <a:endParaRPr lang="en-US" dirty="0"/>
          </a:p>
          <a:p>
            <a:endParaRPr lang="en-US" dirty="0" smtClean="0"/>
          </a:p>
          <a:p>
            <a:endParaRPr lang="en-US" dirty="0"/>
          </a:p>
          <a:p>
            <a:endParaRPr lang="en-US" dirty="0" smtClean="0"/>
          </a:p>
          <a:p>
            <a:endParaRPr lang="en-US" dirty="0"/>
          </a:p>
          <a:p>
            <a:endParaRPr lang="en-US" dirty="0" smtClean="0"/>
          </a:p>
          <a:p>
            <a:endParaRPr lang="en-US" sz="2200" dirty="0" smtClean="0"/>
          </a:p>
          <a:p>
            <a:endParaRPr lang="en-US" sz="2200" dirty="0" smtClean="0"/>
          </a:p>
          <a:p>
            <a:endParaRPr lang="en-US" sz="2200" dirty="0"/>
          </a:p>
          <a:p>
            <a:r>
              <a:rPr lang="en-US" sz="2200" dirty="0"/>
              <a:t>A</a:t>
            </a:r>
            <a:r>
              <a:rPr lang="en-US" sz="2200" dirty="0" smtClean="0"/>
              <a:t>dvantages </a:t>
            </a:r>
            <a:r>
              <a:rPr lang="en-US" sz="2200" dirty="0"/>
              <a:t>of a </a:t>
            </a:r>
            <a:r>
              <a:rPr lang="en-US" sz="2200" dirty="0" smtClean="0"/>
              <a:t>RING </a:t>
            </a:r>
            <a:r>
              <a:rPr lang="en-US" sz="2200" dirty="0"/>
              <a:t>WAN over a peer-to-peer WAN </a:t>
            </a:r>
            <a:r>
              <a:rPr lang="en-US" sz="2200" dirty="0" smtClean="0"/>
              <a:t>are? </a:t>
            </a:r>
          </a:p>
          <a:p>
            <a:pPr lvl="1"/>
            <a:r>
              <a:rPr lang="en-US" sz="2000" dirty="0" smtClean="0"/>
              <a:t>a </a:t>
            </a:r>
            <a:r>
              <a:rPr lang="en-US" sz="2000" dirty="0"/>
              <a:t>single cable problem will not affect the entire </a:t>
            </a:r>
            <a:r>
              <a:rPr lang="en-US" sz="2000" dirty="0" smtClean="0"/>
              <a:t>network</a:t>
            </a:r>
          </a:p>
          <a:p>
            <a:pPr lvl="1"/>
            <a:r>
              <a:rPr lang="en-US" sz="2000" dirty="0" smtClean="0"/>
              <a:t>routers </a:t>
            </a:r>
            <a:r>
              <a:rPr lang="en-US" sz="2000" dirty="0"/>
              <a:t>at any site can redirect data to another route if one route becomes too busy</a:t>
            </a:r>
          </a:p>
        </p:txBody>
      </p:sp>
      <p:sp>
        <p:nvSpPr>
          <p:cNvPr id="3" name="Slide Number Placeholder 2"/>
          <p:cNvSpPr>
            <a:spLocks noGrp="1"/>
          </p:cNvSpPr>
          <p:nvPr>
            <p:ph type="sldNum" sz="quarter" idx="12"/>
          </p:nvPr>
        </p:nvSpPr>
        <p:spPr/>
        <p:txBody>
          <a:bodyPr/>
          <a:lstStyle/>
          <a:p>
            <a:fld id="{D9960A01-C6FC-4B52-B65C-4311964136C4}" type="slidenum">
              <a:rPr lang="en-US" smtClean="0"/>
              <a:pPr/>
              <a:t>18</a:t>
            </a:fld>
            <a:endParaRPr lang="en-US"/>
          </a:p>
        </p:txBody>
      </p:sp>
      <p:sp>
        <p:nvSpPr>
          <p:cNvPr id="4" name="Title 3"/>
          <p:cNvSpPr>
            <a:spLocks noGrp="1"/>
          </p:cNvSpPr>
          <p:nvPr>
            <p:ph type="title"/>
          </p:nvPr>
        </p:nvSpPr>
        <p:spPr/>
        <p:txBody>
          <a:bodyPr/>
          <a:lstStyle/>
          <a:p>
            <a:r>
              <a:rPr lang="en-US" dirty="0" smtClean="0"/>
              <a:t>RING WAN </a:t>
            </a:r>
            <a:endParaRPr lang="en-US" dirty="0"/>
          </a:p>
        </p:txBody>
      </p:sp>
      <p:pic>
        <p:nvPicPr>
          <p:cNvPr id="2050" name="Picture 2" descr="http://www.angelfire.com/mech/phattony/wan_to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600324"/>
            <a:ext cx="52197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83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95400"/>
            <a:ext cx="7408333" cy="5562600"/>
          </a:xfrm>
        </p:spPr>
        <p:txBody>
          <a:bodyPr>
            <a:normAutofit fontScale="92500" lnSpcReduction="10000"/>
          </a:bodyPr>
          <a:lstStyle/>
          <a:p>
            <a:r>
              <a:rPr lang="en-US" dirty="0" smtClean="0"/>
              <a:t>STAR WAN topology is similar to a STAR LAN. A </a:t>
            </a:r>
            <a:r>
              <a:rPr lang="en-US" dirty="0"/>
              <a:t>single site acts as the central connection </a:t>
            </a:r>
            <a:r>
              <a:rPr lang="en-US" dirty="0" smtClean="0"/>
              <a:t>point for all other sites.</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a:p>
            <a:endParaRPr lang="en-US" sz="2200" dirty="0" smtClean="0"/>
          </a:p>
          <a:p>
            <a:r>
              <a:rPr lang="en-US" sz="2200" dirty="0" smtClean="0"/>
              <a:t>Advantage over Peer to Peer and RING WANs are?</a:t>
            </a:r>
          </a:p>
          <a:p>
            <a:pPr lvl="1"/>
            <a:r>
              <a:rPr lang="en-US" sz="1900" dirty="0" smtClean="0"/>
              <a:t>It </a:t>
            </a:r>
            <a:r>
              <a:rPr lang="en-US" sz="1900" dirty="0"/>
              <a:t>provides separate routes for data between any two </a:t>
            </a:r>
            <a:r>
              <a:rPr lang="en-US" sz="1900" dirty="0" smtClean="0"/>
              <a:t>sites</a:t>
            </a:r>
          </a:p>
          <a:p>
            <a:pPr lvl="1"/>
            <a:r>
              <a:rPr lang="en-US" sz="1900" dirty="0"/>
              <a:t>provides shorter data paths between any two </a:t>
            </a:r>
            <a:r>
              <a:rPr lang="en-US" sz="1900" dirty="0" smtClean="0"/>
              <a:t>sites</a:t>
            </a:r>
          </a:p>
        </p:txBody>
      </p:sp>
      <p:sp>
        <p:nvSpPr>
          <p:cNvPr id="3" name="Slide Number Placeholder 2"/>
          <p:cNvSpPr>
            <a:spLocks noGrp="1"/>
          </p:cNvSpPr>
          <p:nvPr>
            <p:ph type="sldNum" sz="quarter" idx="12"/>
          </p:nvPr>
        </p:nvSpPr>
        <p:spPr>
          <a:xfrm>
            <a:off x="3991088" y="6400800"/>
            <a:ext cx="1161826" cy="304800"/>
          </a:xfrm>
        </p:spPr>
        <p:txBody>
          <a:bodyPr/>
          <a:lstStyle/>
          <a:p>
            <a:fld id="{D9960A01-C6FC-4B52-B65C-4311964136C4}" type="slidenum">
              <a:rPr lang="en-US" smtClean="0"/>
              <a:pPr/>
              <a:t>19</a:t>
            </a:fld>
            <a:endParaRPr lang="en-US" dirty="0"/>
          </a:p>
        </p:txBody>
      </p:sp>
      <p:sp>
        <p:nvSpPr>
          <p:cNvPr id="4" name="Title 3"/>
          <p:cNvSpPr>
            <a:spLocks noGrp="1"/>
          </p:cNvSpPr>
          <p:nvPr>
            <p:ph type="title"/>
          </p:nvPr>
        </p:nvSpPr>
        <p:spPr/>
        <p:txBody>
          <a:bodyPr/>
          <a:lstStyle/>
          <a:p>
            <a:r>
              <a:rPr lang="en-US" dirty="0" smtClean="0"/>
              <a:t>STAR WAN</a:t>
            </a:r>
            <a:endParaRPr lang="en-US" dirty="0"/>
          </a:p>
        </p:txBody>
      </p:sp>
      <p:pic>
        <p:nvPicPr>
          <p:cNvPr id="3074" name="Picture 2" descr="http://www.angelfire.com/mech/phattony/wan_to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133600"/>
            <a:ext cx="4791075" cy="323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6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895600"/>
            <a:ext cx="7408333" cy="3230563"/>
          </a:xfrm>
        </p:spPr>
        <p:txBody>
          <a:bodyPr>
            <a:normAutofit/>
          </a:bodyPr>
          <a:lstStyle/>
          <a:p>
            <a:r>
              <a:rPr lang="en-US" dirty="0" smtClean="0"/>
              <a:t>Last week we explored</a:t>
            </a:r>
          </a:p>
          <a:p>
            <a:pPr lvl="1"/>
            <a:r>
              <a:rPr lang="en-US" dirty="0" smtClean="0"/>
              <a:t>Layer 2 (OSI Model) – Ethernet LANs, wireless LANs and were getting started on WAN services</a:t>
            </a:r>
          </a:p>
          <a:p>
            <a:pPr lvl="1"/>
            <a:endParaRPr lang="en-US" dirty="0"/>
          </a:p>
          <a:p>
            <a:pPr lvl="2"/>
            <a:endParaRPr lang="en-US" dirty="0" smtClean="0"/>
          </a:p>
          <a:p>
            <a:pPr lvl="2"/>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2</a:t>
            </a:fld>
            <a:endParaRPr lang="en-US" dirty="0"/>
          </a:p>
        </p:txBody>
      </p:sp>
      <p:sp>
        <p:nvSpPr>
          <p:cNvPr id="4" name="Title 3"/>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1375170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524000"/>
            <a:ext cx="7408333" cy="4800600"/>
          </a:xfrm>
        </p:spPr>
        <p:txBody>
          <a:bodyPr>
            <a:normAutofit/>
          </a:bodyPr>
          <a:lstStyle/>
          <a:p>
            <a:r>
              <a:rPr lang="en-US" sz="1800" dirty="0" smtClean="0"/>
              <a:t>A MESH </a:t>
            </a:r>
            <a:r>
              <a:rPr lang="en-US" sz="1800" dirty="0"/>
              <a:t>WAN topology incorporates many directly interconnected nodes-</a:t>
            </a:r>
            <a:r>
              <a:rPr lang="en-US" sz="1800" dirty="0" smtClean="0"/>
              <a:t>-like </a:t>
            </a:r>
            <a:r>
              <a:rPr lang="en-US" sz="1800" dirty="0"/>
              <a:t>geographical </a:t>
            </a:r>
            <a:r>
              <a:rPr lang="en-US" sz="1800" dirty="0" smtClean="0"/>
              <a:t>locations</a:t>
            </a:r>
            <a:r>
              <a:rPr lang="en-US" sz="1800" dirty="0"/>
              <a:t>. Because every site is interconnected, data can travel directly from its </a:t>
            </a:r>
            <a:r>
              <a:rPr lang="en-US" sz="1800" dirty="0" smtClean="0"/>
              <a:t>origin </a:t>
            </a:r>
            <a:r>
              <a:rPr lang="en-US" sz="1800" dirty="0"/>
              <a:t>to its destination. If one connection suffers a problem, routers can redirect data easily and quickly</a:t>
            </a:r>
            <a:r>
              <a:rPr lang="en-US" sz="18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1800" dirty="0"/>
              <a:t>Mesh WANs are the most fault-tolerant type of WAN configuration because they provide multiple routes for data to follow between any two </a:t>
            </a:r>
            <a:r>
              <a:rPr lang="en-US" sz="1800" dirty="0" smtClean="0"/>
              <a:t>points but of course there is a  </a:t>
            </a:r>
            <a:r>
              <a:rPr lang="en-US" sz="1800" b="1" u="sng" dirty="0" smtClean="0"/>
              <a:t>       ????          </a:t>
            </a:r>
            <a:r>
              <a:rPr lang="en-US" sz="1800" dirty="0" smtClean="0"/>
              <a:t> to it!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20</a:t>
            </a:fld>
            <a:endParaRPr lang="en-US"/>
          </a:p>
        </p:txBody>
      </p:sp>
      <p:sp>
        <p:nvSpPr>
          <p:cNvPr id="4" name="Title 3"/>
          <p:cNvSpPr>
            <a:spLocks noGrp="1"/>
          </p:cNvSpPr>
          <p:nvPr>
            <p:ph type="title"/>
          </p:nvPr>
        </p:nvSpPr>
        <p:spPr/>
        <p:txBody>
          <a:bodyPr/>
          <a:lstStyle/>
          <a:p>
            <a:r>
              <a:rPr lang="en-US" dirty="0" smtClean="0"/>
              <a:t>MESH WAN</a:t>
            </a:r>
            <a:endParaRPr lang="en-US" dirty="0"/>
          </a:p>
        </p:txBody>
      </p:sp>
      <p:pic>
        <p:nvPicPr>
          <p:cNvPr id="4098" name="Picture 2" descr="http://www.angelfire.com/mech/phattony/wan_to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895600"/>
            <a:ext cx="454342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67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rrowheads="1"/>
          </p:cNvSpPr>
          <p:nvPr>
            <p:ph type="title"/>
          </p:nvPr>
        </p:nvSpPr>
        <p:spPr>
          <a:xfrm>
            <a:off x="457200" y="152400"/>
            <a:ext cx="8229600" cy="838200"/>
          </a:xfrm>
        </p:spPr>
        <p:txBody>
          <a:bodyPr/>
          <a:lstStyle/>
          <a:p>
            <a:pPr eaLnBrk="1" hangingPunct="1">
              <a:defRPr/>
            </a:pPr>
            <a:r>
              <a:rPr lang="en-US" sz="3800" dirty="0" smtClean="0"/>
              <a:t>Tiered Topology on WAN</a:t>
            </a:r>
          </a:p>
        </p:txBody>
      </p:sp>
      <p:sp>
        <p:nvSpPr>
          <p:cNvPr id="332803" name="Rectangle 3"/>
          <p:cNvSpPr>
            <a:spLocks noGrp="1" noChangeArrowheads="1"/>
          </p:cNvSpPr>
          <p:nvPr>
            <p:ph type="body" sz="half" idx="1"/>
          </p:nvPr>
        </p:nvSpPr>
        <p:spPr>
          <a:xfrm>
            <a:off x="381000" y="1142999"/>
            <a:ext cx="8077200" cy="5257801"/>
          </a:xfrm>
        </p:spPr>
        <p:txBody>
          <a:bodyPr>
            <a:normAutofit fontScale="92500" lnSpcReduction="20000"/>
          </a:bodyPr>
          <a:lstStyle/>
          <a:p>
            <a:pPr eaLnBrk="1" hangingPunct="1">
              <a:lnSpc>
                <a:spcPct val="90000"/>
              </a:lnSpc>
              <a:buClr>
                <a:schemeClr val="accent1"/>
              </a:buClr>
              <a:defRPr/>
            </a:pPr>
            <a:r>
              <a:rPr lang="en-US" sz="2400" dirty="0" smtClean="0"/>
              <a:t>Sites connected in star or ring formations are interconnected at different levels, with interconnection points organized into layers</a:t>
            </a:r>
          </a:p>
          <a:p>
            <a:pPr eaLnBrk="1" hangingPunct="1">
              <a:lnSpc>
                <a:spcPct val="90000"/>
              </a:lnSpc>
              <a:buClr>
                <a:schemeClr val="accent1"/>
              </a:buClr>
              <a:defRPr/>
            </a:pPr>
            <a:endParaRPr lang="en-US" dirty="0"/>
          </a:p>
          <a:p>
            <a:pPr eaLnBrk="1" hangingPunct="1">
              <a:lnSpc>
                <a:spcPct val="90000"/>
              </a:lnSpc>
              <a:buClr>
                <a:schemeClr val="accent1"/>
              </a:buClr>
              <a:defRPr/>
            </a:pPr>
            <a:endParaRPr lang="en-US" sz="2400" dirty="0" smtClean="0"/>
          </a:p>
          <a:p>
            <a:pPr eaLnBrk="1" hangingPunct="1">
              <a:lnSpc>
                <a:spcPct val="90000"/>
              </a:lnSpc>
              <a:buClr>
                <a:schemeClr val="accent1"/>
              </a:buClr>
              <a:defRPr/>
            </a:pPr>
            <a:endParaRPr lang="en-US" dirty="0"/>
          </a:p>
          <a:p>
            <a:pPr eaLnBrk="1" hangingPunct="1">
              <a:lnSpc>
                <a:spcPct val="90000"/>
              </a:lnSpc>
              <a:buClr>
                <a:schemeClr val="accent1"/>
              </a:buClr>
              <a:defRPr/>
            </a:pPr>
            <a:endParaRPr lang="en-US" sz="2400" dirty="0" smtClean="0"/>
          </a:p>
          <a:p>
            <a:pPr eaLnBrk="1" hangingPunct="1">
              <a:lnSpc>
                <a:spcPct val="90000"/>
              </a:lnSpc>
              <a:buClr>
                <a:schemeClr val="accent1"/>
              </a:buClr>
              <a:defRPr/>
            </a:pPr>
            <a:endParaRPr lang="en-US" dirty="0"/>
          </a:p>
          <a:p>
            <a:pPr eaLnBrk="1" hangingPunct="1">
              <a:lnSpc>
                <a:spcPct val="90000"/>
              </a:lnSpc>
              <a:buClr>
                <a:schemeClr val="accent1"/>
              </a:buClr>
              <a:defRPr/>
            </a:pPr>
            <a:endParaRPr lang="en-US" sz="2400" dirty="0" smtClean="0"/>
          </a:p>
          <a:p>
            <a:pPr eaLnBrk="1" hangingPunct="1">
              <a:lnSpc>
                <a:spcPct val="90000"/>
              </a:lnSpc>
              <a:buClr>
                <a:schemeClr val="accent1"/>
              </a:buClr>
              <a:defRPr/>
            </a:pPr>
            <a:endParaRPr lang="en-US" dirty="0"/>
          </a:p>
          <a:p>
            <a:pPr eaLnBrk="1" hangingPunct="1">
              <a:lnSpc>
                <a:spcPct val="90000"/>
              </a:lnSpc>
              <a:buClr>
                <a:schemeClr val="accent1"/>
              </a:buClr>
              <a:defRPr/>
            </a:pPr>
            <a:endParaRPr lang="en-US" sz="2400" dirty="0" smtClean="0"/>
          </a:p>
          <a:p>
            <a:pPr eaLnBrk="1" hangingPunct="1">
              <a:lnSpc>
                <a:spcPct val="90000"/>
              </a:lnSpc>
              <a:buClr>
                <a:schemeClr val="accent1"/>
              </a:buClr>
              <a:defRPr/>
            </a:pPr>
            <a:endParaRPr lang="en-US" dirty="0"/>
          </a:p>
          <a:p>
            <a:pPr>
              <a:lnSpc>
                <a:spcPct val="90000"/>
              </a:lnSpc>
              <a:defRPr/>
            </a:pPr>
            <a:endParaRPr lang="en-US" dirty="0" smtClean="0"/>
          </a:p>
          <a:p>
            <a:pPr>
              <a:lnSpc>
                <a:spcPct val="90000"/>
              </a:lnSpc>
              <a:defRPr/>
            </a:pPr>
            <a:endParaRPr lang="en-US" sz="2200" dirty="0" smtClean="0"/>
          </a:p>
          <a:p>
            <a:pPr>
              <a:lnSpc>
                <a:spcPct val="90000"/>
              </a:lnSpc>
              <a:defRPr/>
            </a:pPr>
            <a:r>
              <a:rPr lang="en-US" sz="2200" dirty="0" smtClean="0"/>
              <a:t>flexibility </a:t>
            </a:r>
            <a:r>
              <a:rPr lang="en-US" sz="2200" dirty="0"/>
              <a:t>makes the tiered approach quite </a:t>
            </a:r>
            <a:r>
              <a:rPr lang="en-US" sz="2200" dirty="0" smtClean="0"/>
              <a:t>practical. Tiered </a:t>
            </a:r>
            <a:r>
              <a:rPr lang="en-US" sz="2200" dirty="0"/>
              <a:t>systems allow for easy expansion and inclusion of redundant links to support </a:t>
            </a:r>
            <a:r>
              <a:rPr lang="en-US" sz="2200" dirty="0" smtClean="0"/>
              <a:t>growth</a:t>
            </a:r>
          </a:p>
          <a:p>
            <a:pPr>
              <a:lnSpc>
                <a:spcPct val="90000"/>
              </a:lnSpc>
              <a:defRPr/>
            </a:pPr>
            <a:r>
              <a:rPr lang="en-US" sz="2200" dirty="0" smtClean="0"/>
              <a:t>Reminds you of a STAR-WIRED BUS LAN? Doesn’t it?</a:t>
            </a:r>
            <a:endParaRPr lang="en-US" sz="2400" dirty="0" smtClean="0"/>
          </a:p>
        </p:txBody>
      </p:sp>
      <p:sp>
        <p:nvSpPr>
          <p:cNvPr id="12291" name="Slide Number Placeholder 5"/>
          <p:cNvSpPr>
            <a:spLocks noGrp="1"/>
          </p:cNvSpPr>
          <p:nvPr>
            <p:ph type="sldNum" sz="quarter" idx="11"/>
          </p:nvPr>
        </p:nvSpPr>
        <p:spPr>
          <a:noFill/>
        </p:spPr>
        <p:txBody>
          <a:bodyPr/>
          <a:lstStyle/>
          <a:p>
            <a:fld id="{257D8AB0-28F8-4328-B9A7-EFDAB093E01B}" type="slidenum">
              <a:rPr lang="en-US" smtClean="0"/>
              <a:pPr/>
              <a:t>21</a:t>
            </a:fld>
            <a:endParaRPr lang="en-US" smtClean="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81200"/>
            <a:ext cx="5791200" cy="3209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86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03">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801191" y="3405674"/>
            <a:ext cx="4243124" cy="1223602"/>
          </a:xfrm>
        </p:spPr>
        <p:txBody>
          <a:bodyPr>
            <a:noAutofit/>
          </a:bodyPr>
          <a:lstStyle/>
          <a:p>
            <a:r>
              <a:rPr lang="en-US" sz="2800" b="1" dirty="0" smtClean="0">
                <a:solidFill>
                  <a:schemeClr val="tx1"/>
                </a:solidFill>
              </a:rPr>
              <a:t>Handy Bandwidth Chart</a:t>
            </a:r>
            <a:endParaRPr lang="en-US" sz="2800" b="1" dirty="0">
              <a:solidFill>
                <a:schemeClr val="tx1"/>
              </a:solidFill>
            </a:endParaRPr>
          </a:p>
        </p:txBody>
      </p:sp>
      <p:sp>
        <p:nvSpPr>
          <p:cNvPr id="5" name="Slide Number Placeholder 4"/>
          <p:cNvSpPr>
            <a:spLocks noGrp="1"/>
          </p:cNvSpPr>
          <p:nvPr>
            <p:ph type="sldNum" sz="quarter" idx="11"/>
          </p:nvPr>
        </p:nvSpPr>
        <p:spPr>
          <a:xfrm>
            <a:off x="7848600" y="6492875"/>
            <a:ext cx="1161826" cy="365125"/>
          </a:xfrm>
        </p:spPr>
        <p:txBody>
          <a:bodyPr/>
          <a:lstStyle/>
          <a:p>
            <a:pPr>
              <a:defRPr/>
            </a:pPr>
            <a:fld id="{DAB734AB-A935-40E4-963C-3B215117CF43}" type="slidenum">
              <a:rPr lang="en-US" smtClean="0"/>
              <a:pPr>
                <a:defRPr/>
              </a:pPr>
              <a:t>22</a:t>
            </a:fld>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930289813"/>
              </p:ext>
            </p:extLst>
          </p:nvPr>
        </p:nvGraphicFramePr>
        <p:xfrm>
          <a:off x="1600200" y="76190"/>
          <a:ext cx="7467601" cy="6781820"/>
        </p:xfrm>
        <a:graphic>
          <a:graphicData uri="http://schemas.openxmlformats.org/drawingml/2006/table">
            <a:tbl>
              <a:tblPr firstRow="1" firstCol="1" bandRow="1">
                <a:tableStyleId>{5C22544A-7EE6-4342-B048-85BDC9FD1C3A}</a:tableStyleId>
              </a:tblPr>
              <a:tblGrid>
                <a:gridCol w="1496368"/>
                <a:gridCol w="55899"/>
                <a:gridCol w="2082558"/>
                <a:gridCol w="3832776"/>
              </a:tblGrid>
              <a:tr h="202616">
                <a:tc gridSpan="2">
                  <a:txBody>
                    <a:bodyPr/>
                    <a:lstStyle/>
                    <a:p>
                      <a:pPr marL="0" marR="0">
                        <a:lnSpc>
                          <a:spcPct val="115000"/>
                        </a:lnSpc>
                        <a:spcBef>
                          <a:spcPts val="0"/>
                        </a:spcBef>
                        <a:spcAft>
                          <a:spcPts val="0"/>
                        </a:spcAft>
                      </a:pPr>
                      <a:r>
                        <a:rPr lang="en-US" sz="800" dirty="0">
                          <a:effectLst/>
                        </a:rPr>
                        <a:t>Type</a:t>
                      </a:r>
                      <a:endParaRPr lang="en-US" sz="800" dirty="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Rate</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Additional info	</a:t>
                      </a:r>
                      <a:endParaRPr lang="en-US" sz="800">
                        <a:effectLst/>
                        <a:latin typeface="Calibri"/>
                        <a:ea typeface="Calibri"/>
                        <a:cs typeface="Times New Roman"/>
                      </a:endParaRPr>
                    </a:p>
                  </a:txBody>
                  <a:tcPr marL="0" marR="0" marT="0" marB="0"/>
                </a:tc>
              </a:tr>
              <a:tr h="202616">
                <a:tc gridSpan="4">
                  <a:txBody>
                    <a:bodyPr/>
                    <a:lstStyle/>
                    <a:p>
                      <a:pPr marL="0" marR="0">
                        <a:lnSpc>
                          <a:spcPct val="115000"/>
                        </a:lnSpc>
                        <a:spcBef>
                          <a:spcPts val="0"/>
                        </a:spcBef>
                        <a:spcAft>
                          <a:spcPts val="0"/>
                        </a:spcAft>
                      </a:pPr>
                      <a:r>
                        <a:rPr lang="en-US" sz="800">
                          <a:effectLst/>
                        </a:rPr>
                        <a:t>ISDN:</a:t>
                      </a:r>
                      <a:endParaRPr lang="en-US" sz="800">
                        <a:effectLst/>
                        <a:latin typeface="Calibri"/>
                        <a:ea typeface="Calibri"/>
                        <a:cs typeface="Times New Roman"/>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r>
              <a:tr h="202616">
                <a:tc gridSpan="2">
                  <a:txBody>
                    <a:bodyPr/>
                    <a:lstStyle/>
                    <a:p>
                      <a:pPr marL="0" marR="0">
                        <a:lnSpc>
                          <a:spcPct val="115000"/>
                        </a:lnSpc>
                        <a:spcBef>
                          <a:spcPts val="0"/>
                        </a:spcBef>
                        <a:spcAft>
                          <a:spcPts val="0"/>
                        </a:spcAft>
                      </a:pPr>
                      <a:r>
                        <a:rPr lang="en-US" sz="800">
                          <a:effectLst/>
                        </a:rPr>
                        <a:t>PRI(N America)</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1.480Mbps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ISDN 23B+1D (all 64K) ~ T1</a:t>
                      </a:r>
                      <a:endParaRPr lang="en-US" sz="800">
                        <a:effectLst/>
                        <a:latin typeface="Calibri"/>
                        <a:ea typeface="Calibri"/>
                        <a:cs typeface="Times New Roman"/>
                      </a:endParaRPr>
                    </a:p>
                  </a:txBody>
                  <a:tcPr marL="0" marR="0" marT="0" marB="0"/>
                </a:tc>
              </a:tr>
              <a:tr h="202616">
                <a:tc gridSpan="4">
                  <a:txBody>
                    <a:bodyPr/>
                    <a:lstStyle/>
                    <a:p>
                      <a:pPr marL="0" marR="0">
                        <a:lnSpc>
                          <a:spcPct val="115000"/>
                        </a:lnSpc>
                        <a:spcBef>
                          <a:spcPts val="0"/>
                        </a:spcBef>
                        <a:spcAft>
                          <a:spcPts val="0"/>
                        </a:spcAft>
                      </a:pPr>
                      <a:r>
                        <a:rPr lang="en-US" sz="800">
                          <a:effectLst/>
                        </a:rPr>
                        <a:t>xDSL:</a:t>
                      </a:r>
                      <a:endParaRPr lang="en-US" sz="800">
                        <a:effectLst/>
                        <a:latin typeface="Calibri"/>
                        <a:ea typeface="Calibri"/>
                        <a:cs typeface="Times New Roman"/>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r>
              <a:tr h="321566">
                <a:tc>
                  <a:txBody>
                    <a:bodyPr/>
                    <a:lstStyle/>
                    <a:p>
                      <a:pPr marL="0" marR="0">
                        <a:lnSpc>
                          <a:spcPct val="115000"/>
                        </a:lnSpc>
                        <a:spcBef>
                          <a:spcPts val="0"/>
                        </a:spcBef>
                        <a:spcAft>
                          <a:spcPts val="0"/>
                        </a:spcAft>
                      </a:pPr>
                      <a:r>
                        <a:rPr lang="en-US" sz="800">
                          <a:effectLst/>
                        </a:rPr>
                        <a:t>ADSL</a:t>
                      </a:r>
                      <a:endParaRPr lang="en-US" sz="800">
                        <a:effectLst/>
                        <a:latin typeface="Calibri"/>
                        <a:ea typeface="Calibri"/>
                        <a:cs typeface="Times New Roman"/>
                      </a:endParaRPr>
                    </a:p>
                  </a:txBody>
                  <a:tcPr marL="0" marR="0" marT="0" marB="0"/>
                </a:tc>
                <a:tc gridSpan="2">
                  <a:txBody>
                    <a:bodyPr/>
                    <a:lstStyle/>
                    <a:p>
                      <a:pPr marL="0" marR="0">
                        <a:lnSpc>
                          <a:spcPct val="115000"/>
                        </a:lnSpc>
                        <a:spcBef>
                          <a:spcPts val="0"/>
                        </a:spcBef>
                        <a:spcAft>
                          <a:spcPts val="0"/>
                        </a:spcAft>
                      </a:pPr>
                      <a:r>
                        <a:rPr lang="en-US" sz="800">
                          <a:effectLst/>
                        </a:rPr>
                        <a:t>640+Kbps up/</a:t>
                      </a:r>
                      <a:br>
                        <a:rPr lang="en-US" sz="800">
                          <a:effectLst/>
                        </a:rPr>
                      </a:br>
                      <a:r>
                        <a:rPr lang="en-US" sz="800">
                          <a:effectLst/>
                        </a:rPr>
                        <a:t>1.544+Mbps down</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Asymmetric Digital Subscriber Line Nonmatching send/receive transmission rates</a:t>
                      </a:r>
                      <a:endParaRPr lang="en-US" sz="800">
                        <a:effectLst/>
                        <a:latin typeface="Calibri"/>
                        <a:ea typeface="Calibri"/>
                        <a:cs typeface="Times New Roman"/>
                      </a:endParaRPr>
                    </a:p>
                  </a:txBody>
                  <a:tcPr marL="0" marR="0" marT="0" marB="0"/>
                </a:tc>
              </a:tr>
              <a:tr h="202616">
                <a:tc>
                  <a:txBody>
                    <a:bodyPr/>
                    <a:lstStyle/>
                    <a:p>
                      <a:pPr marL="0" marR="0">
                        <a:lnSpc>
                          <a:spcPct val="115000"/>
                        </a:lnSpc>
                        <a:spcBef>
                          <a:spcPts val="0"/>
                        </a:spcBef>
                        <a:spcAft>
                          <a:spcPts val="0"/>
                        </a:spcAft>
                      </a:pPr>
                      <a:r>
                        <a:rPr lang="en-US" sz="800">
                          <a:effectLst/>
                        </a:rPr>
                        <a:t>SDSL</a:t>
                      </a:r>
                      <a:endParaRPr lang="en-US" sz="800">
                        <a:effectLst/>
                        <a:latin typeface="Calibri"/>
                        <a:ea typeface="Calibri"/>
                        <a:cs typeface="Times New Roman"/>
                      </a:endParaRPr>
                    </a:p>
                  </a:txBody>
                  <a:tcPr marL="0" marR="0" marT="0" marB="0"/>
                </a:tc>
                <a:tc gridSpan="2">
                  <a:txBody>
                    <a:bodyPr/>
                    <a:lstStyle/>
                    <a:p>
                      <a:pPr marL="0" marR="0">
                        <a:lnSpc>
                          <a:spcPct val="115000"/>
                        </a:lnSpc>
                        <a:spcBef>
                          <a:spcPts val="0"/>
                        </a:spcBef>
                        <a:spcAft>
                          <a:spcPts val="0"/>
                        </a:spcAft>
                      </a:pPr>
                      <a:r>
                        <a:rPr lang="en-US" sz="800">
                          <a:effectLst/>
                        </a:rPr>
                        <a:t>768Kbps</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Single Line Digital Subscriber Line </a:t>
                      </a:r>
                      <a:endParaRPr lang="en-US" sz="800">
                        <a:effectLst/>
                        <a:latin typeface="Calibri"/>
                        <a:ea typeface="Calibri"/>
                        <a:cs typeface="Times New Roman"/>
                      </a:endParaRPr>
                    </a:p>
                  </a:txBody>
                  <a:tcPr marL="0" marR="0" marT="0" marB="0"/>
                </a:tc>
              </a:tr>
              <a:tr h="232415">
                <a:tc>
                  <a:txBody>
                    <a:bodyPr/>
                    <a:lstStyle/>
                    <a:p>
                      <a:pPr marL="0" marR="0">
                        <a:lnSpc>
                          <a:spcPts val="1125"/>
                        </a:lnSpc>
                        <a:spcBef>
                          <a:spcPts val="0"/>
                        </a:spcBef>
                        <a:spcAft>
                          <a:spcPts val="0"/>
                        </a:spcAft>
                      </a:pPr>
                      <a:r>
                        <a:rPr lang="en-US" sz="800">
                          <a:effectLst/>
                        </a:rPr>
                        <a:t>VDSL</a:t>
                      </a:r>
                      <a:endParaRPr lang="en-US" sz="800">
                        <a:effectLst/>
                        <a:latin typeface="Calibri"/>
                        <a:ea typeface="Calibri"/>
                        <a:cs typeface="Times New Roman"/>
                      </a:endParaRPr>
                    </a:p>
                  </a:txBody>
                  <a:tcPr marL="0" marR="0" marT="0" marB="0"/>
                </a:tc>
                <a:tc gridSpan="2">
                  <a:txBody>
                    <a:bodyPr/>
                    <a:lstStyle/>
                    <a:p>
                      <a:pPr marL="0" marR="0">
                        <a:lnSpc>
                          <a:spcPts val="1125"/>
                        </a:lnSpc>
                        <a:spcBef>
                          <a:spcPts val="0"/>
                        </a:spcBef>
                        <a:spcAft>
                          <a:spcPts val="0"/>
                        </a:spcAft>
                      </a:pPr>
                      <a:r>
                        <a:rPr lang="en-US" sz="800">
                          <a:effectLst/>
                        </a:rPr>
                        <a:t>19.2Mbps up/51.84Mbps down</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ts val="1125"/>
                        </a:lnSpc>
                        <a:spcBef>
                          <a:spcPts val="0"/>
                        </a:spcBef>
                        <a:spcAft>
                          <a:spcPts val="0"/>
                        </a:spcAft>
                      </a:pPr>
                      <a:r>
                        <a:rPr lang="en-US" sz="800">
                          <a:effectLst/>
                        </a:rPr>
                        <a:t>Very high rate Digital Subscriber Line</a:t>
                      </a:r>
                      <a:endParaRPr lang="en-US" sz="800">
                        <a:effectLst/>
                        <a:latin typeface="Calibri"/>
                        <a:ea typeface="Calibri"/>
                        <a:cs typeface="Times New Roman"/>
                      </a:endParaRPr>
                    </a:p>
                  </a:txBody>
                  <a:tcPr marL="0" marR="0" marT="0" marB="0"/>
                </a:tc>
              </a:tr>
              <a:tr h="202616">
                <a:tc>
                  <a:txBody>
                    <a:bodyPr/>
                    <a:lstStyle/>
                    <a:p>
                      <a:pPr marL="0" marR="0">
                        <a:lnSpc>
                          <a:spcPct val="115000"/>
                        </a:lnSpc>
                        <a:spcBef>
                          <a:spcPts val="0"/>
                        </a:spcBef>
                        <a:spcAft>
                          <a:spcPts val="0"/>
                        </a:spcAft>
                      </a:pPr>
                      <a:r>
                        <a:rPr lang="en-US" sz="800">
                          <a:effectLst/>
                        </a:rPr>
                        <a:t>IDSL</a:t>
                      </a:r>
                      <a:endParaRPr lang="en-US" sz="800">
                        <a:effectLst/>
                        <a:latin typeface="Calibri"/>
                        <a:ea typeface="Calibri"/>
                        <a:cs typeface="Times New Roman"/>
                      </a:endParaRPr>
                    </a:p>
                  </a:txBody>
                  <a:tcPr marL="0" marR="0" marT="0" marB="0"/>
                </a:tc>
                <a:tc gridSpan="2">
                  <a:txBody>
                    <a:bodyPr/>
                    <a:lstStyle/>
                    <a:p>
                      <a:pPr marL="0" marR="0">
                        <a:lnSpc>
                          <a:spcPct val="115000"/>
                        </a:lnSpc>
                        <a:spcBef>
                          <a:spcPts val="0"/>
                        </a:spcBef>
                        <a:spcAft>
                          <a:spcPts val="0"/>
                        </a:spcAft>
                      </a:pPr>
                      <a:r>
                        <a:rPr lang="en-US" sz="800">
                          <a:effectLst/>
                        </a:rPr>
                        <a:t>128Kbps</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ISDN over low quality non-CAT5 copper </a:t>
                      </a:r>
                      <a:endParaRPr lang="en-US" sz="800">
                        <a:effectLst/>
                        <a:latin typeface="Calibri"/>
                        <a:ea typeface="Calibri"/>
                        <a:cs typeface="Times New Roman"/>
                      </a:endParaRPr>
                    </a:p>
                  </a:txBody>
                  <a:tcPr marL="0" marR="0" marT="0" marB="0"/>
                </a:tc>
              </a:tr>
              <a:tr h="202616">
                <a:tc gridSpan="4">
                  <a:txBody>
                    <a:bodyPr/>
                    <a:lstStyle/>
                    <a:p>
                      <a:pPr marL="0" marR="0">
                        <a:lnSpc>
                          <a:spcPct val="115000"/>
                        </a:lnSpc>
                        <a:spcBef>
                          <a:spcPts val="0"/>
                        </a:spcBef>
                        <a:spcAft>
                          <a:spcPts val="0"/>
                        </a:spcAft>
                      </a:pPr>
                      <a:r>
                        <a:rPr lang="en-US" sz="800">
                          <a:effectLst/>
                        </a:rPr>
                        <a:t>T Carrier:</a:t>
                      </a:r>
                      <a:endParaRPr lang="en-US" sz="800">
                        <a:effectLst/>
                        <a:latin typeface="Calibri"/>
                        <a:ea typeface="Calibri"/>
                        <a:cs typeface="Times New Roman"/>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r>
              <a:tr h="202616">
                <a:tc gridSpan="2">
                  <a:txBody>
                    <a:bodyPr/>
                    <a:lstStyle/>
                    <a:p>
                      <a:pPr marL="0" marR="0">
                        <a:lnSpc>
                          <a:spcPct val="115000"/>
                        </a:lnSpc>
                        <a:spcBef>
                          <a:spcPts val="0"/>
                        </a:spcBef>
                        <a:spcAft>
                          <a:spcPts val="0"/>
                        </a:spcAft>
                      </a:pPr>
                      <a:r>
                        <a:rPr lang="en-US" sz="800">
                          <a:effectLst/>
                        </a:rPr>
                        <a:t>T1</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dirty="0">
                          <a:effectLst/>
                        </a:rPr>
                        <a:t>1.544Mbps</a:t>
                      </a:r>
                      <a:endParaRPr lang="en-US" sz="800" dirty="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24 DS0 channels, equivalent to 1 DS1</a:t>
                      </a:r>
                      <a:endParaRPr lang="en-US" sz="800">
                        <a:effectLst/>
                        <a:latin typeface="Calibri"/>
                        <a:ea typeface="Calibri"/>
                        <a:cs typeface="Times New Roman"/>
                      </a:endParaRPr>
                    </a:p>
                  </a:txBody>
                  <a:tcPr marL="0" marR="0" marT="0" marB="0"/>
                </a:tc>
              </a:tr>
              <a:tr h="238209">
                <a:tc gridSpan="2">
                  <a:txBody>
                    <a:bodyPr/>
                    <a:lstStyle/>
                    <a:p>
                      <a:pPr marL="0" marR="0">
                        <a:lnSpc>
                          <a:spcPts val="1125"/>
                        </a:lnSpc>
                        <a:spcBef>
                          <a:spcPts val="0"/>
                        </a:spcBef>
                        <a:spcAft>
                          <a:spcPts val="0"/>
                        </a:spcAft>
                      </a:pPr>
                      <a:r>
                        <a:rPr lang="en-US" sz="800">
                          <a:effectLst/>
                        </a:rPr>
                        <a:t>T2</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ts val="1125"/>
                        </a:lnSpc>
                        <a:spcBef>
                          <a:spcPts val="0"/>
                        </a:spcBef>
                        <a:spcAft>
                          <a:spcPts val="0"/>
                        </a:spcAft>
                      </a:pPr>
                      <a:r>
                        <a:rPr lang="en-US" sz="800">
                          <a:effectLst/>
                        </a:rPr>
                        <a:t>6.312Mbps</a:t>
                      </a:r>
                      <a:endParaRPr lang="en-US" sz="800">
                        <a:effectLst/>
                        <a:latin typeface="Calibri"/>
                        <a:ea typeface="Calibri"/>
                        <a:cs typeface="Times New Roman"/>
                      </a:endParaRPr>
                    </a:p>
                  </a:txBody>
                  <a:tcPr marL="0" marR="0" marT="0" marB="0"/>
                </a:tc>
                <a:tc>
                  <a:txBody>
                    <a:bodyPr/>
                    <a:lstStyle/>
                    <a:p>
                      <a:pPr marL="0" marR="0">
                        <a:lnSpc>
                          <a:spcPts val="1125"/>
                        </a:lnSpc>
                        <a:spcBef>
                          <a:spcPts val="0"/>
                        </a:spcBef>
                        <a:spcAft>
                          <a:spcPts val="0"/>
                        </a:spcAft>
                      </a:pPr>
                      <a:r>
                        <a:rPr lang="en-US" sz="800">
                          <a:effectLst/>
                        </a:rPr>
                        <a:t>96 channels</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T3</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44.736Mbps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672 channels</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T4</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274.176Mbs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4032 channels</a:t>
                      </a:r>
                      <a:endParaRPr lang="en-US" sz="800">
                        <a:effectLst/>
                        <a:latin typeface="Calibri"/>
                        <a:ea typeface="Calibri"/>
                        <a:cs typeface="Times New Roman"/>
                      </a:endParaRPr>
                    </a:p>
                  </a:txBody>
                  <a:tcPr marL="0" marR="0" marT="0" marB="0"/>
                </a:tc>
              </a:tr>
              <a:tr h="322779">
                <a:tc gridSpan="2">
                  <a:txBody>
                    <a:bodyPr/>
                    <a:lstStyle/>
                    <a:p>
                      <a:pPr marL="0" marR="0">
                        <a:lnSpc>
                          <a:spcPct val="115000"/>
                        </a:lnSpc>
                        <a:spcBef>
                          <a:spcPts val="0"/>
                        </a:spcBef>
                        <a:spcAft>
                          <a:spcPts val="0"/>
                        </a:spcAft>
                      </a:pPr>
                      <a:r>
                        <a:rPr lang="en-US" sz="800">
                          <a:effectLst/>
                        </a:rPr>
                        <a:t>DS0</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64Kbps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1 channel, same rate in NA, Japan, and Europe</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DS1</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1.544Mbps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24 channels (T1)</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DS2</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6.312Mbps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96 channels (T2)</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DS3</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44.736Mbps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672 channels (T3)</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DS4</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274.176Mbps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4032 channels (T4)</a:t>
                      </a:r>
                      <a:endParaRPr lang="en-US" sz="800">
                        <a:effectLst/>
                        <a:latin typeface="Calibri"/>
                        <a:ea typeface="Calibri"/>
                        <a:cs typeface="Times New Roman"/>
                      </a:endParaRPr>
                    </a:p>
                  </a:txBody>
                  <a:tcPr marL="0" marR="0" marT="0" marB="0"/>
                </a:tc>
              </a:tr>
              <a:tr h="202616">
                <a:tc gridSpan="4">
                  <a:txBody>
                    <a:bodyPr/>
                    <a:lstStyle/>
                    <a:p>
                      <a:pPr marL="0" marR="0">
                        <a:lnSpc>
                          <a:spcPct val="115000"/>
                        </a:lnSpc>
                        <a:spcBef>
                          <a:spcPts val="0"/>
                        </a:spcBef>
                        <a:spcAft>
                          <a:spcPts val="0"/>
                        </a:spcAft>
                      </a:pPr>
                      <a:r>
                        <a:rPr lang="en-US" sz="800">
                          <a:effectLst/>
                        </a:rPr>
                        <a:t>Optical Carrier:</a:t>
                      </a:r>
                      <a:endParaRPr lang="en-US" sz="800">
                        <a:effectLst/>
                        <a:latin typeface="Calibri"/>
                        <a:ea typeface="Calibri"/>
                        <a:cs typeface="Times New Roman"/>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r>
              <a:tr h="202616">
                <a:tc gridSpan="2">
                  <a:txBody>
                    <a:bodyPr/>
                    <a:lstStyle/>
                    <a:p>
                      <a:pPr marL="0" marR="0">
                        <a:lnSpc>
                          <a:spcPct val="115000"/>
                        </a:lnSpc>
                        <a:spcBef>
                          <a:spcPts val="0"/>
                        </a:spcBef>
                        <a:spcAft>
                          <a:spcPts val="0"/>
                        </a:spcAft>
                      </a:pPr>
                      <a:r>
                        <a:rPr lang="en-US" sz="800">
                          <a:effectLst/>
                        </a:rPr>
                        <a:t>OC-1</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51.48Mbps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OC-3</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155.52Mbps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OC-12</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622.08Mbps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OC-48</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2.4Gbps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OC-192</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9.6Gbps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196219">
                <a:tc gridSpan="2">
                  <a:txBody>
                    <a:bodyPr/>
                    <a:lstStyle/>
                    <a:p>
                      <a:pPr marL="0" marR="0">
                        <a:lnSpc>
                          <a:spcPct val="115000"/>
                        </a:lnSpc>
                        <a:spcBef>
                          <a:spcPts val="0"/>
                        </a:spcBef>
                        <a:spcAft>
                          <a:spcPts val="0"/>
                        </a:spcAft>
                      </a:pPr>
                      <a:r>
                        <a:rPr lang="en-US" sz="800">
                          <a:effectLst/>
                        </a:rPr>
                        <a:t>OC-256</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13.1Gbps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OC-768</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40Gbps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SONET - Synchronous Optical Network</a:t>
                      </a:r>
                      <a:endParaRPr lang="en-US" sz="800">
                        <a:effectLst/>
                        <a:latin typeface="Calibri"/>
                        <a:ea typeface="Calibri"/>
                        <a:cs typeface="Times New Roman"/>
                      </a:endParaRPr>
                    </a:p>
                  </a:txBody>
                  <a:tcPr marL="0" marR="0" marT="0" marB="0"/>
                </a:tc>
              </a:tr>
              <a:tr h="202616">
                <a:tc gridSpan="4">
                  <a:txBody>
                    <a:bodyPr/>
                    <a:lstStyle/>
                    <a:p>
                      <a:pPr marL="0" marR="0">
                        <a:lnSpc>
                          <a:spcPct val="115000"/>
                        </a:lnSpc>
                        <a:spcBef>
                          <a:spcPts val="0"/>
                        </a:spcBef>
                        <a:spcAft>
                          <a:spcPts val="0"/>
                        </a:spcAft>
                      </a:pPr>
                      <a:r>
                        <a:rPr lang="en-US" sz="800">
                          <a:effectLst/>
                        </a:rPr>
                        <a:t>Switched:</a:t>
                      </a:r>
                      <a:endParaRPr lang="en-US" sz="800">
                        <a:effectLst/>
                        <a:latin typeface="Calibri"/>
                        <a:ea typeface="Calibri"/>
                        <a:cs typeface="Times New Roman"/>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r>
              <a:tr h="202616">
                <a:tc gridSpan="2">
                  <a:txBody>
                    <a:bodyPr/>
                    <a:lstStyle/>
                    <a:p>
                      <a:pPr marL="0" marR="0">
                        <a:lnSpc>
                          <a:spcPct val="115000"/>
                        </a:lnSpc>
                        <a:spcBef>
                          <a:spcPts val="0"/>
                        </a:spcBef>
                        <a:spcAft>
                          <a:spcPts val="0"/>
                        </a:spcAft>
                      </a:pPr>
                      <a:r>
                        <a:rPr lang="en-US" sz="800">
                          <a:effectLst/>
                        </a:rPr>
                        <a:t>10Base2</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10MB/s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Thin coax 607 feet (bus)</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10Base5</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10MB/s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Thick coax 1640 feet (bus)</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10BaseT</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10MB/s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Twisted Pair 328 feet (star)</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10BaseF</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10MB/s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a:effectLst/>
                        </a:rPr>
                        <a:t>Fiber 1.2 miles (star)</a:t>
                      </a:r>
                      <a:endParaRPr lang="en-US" sz="800">
                        <a:effectLst/>
                        <a:latin typeface="Calibri"/>
                        <a:ea typeface="Calibri"/>
                        <a:cs typeface="Times New Roman"/>
                      </a:endParaRPr>
                    </a:p>
                  </a:txBody>
                  <a:tcPr marL="0" marR="0" marT="0" marB="0"/>
                </a:tc>
              </a:tr>
              <a:tr h="202616">
                <a:tc gridSpan="2">
                  <a:txBody>
                    <a:bodyPr/>
                    <a:lstStyle/>
                    <a:p>
                      <a:pPr marL="0" marR="0">
                        <a:lnSpc>
                          <a:spcPct val="115000"/>
                        </a:lnSpc>
                        <a:spcBef>
                          <a:spcPts val="0"/>
                        </a:spcBef>
                        <a:spcAft>
                          <a:spcPts val="0"/>
                        </a:spcAft>
                      </a:pPr>
                      <a:r>
                        <a:rPr lang="en-US" sz="800">
                          <a:effectLst/>
                        </a:rPr>
                        <a:t>100BaseT</a:t>
                      </a:r>
                      <a:endParaRPr lang="en-US" sz="800">
                        <a:effectLst/>
                        <a:latin typeface="Calibri"/>
                        <a:ea typeface="Calibri"/>
                        <a:cs typeface="Times New Roman"/>
                      </a:endParaRPr>
                    </a:p>
                  </a:txBody>
                  <a:tcPr marL="0" marR="0" marT="0" marB="0"/>
                </a:tc>
                <a:tc hMerge="1">
                  <a:txBody>
                    <a:bodyPr/>
                    <a:lstStyle/>
                    <a:p>
                      <a:endParaRPr lang="en-US"/>
                    </a:p>
                  </a:txBody>
                  <a:tcPr/>
                </a:tc>
                <a:tc>
                  <a:txBody>
                    <a:bodyPr/>
                    <a:lstStyle/>
                    <a:p>
                      <a:pPr marL="0" marR="0">
                        <a:lnSpc>
                          <a:spcPct val="115000"/>
                        </a:lnSpc>
                        <a:spcBef>
                          <a:spcPts val="0"/>
                        </a:spcBef>
                        <a:spcAft>
                          <a:spcPts val="0"/>
                        </a:spcAft>
                      </a:pPr>
                      <a:r>
                        <a:rPr lang="en-US" sz="800">
                          <a:effectLst/>
                        </a:rPr>
                        <a:t>100MB/s</a:t>
                      </a:r>
                      <a:endParaRPr lang="en-US" sz="800">
                        <a:effectLst/>
                        <a:latin typeface="Calibri"/>
                        <a:ea typeface="Calibri"/>
                        <a:cs typeface="Times New Roman"/>
                      </a:endParaRPr>
                    </a:p>
                  </a:txBody>
                  <a:tcPr marL="0" marR="0" marT="0" marB="0"/>
                </a:tc>
                <a:tc>
                  <a:txBody>
                    <a:bodyPr/>
                    <a:lstStyle/>
                    <a:p>
                      <a:pPr marL="0" marR="0">
                        <a:lnSpc>
                          <a:spcPct val="115000"/>
                        </a:lnSpc>
                        <a:spcBef>
                          <a:spcPts val="0"/>
                        </a:spcBef>
                        <a:spcAft>
                          <a:spcPts val="0"/>
                        </a:spcAft>
                      </a:pPr>
                      <a:r>
                        <a:rPr lang="en-US" sz="800" dirty="0">
                          <a:effectLst/>
                        </a:rPr>
                        <a:t>Twisted Pair</a:t>
                      </a:r>
                      <a:endParaRPr lang="en-US" sz="800" dirty="0">
                        <a:effectLst/>
                        <a:latin typeface="Calibri"/>
                        <a:ea typeface="Calibri"/>
                        <a:cs typeface="Times New Roman"/>
                      </a:endParaRPr>
                    </a:p>
                  </a:txBody>
                  <a:tcPr marL="0" marR="0" marT="0" marB="0"/>
                </a:tc>
              </a:tr>
            </a:tbl>
          </a:graphicData>
        </a:graphic>
      </p:graphicFrame>
    </p:spTree>
    <p:extLst>
      <p:ext uri="{BB962C8B-B14F-4D97-AF65-F5344CB8AC3E}">
        <p14:creationId xmlns:p14="http://schemas.microsoft.com/office/powerpoint/2010/main" val="32696824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419100"/>
            <a:ext cx="885825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23</a:t>
            </a:fld>
            <a:endParaRPr lang="en-US"/>
          </a:p>
        </p:txBody>
      </p:sp>
      <p:sp>
        <p:nvSpPr>
          <p:cNvPr id="2" name="TextBox 1"/>
          <p:cNvSpPr txBox="1"/>
          <p:nvPr/>
        </p:nvSpPr>
        <p:spPr>
          <a:xfrm>
            <a:off x="431772" y="685800"/>
            <a:ext cx="8483628" cy="615553"/>
          </a:xfrm>
          <a:prstGeom prst="rect">
            <a:avLst/>
          </a:prstGeom>
          <a:noFill/>
        </p:spPr>
        <p:txBody>
          <a:bodyPr wrap="square" rtlCol="0">
            <a:spAutoFit/>
          </a:bodyPr>
          <a:lstStyle/>
          <a:p>
            <a:pPr algn="ctr"/>
            <a:r>
              <a:rPr lang="en-US" sz="1600" i="1" dirty="0">
                <a:solidFill>
                  <a:srgbClr val="00B050"/>
                </a:solidFill>
              </a:rPr>
              <a:t>These are examples. They should be set with the terms and conditions of the service provider</a:t>
            </a:r>
          </a:p>
          <a:p>
            <a:pPr algn="ctr"/>
            <a:endParaRPr lang="en-US" i="1" dirty="0"/>
          </a:p>
        </p:txBody>
      </p:sp>
    </p:spTree>
    <p:extLst>
      <p:ext uri="{BB962C8B-B14F-4D97-AF65-F5344CB8AC3E}">
        <p14:creationId xmlns:p14="http://schemas.microsoft.com/office/powerpoint/2010/main" val="54109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04800"/>
            <a:ext cx="8915400" cy="547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24</a:t>
            </a:fld>
            <a:endParaRPr lang="en-US"/>
          </a:p>
        </p:txBody>
      </p:sp>
      <p:sp>
        <p:nvSpPr>
          <p:cNvPr id="7" name="TextBox 6"/>
          <p:cNvSpPr txBox="1"/>
          <p:nvPr/>
        </p:nvSpPr>
        <p:spPr>
          <a:xfrm>
            <a:off x="304800" y="533400"/>
            <a:ext cx="8483628" cy="615553"/>
          </a:xfrm>
          <a:prstGeom prst="rect">
            <a:avLst/>
          </a:prstGeom>
          <a:noFill/>
        </p:spPr>
        <p:txBody>
          <a:bodyPr wrap="square" rtlCol="0">
            <a:spAutoFit/>
          </a:bodyPr>
          <a:lstStyle/>
          <a:p>
            <a:pPr algn="ctr"/>
            <a:r>
              <a:rPr lang="en-US" sz="1600" i="1" dirty="0">
                <a:solidFill>
                  <a:srgbClr val="00B050"/>
                </a:solidFill>
              </a:rPr>
              <a:t>These are examples. They should be set with the terms and conditions of the service provider</a:t>
            </a:r>
          </a:p>
          <a:p>
            <a:pPr algn="ctr"/>
            <a:endParaRPr lang="en-US" i="1" dirty="0"/>
          </a:p>
        </p:txBody>
      </p:sp>
    </p:spTree>
    <p:extLst>
      <p:ext uri="{BB962C8B-B14F-4D97-AF65-F5344CB8AC3E}">
        <p14:creationId xmlns:p14="http://schemas.microsoft.com/office/powerpoint/2010/main" val="829769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 y="457200"/>
            <a:ext cx="8963025"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25</a:t>
            </a:fld>
            <a:endParaRPr lang="en-US"/>
          </a:p>
        </p:txBody>
      </p:sp>
      <p:sp>
        <p:nvSpPr>
          <p:cNvPr id="7" name="TextBox 6"/>
          <p:cNvSpPr txBox="1"/>
          <p:nvPr/>
        </p:nvSpPr>
        <p:spPr>
          <a:xfrm>
            <a:off x="431772" y="685800"/>
            <a:ext cx="8483628" cy="615553"/>
          </a:xfrm>
          <a:prstGeom prst="rect">
            <a:avLst/>
          </a:prstGeom>
          <a:noFill/>
        </p:spPr>
        <p:txBody>
          <a:bodyPr wrap="square" rtlCol="0">
            <a:spAutoFit/>
          </a:bodyPr>
          <a:lstStyle/>
          <a:p>
            <a:pPr algn="ctr"/>
            <a:r>
              <a:rPr lang="en-US" sz="1600" i="1" dirty="0">
                <a:solidFill>
                  <a:srgbClr val="00B050"/>
                </a:solidFill>
              </a:rPr>
              <a:t>These are examples. They should be set with the terms and conditions of the service provider</a:t>
            </a:r>
          </a:p>
          <a:p>
            <a:pPr algn="ctr"/>
            <a:endParaRPr lang="en-US" i="1" dirty="0"/>
          </a:p>
        </p:txBody>
      </p:sp>
    </p:spTree>
    <p:extLst>
      <p:ext uri="{BB962C8B-B14F-4D97-AF65-F5344CB8AC3E}">
        <p14:creationId xmlns:p14="http://schemas.microsoft.com/office/powerpoint/2010/main" val="1410475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WAN Implementation Issues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752600"/>
            <a:ext cx="8193759"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553200"/>
            <a:ext cx="1219200" cy="246221"/>
          </a:xfrm>
          <a:prstGeom prst="rect">
            <a:avLst/>
          </a:prstGeom>
          <a:noFill/>
        </p:spPr>
        <p:txBody>
          <a:bodyPr wrap="square" rtlCol="0">
            <a:spAutoFit/>
          </a:bodyPr>
          <a:lstStyle/>
          <a:p>
            <a:r>
              <a:rPr lang="en-US" sz="1000" dirty="0" smtClean="0"/>
              <a:t>Cisco©2010</a:t>
            </a:r>
            <a:endParaRPr lang="en-US" sz="1000"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26</a:t>
            </a:fld>
            <a:endParaRPr lang="en-US"/>
          </a:p>
        </p:txBody>
      </p:sp>
    </p:spTree>
    <p:extLst>
      <p:ext uri="{BB962C8B-B14F-4D97-AF65-F5344CB8AC3E}">
        <p14:creationId xmlns:p14="http://schemas.microsoft.com/office/powerpoint/2010/main" val="14706559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4052887"/>
            <a:ext cx="7408333" cy="2500313"/>
          </a:xfrm>
        </p:spPr>
        <p:txBody>
          <a:bodyPr>
            <a:noAutofit/>
          </a:bodyPr>
          <a:lstStyle/>
          <a:p>
            <a:r>
              <a:rPr lang="en-US" sz="1900" dirty="0" smtClean="0"/>
              <a:t>Many companies rely on high speed data transfer between remote locations so it is imperative that they have higher bandwidth for more data to be transmitted at any given time.. ….However….</a:t>
            </a:r>
          </a:p>
          <a:p>
            <a:r>
              <a:rPr lang="en-US" sz="1900" dirty="0" smtClean="0"/>
              <a:t>When bandwidth is inadequate or inefficiently managed, competition between the various types of data traffic will cause delay leading to lower employee productivity and monetary losses to the company</a:t>
            </a:r>
          </a:p>
        </p:txBody>
      </p:sp>
      <p:sp>
        <p:nvSpPr>
          <p:cNvPr id="3" name="Slide Number Placeholder 2"/>
          <p:cNvSpPr>
            <a:spLocks noGrp="1"/>
          </p:cNvSpPr>
          <p:nvPr>
            <p:ph type="sldNum" sz="quarter" idx="12"/>
          </p:nvPr>
        </p:nvSpPr>
        <p:spPr/>
        <p:txBody>
          <a:bodyPr/>
          <a:lstStyle/>
          <a:p>
            <a:fld id="{D9960A01-C6FC-4B52-B65C-4311964136C4}" type="slidenum">
              <a:rPr lang="en-US" smtClean="0"/>
              <a:pPr/>
              <a:t>27</a:t>
            </a:fld>
            <a:endParaRPr lang="en-US"/>
          </a:p>
        </p:txBody>
      </p:sp>
      <p:sp>
        <p:nvSpPr>
          <p:cNvPr id="4" name="Title 3"/>
          <p:cNvSpPr>
            <a:spLocks noGrp="1"/>
          </p:cNvSpPr>
          <p:nvPr>
            <p:ph type="title"/>
          </p:nvPr>
        </p:nvSpPr>
        <p:spPr/>
        <p:txBody>
          <a:bodyPr/>
          <a:lstStyle/>
          <a:p>
            <a:r>
              <a:rPr lang="en-US" dirty="0" smtClean="0"/>
              <a:t>Bigger is better?</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602817" cy="2681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1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what can be done besides a bigger pipe?…</a:t>
            </a:r>
            <a:endParaRPr lang="en-US" dirty="0"/>
          </a:p>
        </p:txBody>
      </p:sp>
      <p:sp>
        <p:nvSpPr>
          <p:cNvPr id="3" name="Content Placeholder 2"/>
          <p:cNvSpPr>
            <a:spLocks noGrp="1"/>
          </p:cNvSpPr>
          <p:nvPr>
            <p:ph idx="1"/>
          </p:nvPr>
        </p:nvSpPr>
        <p:spPr>
          <a:xfrm>
            <a:off x="872067" y="1752600"/>
            <a:ext cx="7408333" cy="4373563"/>
          </a:xfrm>
        </p:spPr>
        <p:txBody>
          <a:bodyPr/>
          <a:lstStyle/>
          <a:p>
            <a:r>
              <a:rPr lang="en-US" dirty="0" smtClean="0"/>
              <a:t>So what else can we do to improve the capacity of the WAN?</a:t>
            </a:r>
          </a:p>
          <a:p>
            <a:pPr marL="0" indent="0">
              <a:buNone/>
            </a:pPr>
            <a:r>
              <a:rPr lang="en-US" dirty="0" smtClean="0"/>
              <a:t>Answer:</a:t>
            </a:r>
          </a:p>
          <a:p>
            <a:r>
              <a:rPr lang="en-US" dirty="0" smtClean="0"/>
              <a:t>Optimization</a:t>
            </a:r>
          </a:p>
          <a:p>
            <a:r>
              <a:rPr lang="en-US" dirty="0"/>
              <a:t>Virtualization</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28</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4193993"/>
            <a:ext cx="6553200" cy="206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952" y="2466975"/>
            <a:ext cx="1994448"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05400" y="5451841"/>
            <a:ext cx="184731" cy="584775"/>
          </a:xfrm>
          <a:prstGeom prst="rect">
            <a:avLst/>
          </a:prstGeom>
          <a:noFill/>
        </p:spPr>
        <p:txBody>
          <a:bodyPr wrap="none" rtlCol="0">
            <a:spAutoFit/>
          </a:bodyPr>
          <a:lstStyle/>
          <a:p>
            <a:endParaRPr lang="en-US" sz="3200" dirty="0"/>
          </a:p>
        </p:txBody>
      </p:sp>
    </p:spTree>
    <p:extLst>
      <p:ext uri="{BB962C8B-B14F-4D97-AF65-F5344CB8AC3E}">
        <p14:creationId xmlns:p14="http://schemas.microsoft.com/office/powerpoint/2010/main" val="13875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95400"/>
            <a:ext cx="7408333" cy="5105400"/>
          </a:xfrm>
        </p:spPr>
        <p:txBody>
          <a:bodyPr>
            <a:normAutofit fontScale="85000" lnSpcReduction="20000"/>
          </a:bodyPr>
          <a:lstStyle/>
          <a:p>
            <a:endParaRPr lang="en-US" sz="2600" dirty="0" smtClean="0"/>
          </a:p>
          <a:p>
            <a:r>
              <a:rPr lang="en-US" sz="2600" dirty="0" smtClean="0"/>
              <a:t>We can </a:t>
            </a:r>
            <a:r>
              <a:rPr lang="en-US" sz="2600" dirty="0" err="1" smtClean="0"/>
              <a:t>deduplicate</a:t>
            </a:r>
            <a:r>
              <a:rPr lang="en-US" sz="2600" dirty="0" smtClean="0"/>
              <a:t> the data on the WAN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r>
              <a:rPr lang="en-US" dirty="0">
                <a:solidFill>
                  <a:schemeClr val="tx1"/>
                </a:solidFill>
              </a:rPr>
              <a:t>A WAN optimization device with deduplication capabilities will have a local cache on both the sending and receiving ends of the connection. If either end calculates that the data has already been sent to the other site, then only the reference information -- not the entire data set -- is sent. </a:t>
            </a:r>
            <a:endParaRPr lang="en-US" dirty="0"/>
          </a:p>
          <a:p>
            <a:endParaRPr lang="en-US" dirty="0" smtClean="0"/>
          </a:p>
        </p:txBody>
      </p:sp>
      <p:sp>
        <p:nvSpPr>
          <p:cNvPr id="3" name="Slide Number Placeholder 2"/>
          <p:cNvSpPr>
            <a:spLocks noGrp="1"/>
          </p:cNvSpPr>
          <p:nvPr>
            <p:ph type="sldNum" sz="quarter" idx="12"/>
          </p:nvPr>
        </p:nvSpPr>
        <p:spPr/>
        <p:txBody>
          <a:bodyPr/>
          <a:lstStyle/>
          <a:p>
            <a:fld id="{D9960A01-C6FC-4B52-B65C-4311964136C4}" type="slidenum">
              <a:rPr lang="en-US" smtClean="0"/>
              <a:pPr/>
              <a:t>29</a:t>
            </a:fld>
            <a:endParaRPr lang="en-US"/>
          </a:p>
        </p:txBody>
      </p:sp>
      <p:sp>
        <p:nvSpPr>
          <p:cNvPr id="4" name="Title 3"/>
          <p:cNvSpPr>
            <a:spLocks noGrp="1"/>
          </p:cNvSpPr>
          <p:nvPr>
            <p:ph type="title"/>
          </p:nvPr>
        </p:nvSpPr>
        <p:spPr>
          <a:xfrm>
            <a:off x="457200" y="338328"/>
            <a:ext cx="8229600" cy="880872"/>
          </a:xfrm>
        </p:spPr>
        <p:txBody>
          <a:bodyPr/>
          <a:lstStyle/>
          <a:p>
            <a:r>
              <a:rPr lang="en-US" dirty="0" smtClean="0"/>
              <a:t>Other than bigger..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921" y="2070734"/>
            <a:ext cx="6912079" cy="250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6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1" end="11"/>
                                            </p:txEl>
                                          </p:spTgt>
                                        </p:tgtEl>
                                        <p:attrNameLst>
                                          <p:attrName>style.visibility</p:attrName>
                                        </p:attrNameLst>
                                      </p:cBhvr>
                                      <p:to>
                                        <p:strVal val="visible"/>
                                      </p:to>
                                    </p:set>
                                    <p:animEffect transition="in" filter="fade">
                                      <p:cBhvr>
                                        <p:cTn id="12" dur="500"/>
                                        <p:tgtEl>
                                          <p:spTgt spid="2">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0.gstatic.com/images?q=tbn:ANd9GcTNy2APrSrqdaFbm2y-UQRNet-wiqBWFjHJhnecpXtpVksPuTOgmg"/>
          <p:cNvPicPr>
            <a:picLocks noChangeAspect="1" noChangeArrowheads="1"/>
          </p:cNvPicPr>
          <p:nvPr/>
        </p:nvPicPr>
        <p:blipFill>
          <a:blip r:embed="rId3" cstate="print"/>
          <a:srcRect/>
          <a:stretch>
            <a:fillRect/>
          </a:stretch>
        </p:blipFill>
        <p:spPr bwMode="auto">
          <a:xfrm>
            <a:off x="5791200" y="1828800"/>
            <a:ext cx="2971800" cy="3610948"/>
          </a:xfrm>
          <a:prstGeom prst="rect">
            <a:avLst/>
          </a:prstGeom>
          <a:noFill/>
        </p:spPr>
      </p:pic>
      <p:sp>
        <p:nvSpPr>
          <p:cNvPr id="2" name="Title 1"/>
          <p:cNvSpPr>
            <a:spLocks noGrp="1"/>
          </p:cNvSpPr>
          <p:nvPr>
            <p:ph type="title"/>
          </p:nvPr>
        </p:nvSpPr>
        <p:spPr>
          <a:xfrm>
            <a:off x="5791200" y="274638"/>
            <a:ext cx="2895600" cy="1143000"/>
          </a:xfrm>
        </p:spPr>
        <p:txBody>
          <a:bodyPr/>
          <a:lstStyle/>
          <a:p>
            <a:r>
              <a:rPr lang="en-US" dirty="0" smtClean="0"/>
              <a:t>MPLS</a:t>
            </a:r>
            <a:endParaRPr lang="en-US" dirty="0"/>
          </a:p>
        </p:txBody>
      </p:sp>
      <p:sp>
        <p:nvSpPr>
          <p:cNvPr id="3" name="Content Placeholder 2"/>
          <p:cNvSpPr>
            <a:spLocks noGrp="1"/>
          </p:cNvSpPr>
          <p:nvPr>
            <p:ph idx="1"/>
          </p:nvPr>
        </p:nvSpPr>
        <p:spPr>
          <a:xfrm>
            <a:off x="301658" y="762000"/>
            <a:ext cx="5562600" cy="3429000"/>
          </a:xfrm>
        </p:spPr>
        <p:txBody>
          <a:bodyPr>
            <a:normAutofit fontScale="92500" lnSpcReduction="20000"/>
          </a:bodyPr>
          <a:lstStyle/>
          <a:p>
            <a:r>
              <a:rPr lang="en-US" dirty="0" smtClean="0"/>
              <a:t>Multi-Protocol Label Switching</a:t>
            </a:r>
          </a:p>
          <a:p>
            <a:pPr lvl="1"/>
            <a:r>
              <a:rPr lang="en-US" dirty="0" smtClean="0"/>
              <a:t>A more efficient way to forward and route packets</a:t>
            </a:r>
          </a:p>
          <a:p>
            <a:pPr lvl="1"/>
            <a:r>
              <a:rPr lang="en-US" dirty="0"/>
              <a:t>MPLS is a technique, not a service</a:t>
            </a:r>
          </a:p>
          <a:p>
            <a:pPr marL="301943" lvl="1" indent="0">
              <a:buNone/>
            </a:pPr>
            <a:endParaRPr lang="en-US" dirty="0" smtClean="0"/>
          </a:p>
          <a:p>
            <a:r>
              <a:rPr lang="en-US" dirty="0" smtClean="0"/>
              <a:t>Label Edge Router (LER)</a:t>
            </a:r>
          </a:p>
          <a:p>
            <a:pPr lvl="1"/>
            <a:r>
              <a:rPr lang="en-US" dirty="0" smtClean="0"/>
              <a:t>Analyzes each packet on arrival to the MLPS network and puts on a wrapper which tells each router where to forward the packet without reading the header (just the wrapper)</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110485C6-ECEC-45C5-995C-0937B9D2274E}" type="slidenum">
              <a:rPr lang="en-US" smtClean="0"/>
              <a:pPr/>
              <a:t>3</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10532384"/>
              </p:ext>
            </p:extLst>
          </p:nvPr>
        </p:nvGraphicFramePr>
        <p:xfrm>
          <a:off x="304800" y="5439748"/>
          <a:ext cx="7848600" cy="1072346"/>
        </p:xfrm>
        <a:graphic>
          <a:graphicData uri="http://schemas.openxmlformats.org/drawingml/2006/table">
            <a:tbl>
              <a:tblPr firstRow="1" bandRow="1">
                <a:tableStyleId>{5C22544A-7EE6-4342-B048-85BDC9FD1C3A}</a:tableStyleId>
              </a:tblPr>
              <a:tblGrid>
                <a:gridCol w="3200400"/>
                <a:gridCol w="2286000"/>
                <a:gridCol w="1752600"/>
                <a:gridCol w="609600"/>
              </a:tblGrid>
              <a:tr h="432266">
                <a:tc>
                  <a:txBody>
                    <a:bodyPr/>
                    <a:lstStyle/>
                    <a:p>
                      <a:r>
                        <a:rPr lang="en-US" dirty="0" smtClean="0"/>
                        <a:t>Label</a:t>
                      </a:r>
                      <a:endParaRPr lang="en-US" dirty="0"/>
                    </a:p>
                  </a:txBody>
                  <a:tcPr/>
                </a:tc>
                <a:tc>
                  <a:txBody>
                    <a:bodyPr/>
                    <a:lstStyle/>
                    <a:p>
                      <a:r>
                        <a:rPr lang="en-US" dirty="0" smtClean="0"/>
                        <a:t>Traffic</a:t>
                      </a:r>
                      <a:r>
                        <a:rPr lang="en-US" baseline="0" dirty="0" smtClean="0"/>
                        <a:t> class/QOS/ECN</a:t>
                      </a:r>
                      <a:endParaRPr lang="en-US" dirty="0"/>
                    </a:p>
                  </a:txBody>
                  <a:tcPr/>
                </a:tc>
                <a:tc>
                  <a:txBody>
                    <a:bodyPr/>
                    <a:lstStyle/>
                    <a:p>
                      <a:r>
                        <a:rPr lang="en-US" dirty="0" smtClean="0"/>
                        <a:t>TTL </a:t>
                      </a:r>
                      <a:endParaRPr lang="en-US" dirty="0"/>
                    </a:p>
                  </a:txBody>
                  <a:tcPr/>
                </a:tc>
                <a:tc>
                  <a:txBody>
                    <a:bodyPr/>
                    <a:lstStyle/>
                    <a:p>
                      <a:r>
                        <a:rPr lang="en-US" dirty="0" smtClean="0"/>
                        <a:t>BOS</a:t>
                      </a:r>
                      <a:endParaRPr lang="en-US" dirty="0"/>
                    </a:p>
                  </a:txBody>
                  <a:tcPr/>
                </a:tc>
              </a:tr>
              <a:tr h="4322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20 bits</a:t>
                      </a:r>
                      <a:endParaRPr lang="en-US" dirty="0" smtClean="0"/>
                    </a:p>
                  </a:txBody>
                  <a:tcPr/>
                </a:tc>
                <a:tc>
                  <a:txBody>
                    <a:bodyPr/>
                    <a:lstStyle/>
                    <a:p>
                      <a:r>
                        <a:rPr lang="en-US" dirty="0" smtClean="0"/>
                        <a:t>3 bits</a:t>
                      </a:r>
                      <a:endParaRPr lang="en-US" dirty="0"/>
                    </a:p>
                  </a:txBody>
                  <a:tcPr/>
                </a:tc>
                <a:tc>
                  <a:txBody>
                    <a:bodyPr/>
                    <a:lstStyle/>
                    <a:p>
                      <a:r>
                        <a:rPr lang="en-US" dirty="0" smtClean="0"/>
                        <a:t>8 bits</a:t>
                      </a:r>
                      <a:endParaRPr lang="en-US" dirty="0"/>
                    </a:p>
                  </a:txBody>
                  <a:tcPr/>
                </a:tc>
                <a:tc>
                  <a:txBody>
                    <a:bodyPr/>
                    <a:lstStyle/>
                    <a:p>
                      <a:r>
                        <a:rPr lang="en-US" dirty="0" smtClean="0"/>
                        <a:t>1 bit</a:t>
                      </a:r>
                      <a:endParaRPr lang="en-US" dirty="0"/>
                    </a:p>
                  </a:txBody>
                  <a:tcPr/>
                </a:tc>
              </a:tr>
            </a:tbl>
          </a:graphicData>
        </a:graphic>
      </p:graphicFrame>
      <p:sp>
        <p:nvSpPr>
          <p:cNvPr id="4" name="TextBox 3"/>
          <p:cNvSpPr txBox="1"/>
          <p:nvPr/>
        </p:nvSpPr>
        <p:spPr>
          <a:xfrm>
            <a:off x="304800" y="4659868"/>
            <a:ext cx="6477000" cy="461665"/>
          </a:xfrm>
          <a:prstGeom prst="rect">
            <a:avLst/>
          </a:prstGeom>
          <a:noFill/>
        </p:spPr>
        <p:txBody>
          <a:bodyPr wrap="square" rtlCol="0">
            <a:spAutoFit/>
          </a:bodyPr>
          <a:lstStyle/>
          <a:p>
            <a:r>
              <a:rPr lang="en-US" sz="2400" b="1" dirty="0" smtClean="0">
                <a:solidFill>
                  <a:srgbClr val="00B050"/>
                </a:solidFill>
              </a:rPr>
              <a:t>84 % of companies with a WAN are using MPLS</a:t>
            </a:r>
            <a:endParaRPr lang="en-US" sz="2400" b="1" dirty="0">
              <a:solidFill>
                <a:srgbClr val="00B050"/>
              </a:solidFill>
            </a:endParaRPr>
          </a:p>
        </p:txBody>
      </p:sp>
    </p:spTree>
    <p:extLst>
      <p:ext uri="{BB962C8B-B14F-4D97-AF65-F5344CB8AC3E}">
        <p14:creationId xmlns:p14="http://schemas.microsoft.com/office/powerpoint/2010/main" val="25123905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1752600"/>
            <a:ext cx="7772400" cy="1362075"/>
          </a:xfrm>
        </p:spPr>
        <p:txBody>
          <a:bodyPr/>
          <a:lstStyle/>
          <a:p>
            <a:pPr algn="ctr"/>
            <a:r>
              <a:rPr lang="en-US" dirty="0" smtClean="0"/>
              <a:t>Wireless WAN</a:t>
            </a:r>
            <a:endParaRPr lang="en-US" dirty="0"/>
          </a:p>
        </p:txBody>
      </p:sp>
      <p:sp>
        <p:nvSpPr>
          <p:cNvPr id="6" name="Text Placeholder 5"/>
          <p:cNvSpPr>
            <a:spLocks noGrp="1"/>
          </p:cNvSpPr>
          <p:nvPr>
            <p:ph type="body" idx="1"/>
          </p:nvPr>
        </p:nvSpPr>
        <p:spPr>
          <a:xfrm>
            <a:off x="1371600" y="2362200"/>
            <a:ext cx="6417734" cy="939801"/>
          </a:xfrm>
        </p:spPr>
        <p:txBody>
          <a:bodyPr/>
          <a:lstStyle/>
          <a:p>
            <a:pPr algn="ctr"/>
            <a:r>
              <a:rPr lang="en-US" dirty="0" smtClean="0"/>
              <a:t>MAN</a:t>
            </a:r>
            <a:r>
              <a:rPr lang="en-US" dirty="0"/>
              <a:t>, WAN</a:t>
            </a:r>
          </a:p>
        </p:txBody>
      </p:sp>
      <p:sp>
        <p:nvSpPr>
          <p:cNvPr id="4" name="Slide Number Placeholder 3"/>
          <p:cNvSpPr>
            <a:spLocks noGrp="1"/>
          </p:cNvSpPr>
          <p:nvPr>
            <p:ph type="sldNum" sz="quarter" idx="12"/>
          </p:nvPr>
        </p:nvSpPr>
        <p:spPr/>
        <p:txBody>
          <a:bodyPr/>
          <a:lstStyle/>
          <a:p>
            <a:fld id="{904EE2AA-B616-4104-BCDB-C0AAC4681B0E}" type="slidenum">
              <a:rPr lang="en-US" smtClean="0"/>
              <a:pPr/>
              <a:t>30</a:t>
            </a:fld>
            <a:endParaRPr lang="en-US"/>
          </a:p>
        </p:txBody>
      </p:sp>
    </p:spTree>
    <p:extLst>
      <p:ext uri="{BB962C8B-B14F-4D97-AF65-F5344CB8AC3E}">
        <p14:creationId xmlns:p14="http://schemas.microsoft.com/office/powerpoint/2010/main" val="3820487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960A01-C6FC-4B52-B65C-4311964136C4}" type="slidenum">
              <a:rPr lang="en-US" smtClean="0"/>
              <a:pPr/>
              <a:t>31</a:t>
            </a:fld>
            <a:endParaRPr lang="en-US"/>
          </a:p>
        </p:txBody>
      </p:sp>
      <p:sp>
        <p:nvSpPr>
          <p:cNvPr id="4" name="Title 3"/>
          <p:cNvSpPr>
            <a:spLocks noGrp="1"/>
          </p:cNvSpPr>
          <p:nvPr>
            <p:ph type="title"/>
          </p:nvPr>
        </p:nvSpPr>
        <p:spPr>
          <a:xfrm>
            <a:off x="457200" y="338328"/>
            <a:ext cx="8229600" cy="804672"/>
          </a:xfrm>
        </p:spPr>
        <p:txBody>
          <a:bodyPr/>
          <a:lstStyle/>
          <a:p>
            <a:r>
              <a:rPr lang="en-US" dirty="0" smtClean="0"/>
              <a:t>WMAN</a:t>
            </a:r>
            <a:endParaRPr lang="en-US" dirty="0"/>
          </a:p>
        </p:txBody>
      </p:sp>
      <p:grpSp>
        <p:nvGrpSpPr>
          <p:cNvPr id="5" name="Group 4"/>
          <p:cNvGrpSpPr/>
          <p:nvPr/>
        </p:nvGrpSpPr>
        <p:grpSpPr>
          <a:xfrm>
            <a:off x="1219200" y="990600"/>
            <a:ext cx="7010400" cy="5181437"/>
            <a:chOff x="1219200" y="1218223"/>
            <a:chExt cx="7010400" cy="4953814"/>
          </a:xfrm>
        </p:grpSpPr>
        <p:pic>
          <p:nvPicPr>
            <p:cNvPr id="11266" name="Picture 2" descr="http://www.tenouk.com/wifisecurityfeatures_files/wirelessecurity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18223"/>
              <a:ext cx="7010400" cy="49538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81800" y="4114800"/>
              <a:ext cx="1371600" cy="369332"/>
            </a:xfrm>
            <a:prstGeom prst="rect">
              <a:avLst/>
            </a:prstGeom>
            <a:noFill/>
          </p:spPr>
          <p:txBody>
            <a:bodyPr wrap="square" rtlCol="0">
              <a:spAutoFit/>
            </a:bodyPr>
            <a:lstStyle/>
            <a:p>
              <a:r>
                <a:rPr lang="en-US" b="1" dirty="0" smtClean="0">
                  <a:solidFill>
                    <a:schemeClr val="tx1">
                      <a:lumMod val="75000"/>
                      <a:lumOff val="25000"/>
                    </a:schemeClr>
                  </a:solidFill>
                  <a:latin typeface="Arial" panose="020B0604020202020204" pitchFamily="34" charset="0"/>
                  <a:cs typeface="Arial" panose="020B0604020202020204" pitchFamily="34" charset="0"/>
                </a:rPr>
                <a:t>LTE (4G)</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17986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to Point Transmissions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32</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64" y="1350502"/>
            <a:ext cx="6991350" cy="5164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Callout 4"/>
          <p:cNvSpPr/>
          <p:nvPr/>
        </p:nvSpPr>
        <p:spPr>
          <a:xfrm>
            <a:off x="7162800" y="1524000"/>
            <a:ext cx="1828800" cy="1219200"/>
          </a:xfrm>
          <a:prstGeom prst="wedgeEllipseCallout">
            <a:avLst>
              <a:gd name="adj1" fmla="val -81703"/>
              <a:gd name="adj2" fmla="val -34283"/>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WMAN is also often called</a:t>
            </a:r>
          </a:p>
          <a:p>
            <a:pPr algn="ctr"/>
            <a:r>
              <a:rPr lang="en-US" dirty="0" smtClean="0"/>
              <a:t>WIMAX </a:t>
            </a:r>
            <a:endParaRPr lang="en-US" dirty="0"/>
          </a:p>
        </p:txBody>
      </p:sp>
    </p:spTree>
    <p:extLst>
      <p:ext uri="{BB962C8B-B14F-4D97-AF65-F5344CB8AC3E}">
        <p14:creationId xmlns:p14="http://schemas.microsoft.com/office/powerpoint/2010/main" val="25774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Line of Sight</a:t>
            </a:r>
            <a:endParaRPr lang="en-US" dirty="0"/>
          </a:p>
        </p:txBody>
      </p:sp>
      <p:sp>
        <p:nvSpPr>
          <p:cNvPr id="3" name="Content Placeholder 2"/>
          <p:cNvSpPr>
            <a:spLocks noGrp="1"/>
          </p:cNvSpPr>
          <p:nvPr>
            <p:ph idx="1"/>
          </p:nvPr>
        </p:nvSpPr>
        <p:spPr/>
        <p:txBody>
          <a:bodyPr/>
          <a:lstStyle/>
          <a:p>
            <a:pPr marL="0" indent="0">
              <a:buNone/>
            </a:pPr>
            <a:r>
              <a:rPr lang="en-US" dirty="0" smtClean="0"/>
              <a:t>Issues:</a:t>
            </a:r>
          </a:p>
          <a:p>
            <a:r>
              <a:rPr lang="en-US" dirty="0" smtClean="0"/>
              <a:t>Limited Distance</a:t>
            </a:r>
          </a:p>
          <a:p>
            <a:r>
              <a:rPr lang="en-US" dirty="0" smtClean="0"/>
              <a:t>Weather is a</a:t>
            </a:r>
            <a:br>
              <a:rPr lang="en-US" dirty="0" smtClean="0"/>
            </a:br>
            <a:r>
              <a:rPr lang="en-US" dirty="0" smtClean="0"/>
              <a:t>factor</a:t>
            </a:r>
          </a:p>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33</a:t>
            </a:fld>
            <a:endParaRPr lang="en-US"/>
          </a:p>
        </p:txBody>
      </p:sp>
      <p:pic>
        <p:nvPicPr>
          <p:cNvPr id="2051" name="Picture 3" descr="C:\Users\terbush\Pictures\Classes\Line-of-Sight-(L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712" y="457201"/>
            <a:ext cx="7189238" cy="68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73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974574"/>
            <a:ext cx="3200400" cy="4419600"/>
          </a:xfrm>
        </p:spPr>
        <p:txBody>
          <a:bodyPr>
            <a:normAutofit/>
          </a:bodyPr>
          <a:lstStyle/>
          <a:p>
            <a:r>
              <a:rPr lang="en-US" sz="1800" dirty="0"/>
              <a:t>Wireless </a:t>
            </a:r>
            <a:r>
              <a:rPr lang="en-US" sz="1800" dirty="0" smtClean="0"/>
              <a:t>WAN- </a:t>
            </a:r>
            <a:r>
              <a:rPr lang="en-US" sz="1800" dirty="0"/>
              <a:t>Also called "wireless </a:t>
            </a:r>
            <a:r>
              <a:rPr lang="en-US" sz="1800" dirty="0" smtClean="0"/>
              <a:t>broadband“, use </a:t>
            </a:r>
            <a:r>
              <a:rPr lang="en-US" sz="1800" dirty="0"/>
              <a:t>cell towers to transmit a radio signal within a range of several miles to a moving or stationary device. </a:t>
            </a:r>
            <a:endParaRPr lang="en-US" sz="1800" dirty="0" smtClean="0"/>
          </a:p>
          <a:p>
            <a:r>
              <a:rPr lang="en-US" sz="1800" dirty="0" smtClean="0"/>
              <a:t>WWAN </a:t>
            </a:r>
            <a:r>
              <a:rPr lang="en-US" sz="1800" dirty="0"/>
              <a:t>services are typically delivered </a:t>
            </a:r>
            <a:r>
              <a:rPr lang="en-US" sz="1800" dirty="0" smtClean="0"/>
              <a:t>by</a:t>
            </a:r>
            <a:r>
              <a:rPr lang="en-US" sz="1800" dirty="0"/>
              <a:t> cellular service </a:t>
            </a:r>
            <a:r>
              <a:rPr lang="en-US" sz="1800" dirty="0" smtClean="0"/>
              <a:t>providers</a:t>
            </a:r>
          </a:p>
          <a:p>
            <a:r>
              <a:rPr lang="en-US" sz="1800" dirty="0" smtClean="0"/>
              <a:t>4G LTE (Long Term Evolution) is the latest evolution in wireless broadband  (introduced December 2009)</a:t>
            </a:r>
          </a:p>
          <a:p>
            <a:pPr marL="0" indent="0">
              <a:buNone/>
            </a:pPr>
            <a:endParaRPr lang="en-US" sz="1800"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34</a:t>
            </a:fld>
            <a:endParaRPr lang="en-US"/>
          </a:p>
        </p:txBody>
      </p:sp>
      <p:sp>
        <p:nvSpPr>
          <p:cNvPr id="4" name="Title 3"/>
          <p:cNvSpPr>
            <a:spLocks noGrp="1"/>
          </p:cNvSpPr>
          <p:nvPr>
            <p:ph type="title"/>
          </p:nvPr>
        </p:nvSpPr>
        <p:spPr>
          <a:xfrm>
            <a:off x="457200" y="338328"/>
            <a:ext cx="8229600" cy="728472"/>
          </a:xfrm>
        </p:spPr>
        <p:txBody>
          <a:bodyPr>
            <a:normAutofit fontScale="90000"/>
          </a:bodyPr>
          <a:lstStyle/>
          <a:p>
            <a:r>
              <a:rPr lang="en-US" dirty="0" smtClean="0"/>
              <a:t>WWAN</a:t>
            </a:r>
            <a:endParaRPr lang="en-US" dirty="0"/>
          </a:p>
        </p:txBody>
      </p:sp>
      <p:pic>
        <p:nvPicPr>
          <p:cNvPr id="12290" name="Picture 2" descr="http://assets.fiercemarkets.com/public/mdano/amis/lte-spe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909555"/>
            <a:ext cx="5592897" cy="594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WAN Services</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35</a:t>
            </a:fld>
            <a:endParaRPr lang="en-US"/>
          </a:p>
        </p:txBody>
      </p:sp>
    </p:spTree>
    <p:extLst>
      <p:ext uri="{BB962C8B-B14F-4D97-AF65-F5344CB8AC3E}">
        <p14:creationId xmlns:p14="http://schemas.microsoft.com/office/powerpoint/2010/main" val="26658799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3000" y="3733800"/>
            <a:ext cx="4055533" cy="2764896"/>
          </a:xfrm>
        </p:spPr>
        <p:txBody>
          <a:bodyPr/>
          <a:lstStyle/>
          <a:p>
            <a:r>
              <a:rPr lang="en-US" dirty="0" smtClean="0">
                <a:solidFill>
                  <a:schemeClr val="accent2">
                    <a:lumMod val="75000"/>
                  </a:schemeClr>
                </a:solidFill>
              </a:rPr>
              <a:t>Provide access </a:t>
            </a:r>
            <a:endParaRPr lang="en-US" dirty="0">
              <a:solidFill>
                <a:schemeClr val="accent2">
                  <a:lumMod val="75000"/>
                </a:schemeClr>
              </a:solidFill>
            </a:endParaRPr>
          </a:p>
        </p:txBody>
      </p:sp>
      <p:sp>
        <p:nvSpPr>
          <p:cNvPr id="44035" name="Slide Number Placeholder 7"/>
          <p:cNvSpPr>
            <a:spLocks noGrp="1"/>
          </p:cNvSpPr>
          <p:nvPr>
            <p:ph type="sldNum" sz="quarter" idx="12"/>
          </p:nvPr>
        </p:nvSpPr>
        <p:spPr>
          <a:noFill/>
        </p:spPr>
        <p:txBody>
          <a:bodyPr/>
          <a:lstStyle/>
          <a:p>
            <a:fld id="{CE074128-BA5C-4C7C-A306-A18BD65C027D}" type="slidenum">
              <a:rPr lang="en-US" smtClean="0"/>
              <a:pPr/>
              <a:t>36</a:t>
            </a:fld>
            <a:endParaRPr lang="en-US" smtClean="0"/>
          </a:p>
        </p:txBody>
      </p:sp>
      <p:sp>
        <p:nvSpPr>
          <p:cNvPr id="370690" name="Rectangle 2"/>
          <p:cNvSpPr>
            <a:spLocks noGrp="1" noRot="1" noChangeArrowheads="1"/>
          </p:cNvSpPr>
          <p:nvPr>
            <p:ph type="title"/>
          </p:nvPr>
        </p:nvSpPr>
        <p:spPr/>
        <p:txBody>
          <a:bodyPr/>
          <a:lstStyle/>
          <a:p>
            <a:pPr eaLnBrk="1" hangingPunct="1">
              <a:defRPr/>
            </a:pPr>
            <a:r>
              <a:rPr lang="en-US" dirty="0" smtClean="0"/>
              <a:t>Remote Access</a:t>
            </a:r>
          </a:p>
        </p:txBody>
      </p:sp>
      <p:grpSp>
        <p:nvGrpSpPr>
          <p:cNvPr id="31" name="Group 30"/>
          <p:cNvGrpSpPr/>
          <p:nvPr/>
        </p:nvGrpSpPr>
        <p:grpSpPr>
          <a:xfrm>
            <a:off x="381000" y="1677861"/>
            <a:ext cx="7391399" cy="4572000"/>
            <a:chOff x="568267" y="1828801"/>
            <a:chExt cx="6981883" cy="4554538"/>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67" y="1828801"/>
              <a:ext cx="6981883" cy="455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33" name="Rectangle 32"/>
            <p:cNvSpPr/>
            <p:nvPr/>
          </p:nvSpPr>
          <p:spPr>
            <a:xfrm>
              <a:off x="3314700" y="1828801"/>
              <a:ext cx="1562100" cy="381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25400" y="6578516"/>
            <a:ext cx="990600" cy="253916"/>
          </a:xfrm>
          <a:prstGeom prst="rect">
            <a:avLst/>
          </a:prstGeom>
          <a:noFill/>
        </p:spPr>
        <p:txBody>
          <a:bodyPr wrap="square" rtlCol="0">
            <a:spAutoFit/>
          </a:bodyPr>
          <a:lstStyle/>
          <a:p>
            <a:r>
              <a:rPr lang="en-US" sz="1050" dirty="0" smtClean="0"/>
              <a:t>©Cisco 2010</a:t>
            </a:r>
            <a:endParaRPr lang="en-US" sz="1050" dirty="0"/>
          </a:p>
        </p:txBody>
      </p:sp>
      <p:sp>
        <p:nvSpPr>
          <p:cNvPr id="4" name="TextBox 3"/>
          <p:cNvSpPr txBox="1"/>
          <p:nvPr/>
        </p:nvSpPr>
        <p:spPr>
          <a:xfrm>
            <a:off x="5562600" y="4419600"/>
            <a:ext cx="3429000" cy="1200329"/>
          </a:xfrm>
          <a:prstGeom prst="rect">
            <a:avLst/>
          </a:prstGeom>
          <a:noFill/>
        </p:spPr>
        <p:txBody>
          <a:bodyPr wrap="square" rtlCol="0">
            <a:spAutoFit/>
          </a:bodyPr>
          <a:lstStyle/>
          <a:p>
            <a:r>
              <a:rPr lang="en-US" sz="2400" dirty="0" smtClean="0"/>
              <a:t>Provide access for remote locations and workers</a:t>
            </a:r>
            <a:endParaRPr lang="en-US" sz="2400" dirty="0"/>
          </a:p>
        </p:txBody>
      </p:sp>
    </p:spTree>
    <p:extLst>
      <p:ext uri="{BB962C8B-B14F-4D97-AF65-F5344CB8AC3E}">
        <p14:creationId xmlns:p14="http://schemas.microsoft.com/office/powerpoint/2010/main" val="546395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rrowheads="1"/>
          </p:cNvSpPr>
          <p:nvPr>
            <p:ph type="title"/>
          </p:nvPr>
        </p:nvSpPr>
        <p:spPr>
          <a:xfrm>
            <a:off x="457200" y="381000"/>
            <a:ext cx="8229600" cy="762000"/>
          </a:xfrm>
        </p:spPr>
        <p:txBody>
          <a:bodyPr/>
          <a:lstStyle/>
          <a:p>
            <a:pPr eaLnBrk="1" hangingPunct="1">
              <a:defRPr/>
            </a:pPr>
            <a:r>
              <a:rPr lang="en-US" sz="4000" dirty="0" smtClean="0"/>
              <a:t>Virtual Private Networks (VPNs)</a:t>
            </a:r>
          </a:p>
        </p:txBody>
      </p:sp>
      <p:sp>
        <p:nvSpPr>
          <p:cNvPr id="179203" name="Rectangle 3"/>
          <p:cNvSpPr>
            <a:spLocks noGrp="1" noChangeArrowheads="1"/>
          </p:cNvSpPr>
          <p:nvPr>
            <p:ph type="body" sz="half" idx="1"/>
          </p:nvPr>
        </p:nvSpPr>
        <p:spPr>
          <a:xfrm>
            <a:off x="457200" y="1676400"/>
            <a:ext cx="7848600" cy="1143000"/>
          </a:xfrm>
        </p:spPr>
        <p:txBody>
          <a:bodyPr>
            <a:normAutofit/>
          </a:bodyPr>
          <a:lstStyle/>
          <a:p>
            <a:pPr eaLnBrk="1" hangingPunct="1">
              <a:defRPr/>
            </a:pPr>
            <a:r>
              <a:rPr lang="en-US" sz="2400" dirty="0" smtClean="0"/>
              <a:t>VPN is a private network over a public network (internet).  A VPN may or may not be IP-based.</a:t>
            </a:r>
          </a:p>
        </p:txBody>
      </p:sp>
      <p:sp>
        <p:nvSpPr>
          <p:cNvPr id="43011" name="Slide Number Placeholder 5"/>
          <p:cNvSpPr>
            <a:spLocks noGrp="1"/>
          </p:cNvSpPr>
          <p:nvPr>
            <p:ph type="sldNum" sz="quarter" idx="11"/>
          </p:nvPr>
        </p:nvSpPr>
        <p:spPr>
          <a:noFill/>
        </p:spPr>
        <p:txBody>
          <a:bodyPr/>
          <a:lstStyle/>
          <a:p>
            <a:fld id="{62AA9F33-613C-415C-B2BA-67C64C493F9A}" type="slidenum">
              <a:rPr lang="en-US" smtClean="0"/>
              <a:pPr/>
              <a:t>37</a:t>
            </a:fld>
            <a:endParaRPr lang="en-US" smtClean="0"/>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590800"/>
            <a:ext cx="4800600" cy="3429000"/>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0" y="2743200"/>
            <a:ext cx="4343401" cy="3276600"/>
          </a:xfrm>
          <a:prstGeom prst="rect">
            <a:avLst/>
          </a:prstGeom>
          <a:noFill/>
          <a:ln>
            <a:noFill/>
          </a:ln>
        </p:spPr>
      </p:pic>
      <p:sp>
        <p:nvSpPr>
          <p:cNvPr id="7" name="TextBox 6"/>
          <p:cNvSpPr txBox="1"/>
          <p:nvPr/>
        </p:nvSpPr>
        <p:spPr>
          <a:xfrm>
            <a:off x="25400" y="6578516"/>
            <a:ext cx="9906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2458580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My packet gets to the VPN enabled edge device</a:t>
            </a:r>
          </a:p>
          <a:p>
            <a:r>
              <a:rPr lang="en-US" dirty="0" smtClean="0"/>
              <a:t>It takes my packet (encrypts it), puts it into an envelope and addresses the envelope to the edge device at the destination (using </a:t>
            </a:r>
            <a:r>
              <a:rPr lang="en-US" dirty="0" err="1" smtClean="0"/>
              <a:t>Ipsec</a:t>
            </a:r>
            <a:r>
              <a:rPr lang="en-US" dirty="0" smtClean="0"/>
              <a:t> mostly)</a:t>
            </a:r>
          </a:p>
          <a:p>
            <a:r>
              <a:rPr lang="en-US" dirty="0" smtClean="0"/>
              <a:t>At the destination – edge device opens the envelope (throws it away), decrypts the packet and forwards within the network to final destination</a:t>
            </a:r>
          </a:p>
          <a:p>
            <a:endParaRPr lang="en-US" dirty="0"/>
          </a:p>
        </p:txBody>
      </p:sp>
      <p:sp>
        <p:nvSpPr>
          <p:cNvPr id="5" name="Slide Number Placeholder 4"/>
          <p:cNvSpPr>
            <a:spLocks noGrp="1"/>
          </p:cNvSpPr>
          <p:nvPr>
            <p:ph type="sldNum" sz="quarter" idx="12"/>
          </p:nvPr>
        </p:nvSpPr>
        <p:spPr/>
        <p:txBody>
          <a:bodyPr/>
          <a:lstStyle/>
          <a:p>
            <a:pPr>
              <a:defRPr/>
            </a:pPr>
            <a:fld id="{D9B36029-5551-43A3-8963-5C5BFBDDE592}" type="slidenum">
              <a:rPr lang="en-US" smtClean="0"/>
              <a:pPr>
                <a:defRPr/>
              </a:pPr>
              <a:t>38</a:t>
            </a:fld>
            <a:endParaRPr lang="en-US"/>
          </a:p>
        </p:txBody>
      </p:sp>
      <p:sp>
        <p:nvSpPr>
          <p:cNvPr id="6" name="Title 5"/>
          <p:cNvSpPr>
            <a:spLocks noGrp="1"/>
          </p:cNvSpPr>
          <p:nvPr>
            <p:ph type="title"/>
          </p:nvPr>
        </p:nvSpPr>
        <p:spPr/>
        <p:txBody>
          <a:bodyPr/>
          <a:lstStyle/>
          <a:p>
            <a:r>
              <a:rPr lang="en-US" dirty="0" smtClean="0"/>
              <a:t>VPN</a:t>
            </a:r>
            <a:endParaRPr lang="en-US" dirty="0"/>
          </a:p>
        </p:txBody>
      </p:sp>
    </p:spTree>
    <p:extLst>
      <p:ext uri="{BB962C8B-B14F-4D97-AF65-F5344CB8AC3E}">
        <p14:creationId xmlns:p14="http://schemas.microsoft.com/office/powerpoint/2010/main" val="25281472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2057400"/>
            <a:ext cx="7408333" cy="3886200"/>
          </a:xfrm>
        </p:spPr>
        <p:txBody>
          <a:bodyPr>
            <a:normAutofit/>
          </a:bodyPr>
          <a:lstStyle/>
          <a:p>
            <a:r>
              <a:rPr lang="en-US" dirty="0" smtClean="0"/>
              <a:t>What am I looking for?</a:t>
            </a:r>
          </a:p>
          <a:p>
            <a:pPr lvl="1"/>
            <a:r>
              <a:rPr lang="en-US" dirty="0" smtClean="0"/>
              <a:t>What to do about our WAN infrastructure</a:t>
            </a:r>
          </a:p>
          <a:p>
            <a:pPr lvl="1"/>
            <a:r>
              <a:rPr lang="en-US" dirty="0" smtClean="0"/>
              <a:t>Do some research</a:t>
            </a:r>
          </a:p>
          <a:p>
            <a:pPr lvl="2"/>
            <a:r>
              <a:rPr lang="en-US" dirty="0" smtClean="0"/>
              <a:t>Is what we have adequate  (I don’t think so)</a:t>
            </a:r>
          </a:p>
          <a:p>
            <a:pPr lvl="2"/>
            <a:r>
              <a:rPr lang="en-US" dirty="0" smtClean="0"/>
              <a:t>What should we do (buy more, what kind, how much)</a:t>
            </a:r>
          </a:p>
          <a:p>
            <a:pPr lvl="2"/>
            <a:r>
              <a:rPr lang="en-US" dirty="0" smtClean="0"/>
              <a:t>Change what we do (how, what techniques)</a:t>
            </a:r>
          </a:p>
          <a:p>
            <a:r>
              <a:rPr lang="en-US" dirty="0" smtClean="0"/>
              <a:t>On the addition of a Sales site, what happens to </a:t>
            </a:r>
            <a:r>
              <a:rPr lang="en-US" u="sng" dirty="0" smtClean="0"/>
              <a:t>your WAN recommendation </a:t>
            </a:r>
            <a:r>
              <a:rPr lang="en-US" dirty="0" smtClean="0"/>
              <a:t>if we host that at Hoffman Estates? Is there a better option?</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39</a:t>
            </a:fld>
            <a:endParaRPr lang="en-US"/>
          </a:p>
        </p:txBody>
      </p:sp>
      <p:sp>
        <p:nvSpPr>
          <p:cNvPr id="4" name="Title 3"/>
          <p:cNvSpPr>
            <a:spLocks noGrp="1"/>
          </p:cNvSpPr>
          <p:nvPr>
            <p:ph type="title"/>
          </p:nvPr>
        </p:nvSpPr>
        <p:spPr/>
        <p:txBody>
          <a:bodyPr/>
          <a:lstStyle/>
          <a:p>
            <a:r>
              <a:rPr lang="en-US" dirty="0" smtClean="0"/>
              <a:t>Memo 2</a:t>
            </a:r>
            <a:endParaRPr lang="en-US" dirty="0"/>
          </a:p>
        </p:txBody>
      </p:sp>
    </p:spTree>
    <p:extLst>
      <p:ext uri="{BB962C8B-B14F-4D97-AF65-F5344CB8AC3E}">
        <p14:creationId xmlns:p14="http://schemas.microsoft.com/office/powerpoint/2010/main" val="4068626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152400"/>
            <a:ext cx="4191000" cy="1143000"/>
          </a:xfrm>
        </p:spPr>
        <p:txBody>
          <a:bodyPr>
            <a:normAutofit fontScale="90000"/>
          </a:bodyPr>
          <a:lstStyle/>
          <a:p>
            <a:r>
              <a:rPr lang="en-US" dirty="0" smtClean="0"/>
              <a:t>MPLS Components</a:t>
            </a:r>
            <a:endParaRPr lang="en-US" dirty="0"/>
          </a:p>
        </p:txBody>
      </p:sp>
      <p:sp>
        <p:nvSpPr>
          <p:cNvPr id="5" name="Slide Number Placeholder 4"/>
          <p:cNvSpPr>
            <a:spLocks noGrp="1"/>
          </p:cNvSpPr>
          <p:nvPr>
            <p:ph type="sldNum" sz="quarter" idx="12"/>
          </p:nvPr>
        </p:nvSpPr>
        <p:spPr/>
        <p:txBody>
          <a:bodyPr/>
          <a:lstStyle/>
          <a:p>
            <a:fld id="{110485C6-ECEC-45C5-995C-0937B9D2274E}" type="slidenum">
              <a:rPr lang="en-US" smtClean="0"/>
              <a:pPr/>
              <a:t>4</a:t>
            </a:fld>
            <a:endParaRPr lang="en-US"/>
          </a:p>
        </p:txBody>
      </p:sp>
      <p:pic>
        <p:nvPicPr>
          <p:cNvPr id="1032" name="Picture 8" descr="MPLS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58884"/>
            <a:ext cx="7315200" cy="452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933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7138" y="0"/>
            <a:ext cx="6553200" cy="2438400"/>
          </a:xfrm>
          <a:prstGeom prst="rect">
            <a:avLst/>
          </a:prstGeom>
          <a:solidFill>
            <a:schemeClr val="accent3">
              <a:lumMod val="75000"/>
            </a:schemeClr>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effectLst>
                  <a:outerShdw blurRad="38100" dist="38100" dir="2700000" algn="tl">
                    <a:srgbClr val="000000">
                      <a:alpha val="43137"/>
                    </a:srgbClr>
                  </a:outerShdw>
                </a:effectLst>
              </a:rPr>
              <a:t>Internet </a:t>
            </a:r>
            <a:r>
              <a:rPr lang="en-US" dirty="0" smtClean="0"/>
              <a:t> </a:t>
            </a:r>
            <a:r>
              <a:rPr lang="en-US" sz="7200" dirty="0" smtClean="0">
                <a:solidFill>
                  <a:schemeClr val="bg1"/>
                </a:solidFill>
                <a:effectLst>
                  <a:outerShdw blurRad="38100" dist="38100" dir="2700000" algn="tl">
                    <a:srgbClr val="000000">
                      <a:alpha val="43137"/>
                    </a:srgbClr>
                  </a:outerShdw>
                </a:effectLst>
              </a:rPr>
              <a:t>Layer</a:t>
            </a:r>
          </a:p>
          <a:p>
            <a:pPr algn="ctr"/>
            <a:endParaRPr lang="en-US" dirty="0">
              <a:solidFill>
                <a:schemeClr val="bg1"/>
              </a:solidFill>
              <a:effectLst>
                <a:outerShdw blurRad="38100" dist="38100" dir="2700000" algn="tl">
                  <a:srgbClr val="000000">
                    <a:alpha val="43137"/>
                  </a:srgbClr>
                </a:outerShdw>
              </a:effectLst>
            </a:endParaRPr>
          </a:p>
          <a:p>
            <a:pPr algn="ctr"/>
            <a:r>
              <a:rPr lang="en-US" sz="3200" dirty="0" smtClean="0">
                <a:solidFill>
                  <a:schemeClr val="bg1"/>
                </a:solidFill>
                <a:effectLst>
                  <a:outerShdw blurRad="38100" dist="38100" dir="2700000" algn="tl">
                    <a:srgbClr val="000000">
                      <a:alpha val="43137"/>
                    </a:srgbClr>
                  </a:outerShdw>
                </a:effectLst>
              </a:rPr>
              <a:t>IPv4   IPv6   IPsec</a:t>
            </a:r>
            <a:endParaRPr lang="en-US" sz="3200" dirty="0">
              <a:solidFill>
                <a:schemeClr val="bg1"/>
              </a:solidFill>
              <a:effectLst>
                <a:outerShdw blurRad="38100" dist="38100" dir="2700000" algn="tl">
                  <a:srgbClr val="000000">
                    <a:alpha val="43137"/>
                  </a:srgbClr>
                </a:outerShdw>
              </a:effectLst>
            </a:endParaRPr>
          </a:p>
        </p:txBody>
      </p:sp>
      <p:sp>
        <p:nvSpPr>
          <p:cNvPr id="3" name="Title 2"/>
          <p:cNvSpPr>
            <a:spLocks noGrp="1"/>
          </p:cNvSpPr>
          <p:nvPr>
            <p:ph type="ctrTitle"/>
          </p:nvPr>
        </p:nvSpPr>
        <p:spPr>
          <a:xfrm>
            <a:off x="685800" y="2057400"/>
            <a:ext cx="7772400" cy="1780108"/>
          </a:xfrm>
        </p:spPr>
        <p:txBody>
          <a:bodyPr/>
          <a:lstStyle/>
          <a:p>
            <a:r>
              <a:rPr lang="en-US" dirty="0" smtClean="0"/>
              <a:t>Network Layer Protocol in use is Internet Protocol (IP)</a:t>
            </a:r>
            <a:endParaRPr lang="en-US" dirty="0"/>
          </a:p>
        </p:txBody>
      </p:sp>
      <p:sp>
        <p:nvSpPr>
          <p:cNvPr id="4" name="Subtitle 3"/>
          <p:cNvSpPr>
            <a:spLocks noGrp="1"/>
          </p:cNvSpPr>
          <p:nvPr>
            <p:ph type="subTitle" idx="1"/>
          </p:nvPr>
        </p:nvSpPr>
        <p:spPr>
          <a:xfrm>
            <a:off x="1371600" y="3962400"/>
            <a:ext cx="6400800" cy="2209800"/>
          </a:xfrm>
        </p:spPr>
        <p:txBody>
          <a:bodyPr>
            <a:normAutofit/>
          </a:bodyPr>
          <a:lstStyle/>
          <a:p>
            <a:r>
              <a:rPr lang="en-US" dirty="0" smtClean="0">
                <a:solidFill>
                  <a:srgbClr val="800000"/>
                </a:solidFill>
              </a:rPr>
              <a:t>Originally developed for APRANET by the </a:t>
            </a:r>
            <a:r>
              <a:rPr lang="en-US" dirty="0" err="1" smtClean="0">
                <a:solidFill>
                  <a:srgbClr val="800000"/>
                </a:solidFill>
              </a:rPr>
              <a:t>DoD</a:t>
            </a:r>
            <a:r>
              <a:rPr lang="en-US" dirty="0" smtClean="0">
                <a:solidFill>
                  <a:srgbClr val="800000"/>
                </a:solidFill>
              </a:rPr>
              <a:t> in the early 1960s.   Used by BITNET and other networks that make up the Internet.</a:t>
            </a:r>
          </a:p>
          <a:p>
            <a:pPr algn="l"/>
            <a:r>
              <a:rPr lang="en-US" dirty="0" smtClean="0">
                <a:solidFill>
                  <a:srgbClr val="800000"/>
                </a:solidFill>
              </a:rPr>
              <a:t>Address is the IP address, Data Unit is Packet</a:t>
            </a:r>
            <a:endParaRPr lang="en-US" dirty="0">
              <a:solidFill>
                <a:srgbClr val="800000"/>
              </a:solidFill>
            </a:endParaRPr>
          </a:p>
        </p:txBody>
      </p:sp>
      <p:sp>
        <p:nvSpPr>
          <p:cNvPr id="6" name="Slide Number Placeholder 5"/>
          <p:cNvSpPr>
            <a:spLocks noGrp="1"/>
          </p:cNvSpPr>
          <p:nvPr>
            <p:ph type="sldNum" sz="quarter" idx="12"/>
          </p:nvPr>
        </p:nvSpPr>
        <p:spPr/>
        <p:txBody>
          <a:bodyPr/>
          <a:lstStyle/>
          <a:p>
            <a:fld id="{904EE2AA-B616-4104-BCDB-C0AAC4681B0E}" type="slidenum">
              <a:rPr lang="en-US" smtClean="0"/>
              <a:pPr/>
              <a:t>40</a:t>
            </a:fld>
            <a:endParaRPr lang="en-US"/>
          </a:p>
        </p:txBody>
      </p:sp>
    </p:spTree>
    <p:extLst>
      <p:ext uri="{BB962C8B-B14F-4D97-AF65-F5344CB8AC3E}">
        <p14:creationId xmlns:p14="http://schemas.microsoft.com/office/powerpoint/2010/main" val="289949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mittleman\Local Settings\Temporary Internet Files\Content.IE5\3M7BPKWQ\MCj04414560000[1].png"/>
          <p:cNvPicPr>
            <a:picLocks noChangeAspect="1" noChangeArrowheads="1"/>
          </p:cNvPicPr>
          <p:nvPr/>
        </p:nvPicPr>
        <p:blipFill>
          <a:blip r:embed="rId3" cstate="print"/>
          <a:srcRect/>
          <a:stretch>
            <a:fillRect/>
          </a:stretch>
        </p:blipFill>
        <p:spPr bwMode="auto">
          <a:xfrm>
            <a:off x="5734890" y="2579934"/>
            <a:ext cx="2742857" cy="2742857"/>
          </a:xfrm>
          <a:prstGeom prst="rect">
            <a:avLst/>
          </a:prstGeom>
          <a:noFill/>
        </p:spPr>
      </p:pic>
      <p:sp>
        <p:nvSpPr>
          <p:cNvPr id="2" name="Title 1"/>
          <p:cNvSpPr>
            <a:spLocks noGrp="1"/>
          </p:cNvSpPr>
          <p:nvPr>
            <p:ph type="title"/>
          </p:nvPr>
        </p:nvSpPr>
        <p:spPr/>
        <p:txBody>
          <a:bodyPr/>
          <a:lstStyle/>
          <a:p>
            <a:r>
              <a:rPr lang="en-US" dirty="0"/>
              <a:t>L</a:t>
            </a:r>
            <a:r>
              <a:rPr lang="en-US" dirty="0" smtClean="0"/>
              <a:t>ets try this metaphor</a:t>
            </a:r>
            <a:endParaRPr lang="en-US" dirty="0"/>
          </a:p>
        </p:txBody>
      </p:sp>
      <p:grpSp>
        <p:nvGrpSpPr>
          <p:cNvPr id="3" name="Group 10"/>
          <p:cNvGrpSpPr/>
          <p:nvPr/>
        </p:nvGrpSpPr>
        <p:grpSpPr>
          <a:xfrm>
            <a:off x="-152400" y="2126806"/>
            <a:ext cx="5410200" cy="4365125"/>
            <a:chOff x="1219200" y="2133600"/>
            <a:chExt cx="5410200" cy="4365125"/>
          </a:xfrm>
        </p:grpSpPr>
        <p:pic>
          <p:nvPicPr>
            <p:cNvPr id="140290" name="Picture 2"/>
            <p:cNvPicPr>
              <a:picLocks noChangeAspect="1" noChangeArrowheads="1"/>
            </p:cNvPicPr>
            <p:nvPr/>
          </p:nvPicPr>
          <p:blipFill>
            <a:blip r:embed="rId4" cstate="print"/>
            <a:srcRect t="3374" r="19767"/>
            <a:stretch>
              <a:fillRect/>
            </a:stretch>
          </p:blipFill>
          <p:spPr bwMode="auto">
            <a:xfrm>
              <a:off x="1295400" y="2133600"/>
              <a:ext cx="5257800" cy="4365125"/>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l="17442" t="84819" r="19767"/>
            <a:stretch>
              <a:fillRect/>
            </a:stretch>
          </p:blipFill>
          <p:spPr bwMode="auto">
            <a:xfrm>
              <a:off x="2438400" y="4800601"/>
              <a:ext cx="4114800" cy="685800"/>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l="17442" t="84819" r="19767" b="1687"/>
            <a:stretch>
              <a:fillRect/>
            </a:stretch>
          </p:blipFill>
          <p:spPr bwMode="auto">
            <a:xfrm>
              <a:off x="2438400" y="5334001"/>
              <a:ext cx="4114800" cy="609600"/>
            </a:xfrm>
            <a:prstGeom prst="rect">
              <a:avLst/>
            </a:prstGeom>
            <a:noFill/>
            <a:ln w="9525">
              <a:noFill/>
              <a:miter lim="800000"/>
              <a:headEnd/>
              <a:tailEnd/>
            </a:ln>
            <a:effectLst/>
          </p:spPr>
        </p:pic>
        <p:sp>
          <p:nvSpPr>
            <p:cNvPr id="9" name="Rectangle 8"/>
            <p:cNvSpPr/>
            <p:nvPr/>
          </p:nvSpPr>
          <p:spPr bwMode="auto">
            <a:xfrm>
              <a:off x="1219200" y="4838700"/>
              <a:ext cx="1219200" cy="1562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smtClean="0">
                <a:ln>
                  <a:noFill/>
                </a:ln>
                <a:solidFill>
                  <a:srgbClr val="000066"/>
                </a:solidFill>
                <a:effectLst>
                  <a:outerShdw blurRad="38100" dist="38100" dir="2700000" algn="tl">
                    <a:srgbClr val="000000">
                      <a:alpha val="43137"/>
                    </a:srgbClr>
                  </a:outerShdw>
                </a:effectLst>
                <a:latin typeface="Century Schoolbook" pitchFamily="18" charset="0"/>
              </a:endParaRPr>
            </a:p>
          </p:txBody>
        </p:sp>
        <p:sp>
          <p:nvSpPr>
            <p:cNvPr id="10" name="Rectangle 9"/>
            <p:cNvSpPr/>
            <p:nvPr/>
          </p:nvSpPr>
          <p:spPr bwMode="auto">
            <a:xfrm>
              <a:off x="6505570" y="4724400"/>
              <a:ext cx="123830" cy="1752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smtClean="0">
                <a:ln>
                  <a:noFill/>
                </a:ln>
                <a:solidFill>
                  <a:srgbClr val="000066"/>
                </a:solidFill>
                <a:effectLst>
                  <a:outerShdw blurRad="38100" dist="38100" dir="2700000" algn="tl">
                    <a:srgbClr val="000000">
                      <a:alpha val="43137"/>
                    </a:srgbClr>
                  </a:outerShdw>
                </a:effectLst>
                <a:latin typeface="Century Schoolbook" pitchFamily="18" charset="0"/>
              </a:endParaRPr>
            </a:p>
          </p:txBody>
        </p:sp>
      </p:grpSp>
      <p:sp>
        <p:nvSpPr>
          <p:cNvPr id="21" name="Rectangle 20"/>
          <p:cNvSpPr/>
          <p:nvPr/>
        </p:nvSpPr>
        <p:spPr bwMode="auto">
          <a:xfrm>
            <a:off x="2667000" y="4930068"/>
            <a:ext cx="1066800" cy="381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effectLst>
                  <a:outerShdw blurRad="38100" dist="38100" dir="2700000" algn="tl">
                    <a:srgbClr val="000000">
                      <a:alpha val="43137"/>
                    </a:srgbClr>
                  </a:outerShdw>
                </a:effectLst>
                <a:latin typeface="Calibri" pitchFamily="34" charset="0"/>
              </a:rPr>
              <a:t>Text Data</a:t>
            </a:r>
          </a:p>
        </p:txBody>
      </p:sp>
      <p:sp>
        <p:nvSpPr>
          <p:cNvPr id="22" name="Rectangle 21"/>
          <p:cNvSpPr/>
          <p:nvPr/>
        </p:nvSpPr>
        <p:spPr bwMode="auto">
          <a:xfrm>
            <a:off x="2667000" y="5459766"/>
            <a:ext cx="1333500" cy="381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effectLst>
                  <a:outerShdw blurRad="38100" dist="38100" dir="2700000" algn="tl">
                    <a:srgbClr val="000000">
                      <a:alpha val="43137"/>
                    </a:srgbClr>
                  </a:outerShdw>
                </a:effectLst>
                <a:latin typeface="Calibri" pitchFamily="34" charset="0"/>
              </a:rPr>
              <a:t>Text </a:t>
            </a:r>
            <a:r>
              <a:rPr kumimoji="0" lang="en-US" sz="1400" b="1" i="0" u="none" strike="noStrike" cap="none" normalizeH="0" baseline="0" dirty="0" smtClean="0">
                <a:ln>
                  <a:noFill/>
                </a:ln>
                <a:effectLst>
                  <a:outerShdw blurRad="38100" dist="38100" dir="2700000" algn="tl">
                    <a:srgbClr val="000000">
                      <a:alpha val="43137"/>
                    </a:srgbClr>
                  </a:outerShdw>
                </a:effectLst>
                <a:latin typeface="Calibri" pitchFamily="34" charset="0"/>
              </a:rPr>
              <a:t>Data</a:t>
            </a:r>
          </a:p>
        </p:txBody>
      </p:sp>
      <p:sp>
        <p:nvSpPr>
          <p:cNvPr id="23" name="Rectangle 22"/>
          <p:cNvSpPr/>
          <p:nvPr/>
        </p:nvSpPr>
        <p:spPr bwMode="auto">
          <a:xfrm>
            <a:off x="2667000" y="5943600"/>
            <a:ext cx="1066800" cy="381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1400" b="1" dirty="0" smtClean="0">
                <a:effectLst>
                  <a:outerShdw blurRad="38100" dist="38100" dir="2700000" algn="tl">
                    <a:srgbClr val="000000">
                      <a:alpha val="43137"/>
                    </a:srgbClr>
                  </a:outerShdw>
                </a:effectLst>
                <a:latin typeface="Calibri" pitchFamily="34" charset="0"/>
              </a:rPr>
              <a:t>Text Data</a:t>
            </a:r>
            <a:endParaRPr lang="en-US" sz="1400" b="1" dirty="0">
              <a:effectLst>
                <a:outerShdw blurRad="38100" dist="38100" dir="2700000" algn="tl">
                  <a:srgbClr val="000000">
                    <a:alpha val="43137"/>
                  </a:srgbClr>
                </a:outerShdw>
              </a:effectLst>
              <a:latin typeface="Calibri" pitchFamily="34" charset="0"/>
            </a:endParaRPr>
          </a:p>
        </p:txBody>
      </p:sp>
      <p:pic>
        <p:nvPicPr>
          <p:cNvPr id="1026" name="Picture 2" descr="C:\Documents and Settings\mittleman\Local Settings\Temporary Internet Files\Content.IE5\8USHZJBH\MCj04414550000[1].png"/>
          <p:cNvPicPr>
            <a:picLocks noChangeAspect="1" noChangeArrowheads="1"/>
          </p:cNvPicPr>
          <p:nvPr/>
        </p:nvPicPr>
        <p:blipFill>
          <a:blip r:embed="rId5" cstate="print"/>
          <a:srcRect/>
          <a:stretch>
            <a:fillRect/>
          </a:stretch>
        </p:blipFill>
        <p:spPr bwMode="auto">
          <a:xfrm>
            <a:off x="5761267" y="2568211"/>
            <a:ext cx="2742857" cy="2742857"/>
          </a:xfrm>
          <a:prstGeom prst="rect">
            <a:avLst/>
          </a:prstGeom>
          <a:noFill/>
        </p:spPr>
      </p:pic>
      <p:grpSp>
        <p:nvGrpSpPr>
          <p:cNvPr id="6" name="Group 30"/>
          <p:cNvGrpSpPr/>
          <p:nvPr/>
        </p:nvGrpSpPr>
        <p:grpSpPr>
          <a:xfrm>
            <a:off x="6506820" y="3246906"/>
            <a:ext cx="1669002" cy="878150"/>
            <a:chOff x="7086600" y="4267200"/>
            <a:chExt cx="1669002" cy="878150"/>
          </a:xfrm>
        </p:grpSpPr>
        <p:sp>
          <p:nvSpPr>
            <p:cNvPr id="26" name="Freeform 25"/>
            <p:cNvSpPr/>
            <p:nvPr/>
          </p:nvSpPr>
          <p:spPr>
            <a:xfrm>
              <a:off x="7086600" y="4276078"/>
              <a:ext cx="639192" cy="834501"/>
            </a:xfrm>
            <a:custGeom>
              <a:avLst/>
              <a:gdLst>
                <a:gd name="connsiteX0" fmla="*/ 204186 w 639192"/>
                <a:gd name="connsiteY0" fmla="*/ 0 h 834501"/>
                <a:gd name="connsiteX1" fmla="*/ 639192 w 639192"/>
                <a:gd name="connsiteY1" fmla="*/ 363984 h 834501"/>
                <a:gd name="connsiteX2" fmla="*/ 0 w 639192"/>
                <a:gd name="connsiteY2" fmla="*/ 834501 h 834501"/>
                <a:gd name="connsiteX3" fmla="*/ 204186 w 639192"/>
                <a:gd name="connsiteY3" fmla="*/ 0 h 834501"/>
              </a:gdLst>
              <a:ahLst/>
              <a:cxnLst>
                <a:cxn ang="0">
                  <a:pos x="connsiteX0" y="connsiteY0"/>
                </a:cxn>
                <a:cxn ang="0">
                  <a:pos x="connsiteX1" y="connsiteY1"/>
                </a:cxn>
                <a:cxn ang="0">
                  <a:pos x="connsiteX2" y="connsiteY2"/>
                </a:cxn>
                <a:cxn ang="0">
                  <a:pos x="connsiteX3" y="connsiteY3"/>
                </a:cxn>
              </a:cxnLst>
              <a:rect l="l" t="t" r="r" b="b"/>
              <a:pathLst>
                <a:path w="639192" h="834501">
                  <a:moveTo>
                    <a:pt x="204186" y="0"/>
                  </a:moveTo>
                  <a:lnTo>
                    <a:pt x="639192" y="363984"/>
                  </a:lnTo>
                  <a:lnTo>
                    <a:pt x="0" y="834501"/>
                  </a:lnTo>
                  <a:lnTo>
                    <a:pt x="204186" y="0"/>
                  </a:lnTo>
                  <a:close/>
                </a:path>
              </a:pathLst>
            </a:custGeom>
            <a:solidFill>
              <a:srgbClr val="FFE10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8143042" y="4267200"/>
              <a:ext cx="612560" cy="852256"/>
            </a:xfrm>
            <a:custGeom>
              <a:avLst/>
              <a:gdLst>
                <a:gd name="connsiteX0" fmla="*/ 0 w 612560"/>
                <a:gd name="connsiteY0" fmla="*/ 372862 h 852256"/>
                <a:gd name="connsiteX1" fmla="*/ 612560 w 612560"/>
                <a:gd name="connsiteY1" fmla="*/ 0 h 852256"/>
                <a:gd name="connsiteX2" fmla="*/ 417251 w 612560"/>
                <a:gd name="connsiteY2" fmla="*/ 852256 h 852256"/>
                <a:gd name="connsiteX3" fmla="*/ 0 w 612560"/>
                <a:gd name="connsiteY3" fmla="*/ 372862 h 852256"/>
              </a:gdLst>
              <a:ahLst/>
              <a:cxnLst>
                <a:cxn ang="0">
                  <a:pos x="connsiteX0" y="connsiteY0"/>
                </a:cxn>
                <a:cxn ang="0">
                  <a:pos x="connsiteX1" y="connsiteY1"/>
                </a:cxn>
                <a:cxn ang="0">
                  <a:pos x="connsiteX2" y="connsiteY2"/>
                </a:cxn>
                <a:cxn ang="0">
                  <a:pos x="connsiteX3" y="connsiteY3"/>
                </a:cxn>
              </a:cxnLst>
              <a:rect l="l" t="t" r="r" b="b"/>
              <a:pathLst>
                <a:path w="612560" h="852256">
                  <a:moveTo>
                    <a:pt x="0" y="372862"/>
                  </a:moveTo>
                  <a:lnTo>
                    <a:pt x="612560" y="0"/>
                  </a:lnTo>
                  <a:lnTo>
                    <a:pt x="417251" y="852256"/>
                  </a:lnTo>
                  <a:lnTo>
                    <a:pt x="0" y="372862"/>
                  </a:lnTo>
                  <a:close/>
                </a:path>
              </a:pathLst>
            </a:custGeom>
            <a:solidFill>
              <a:srgbClr val="FFE10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7086600" y="4648200"/>
              <a:ext cx="1491448" cy="497150"/>
            </a:xfrm>
            <a:custGeom>
              <a:avLst/>
              <a:gdLst>
                <a:gd name="connsiteX0" fmla="*/ 639192 w 1491448"/>
                <a:gd name="connsiteY0" fmla="*/ 8878 h 497150"/>
                <a:gd name="connsiteX1" fmla="*/ 1056443 w 1491448"/>
                <a:gd name="connsiteY1" fmla="*/ 0 h 497150"/>
                <a:gd name="connsiteX2" fmla="*/ 1491448 w 1491448"/>
                <a:gd name="connsiteY2" fmla="*/ 497150 h 497150"/>
                <a:gd name="connsiteX3" fmla="*/ 0 w 1491448"/>
                <a:gd name="connsiteY3" fmla="*/ 470517 h 497150"/>
                <a:gd name="connsiteX4" fmla="*/ 639192 w 1491448"/>
                <a:gd name="connsiteY4" fmla="*/ 8878 h 49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48" h="497150">
                  <a:moveTo>
                    <a:pt x="639192" y="8878"/>
                  </a:moveTo>
                  <a:lnTo>
                    <a:pt x="1056443" y="0"/>
                  </a:lnTo>
                  <a:lnTo>
                    <a:pt x="1491448" y="497150"/>
                  </a:lnTo>
                  <a:lnTo>
                    <a:pt x="0" y="470517"/>
                  </a:lnTo>
                  <a:lnTo>
                    <a:pt x="639192" y="8878"/>
                  </a:lnTo>
                  <a:close/>
                </a:path>
              </a:pathLst>
            </a:custGeom>
            <a:solidFill>
              <a:srgbClr val="FFE10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Parallelogram 31"/>
          <p:cNvSpPr/>
          <p:nvPr/>
        </p:nvSpPr>
        <p:spPr>
          <a:xfrm>
            <a:off x="6780689" y="3352456"/>
            <a:ext cx="1371600" cy="4572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ffectLst>
                  <a:outerShdw blurRad="38100" dist="38100" dir="2700000" algn="tl">
                    <a:srgbClr val="000000">
                      <a:alpha val="43137"/>
                    </a:srgbClr>
                  </a:outerShdw>
                </a:effectLst>
                <a:latin typeface="Calibri" pitchFamily="34" charset="0"/>
              </a:rPr>
              <a:t>Header</a:t>
            </a:r>
          </a:p>
        </p:txBody>
      </p:sp>
      <p:sp>
        <p:nvSpPr>
          <p:cNvPr id="20" name="Parallelogram 19"/>
          <p:cNvSpPr/>
          <p:nvPr/>
        </p:nvSpPr>
        <p:spPr>
          <a:xfrm>
            <a:off x="836949" y="3581056"/>
            <a:ext cx="4953000" cy="990600"/>
          </a:xfrm>
          <a:prstGeom prst="parallelogram">
            <a:avLst/>
          </a:prstGeom>
          <a:solidFill>
            <a:srgbClr val="4F81BD">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p:cNvCxnSpPr/>
          <p:nvPr/>
        </p:nvCxnSpPr>
        <p:spPr>
          <a:xfrm rot="10800000" flipV="1">
            <a:off x="5638800" y="3886200"/>
            <a:ext cx="22860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V="1">
            <a:off x="990600" y="3886200"/>
            <a:ext cx="56388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flipV="1">
            <a:off x="1219200" y="3428998"/>
            <a:ext cx="5562600" cy="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73447" y="3429000"/>
            <a:ext cx="764953" cy="923330"/>
          </a:xfrm>
          <a:prstGeom prst="rect">
            <a:avLst/>
          </a:prstGeom>
          <a:noFill/>
        </p:spPr>
        <p:txBody>
          <a:bodyPr wrap="none" rtlCol="0">
            <a:spAutoFit/>
          </a:bodyPr>
          <a:lstStyle/>
          <a:p>
            <a:pPr algn="r">
              <a:lnSpc>
                <a:spcPct val="150000"/>
              </a:lnSpc>
            </a:pPr>
            <a:r>
              <a:rPr lang="en-US" b="1" dirty="0" smtClean="0">
                <a:solidFill>
                  <a:schemeClr val="tx2">
                    <a:lumMod val="75000"/>
                  </a:schemeClr>
                </a:solidFill>
              </a:rPr>
              <a:t>To:</a:t>
            </a:r>
          </a:p>
          <a:p>
            <a:pPr algn="r">
              <a:lnSpc>
                <a:spcPct val="150000"/>
              </a:lnSpc>
            </a:pPr>
            <a:r>
              <a:rPr lang="en-US" b="1" dirty="0" smtClean="0">
                <a:solidFill>
                  <a:schemeClr val="tx2">
                    <a:lumMod val="75000"/>
                  </a:schemeClr>
                </a:solidFill>
              </a:rPr>
              <a:t>From:</a:t>
            </a:r>
            <a:endParaRPr lang="en-US" b="1" dirty="0">
              <a:solidFill>
                <a:schemeClr val="tx2">
                  <a:lumMod val="75000"/>
                </a:schemeClr>
              </a:solidFill>
            </a:endParaRPr>
          </a:p>
        </p:txBody>
      </p:sp>
      <p:sp>
        <p:nvSpPr>
          <p:cNvPr id="24" name="Title 1"/>
          <p:cNvSpPr txBox="1">
            <a:spLocks/>
          </p:cNvSpPr>
          <p:nvPr/>
        </p:nvSpPr>
        <p:spPr>
          <a:xfrm>
            <a:off x="609600" y="427038"/>
            <a:ext cx="8229600" cy="1143000"/>
          </a:xfrm>
          <a:prstGeom prst="rect">
            <a:avLst/>
          </a:prstGeom>
          <a:solidFill>
            <a:schemeClr val="bg2"/>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How Does IP transmit packets?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9" name="Slide Number Placeholder 28"/>
          <p:cNvSpPr>
            <a:spLocks noGrp="1"/>
          </p:cNvSpPr>
          <p:nvPr>
            <p:ph type="sldNum" sz="quarter" idx="12"/>
          </p:nvPr>
        </p:nvSpPr>
        <p:spPr/>
        <p:txBody>
          <a:bodyPr/>
          <a:lstStyle/>
          <a:p>
            <a:fld id="{904EE2AA-B616-4104-BCDB-C0AAC4681B0E}" type="slidenum">
              <a:rPr lang="en-US" smtClean="0"/>
              <a:pPr/>
              <a:t>41</a:t>
            </a:fld>
            <a:endParaRPr lang="en-US"/>
          </a:p>
        </p:txBody>
      </p:sp>
    </p:spTree>
    <p:extLst>
      <p:ext uri="{BB962C8B-B14F-4D97-AF65-F5344CB8AC3E}">
        <p14:creationId xmlns:p14="http://schemas.microsoft.com/office/powerpoint/2010/main" val="2541511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4"/>
                                        </p:tgtEl>
                                      </p:cBhvr>
                                    </p:animEffect>
                                    <p:set>
                                      <p:cBhvr>
                                        <p:cTn id="7" dur="1" fill="hold">
                                          <p:stCondLst>
                                            <p:cond delay="19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par>
                          <p:cTn id="13" fill="hold">
                            <p:stCondLst>
                              <p:cond delay="2000"/>
                            </p:stCondLst>
                            <p:childTnLst>
                              <p:par>
                                <p:cTn id="14" presetID="0" presetClass="path" presetSubtype="0" fill="hold" grpId="1" nodeType="afterEffect">
                                  <p:stCondLst>
                                    <p:cond delay="0"/>
                                  </p:stCondLst>
                                  <p:childTnLst>
                                    <p:animMotion origin="layout" path="M 0 -1.03632E-6 C 0.10069 -0.24983 0.20156 -0.49942 0.27569 -0.53412 C 0.35017 -0.56859 0.39792 -0.38816 0.44583 -0.20749 " pathEditMode="relative" rAng="0" ptsTypes="aaA">
                                      <p:cBhvr>
                                        <p:cTn id="15" dur="2000" fill="hold"/>
                                        <p:tgtEl>
                                          <p:spTgt spid="21"/>
                                        </p:tgtEl>
                                        <p:attrNameLst>
                                          <p:attrName>ppt_x</p:attrName>
                                          <p:attrName>ppt_y</p:attrName>
                                        </p:attrNameLst>
                                      </p:cBhvr>
                                      <p:rCtr x="22300" y="-28400"/>
                                    </p:animMotion>
                                  </p:childTnLst>
                                </p:cTn>
                              </p:par>
                            </p:childTnLst>
                          </p:cTn>
                        </p:par>
                        <p:par>
                          <p:cTn id="16" fill="hold">
                            <p:stCondLst>
                              <p:cond delay="4000"/>
                            </p:stCondLst>
                            <p:childTnLst>
                              <p:par>
                                <p:cTn id="17" presetID="10" presetClass="exit" presetSubtype="0" fill="hold" grpId="2" nodeType="afterEffect">
                                  <p:stCondLst>
                                    <p:cond delay="0"/>
                                  </p:stCondLst>
                                  <p:childTnLst>
                                    <p:animEffect transition="out" filter="fade">
                                      <p:cBhvr>
                                        <p:cTn id="18" dur="2000"/>
                                        <p:tgtEl>
                                          <p:spTgt spid="21"/>
                                        </p:tgtEl>
                                      </p:cBhvr>
                                    </p:animEffect>
                                    <p:set>
                                      <p:cBhvr>
                                        <p:cTn id="19" dur="1" fill="hold">
                                          <p:stCondLst>
                                            <p:cond delay="1999"/>
                                          </p:stCondLst>
                                        </p:cTn>
                                        <p:tgtEl>
                                          <p:spTgt spid="21"/>
                                        </p:tgtEl>
                                        <p:attrNameLst>
                                          <p:attrName>style.visibility</p:attrName>
                                        </p:attrNameLst>
                                      </p:cBhvr>
                                      <p:to>
                                        <p:strVal val="hidden"/>
                                      </p:to>
                                    </p:set>
                                  </p:childTnLst>
                                </p:cTn>
                              </p:par>
                            </p:childTnLst>
                          </p:cTn>
                        </p:par>
                        <p:par>
                          <p:cTn id="20" fill="hold">
                            <p:stCondLst>
                              <p:cond delay="6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childTnLst>
                          </p:cTn>
                        </p:par>
                        <p:par>
                          <p:cTn id="24" fill="hold">
                            <p:stCondLst>
                              <p:cond delay="8000"/>
                            </p:stCondLst>
                            <p:childTnLst>
                              <p:par>
                                <p:cTn id="25" presetID="0" presetClass="path" presetSubtype="0" fill="hold" grpId="1" nodeType="afterEffect">
                                  <p:stCondLst>
                                    <p:cond delay="0"/>
                                  </p:stCondLst>
                                  <p:childTnLst>
                                    <p:animMotion origin="layout" path="M 0 -8.76706E-7 C 0.10799 -0.28221 0.21597 -0.56396 0.28924 -0.61045 C 0.3625 -0.65672 0.41476 -0.33287 0.43976 -0.27828 " pathEditMode="relative" rAng="0" ptsTypes="aaA">
                                      <p:cBhvr>
                                        <p:cTn id="26" dur="2000" fill="hold"/>
                                        <p:tgtEl>
                                          <p:spTgt spid="22"/>
                                        </p:tgtEl>
                                        <p:attrNameLst>
                                          <p:attrName>ppt_x</p:attrName>
                                          <p:attrName>ppt_y</p:attrName>
                                        </p:attrNameLst>
                                      </p:cBhvr>
                                      <p:rCtr x="22000" y="-32800"/>
                                    </p:animMotion>
                                  </p:childTnLst>
                                </p:cTn>
                              </p:par>
                            </p:childTnLst>
                          </p:cTn>
                        </p:par>
                        <p:par>
                          <p:cTn id="27" fill="hold">
                            <p:stCondLst>
                              <p:cond delay="10000"/>
                            </p:stCondLst>
                            <p:childTnLst>
                              <p:par>
                                <p:cTn id="28" presetID="10" presetClass="exit" presetSubtype="0" fill="hold" grpId="2" nodeType="afterEffect">
                                  <p:stCondLst>
                                    <p:cond delay="0"/>
                                  </p:stCondLst>
                                  <p:childTnLst>
                                    <p:animEffect transition="out" filter="fade">
                                      <p:cBhvr>
                                        <p:cTn id="29" dur="2000"/>
                                        <p:tgtEl>
                                          <p:spTgt spid="22"/>
                                        </p:tgtEl>
                                      </p:cBhvr>
                                    </p:animEffect>
                                    <p:set>
                                      <p:cBhvr>
                                        <p:cTn id="30" dur="1" fill="hold">
                                          <p:stCondLst>
                                            <p:cond delay="1999"/>
                                          </p:stCondLst>
                                        </p:cTn>
                                        <p:tgtEl>
                                          <p:spTgt spid="22"/>
                                        </p:tgtEl>
                                        <p:attrNameLst>
                                          <p:attrName>style.visibility</p:attrName>
                                        </p:attrNameLst>
                                      </p:cBhvr>
                                      <p:to>
                                        <p:strVal val="hidden"/>
                                      </p:to>
                                    </p:set>
                                  </p:childTnLst>
                                </p:cTn>
                              </p:par>
                            </p:childTnLst>
                          </p:cTn>
                        </p:par>
                        <p:par>
                          <p:cTn id="31" fill="hold">
                            <p:stCondLst>
                              <p:cond delay="12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000"/>
                                        <p:tgtEl>
                                          <p:spTgt spid="23"/>
                                        </p:tgtEl>
                                      </p:cBhvr>
                                    </p:animEffect>
                                  </p:childTnLst>
                                </p:cTn>
                              </p:par>
                            </p:childTnLst>
                          </p:cTn>
                        </p:par>
                        <p:par>
                          <p:cTn id="35" fill="hold">
                            <p:stCondLst>
                              <p:cond delay="14000"/>
                            </p:stCondLst>
                            <p:childTnLst>
                              <p:par>
                                <p:cTn id="36" presetID="0" presetClass="path" presetSubtype="0" fill="hold" grpId="1" nodeType="afterEffect">
                                  <p:stCondLst>
                                    <p:cond delay="0"/>
                                  </p:stCondLst>
                                  <p:childTnLst>
                                    <p:animMotion origin="layout" path="M 3.33333E-6 -3.73352E-6 C 0.10139 -0.30742 0.20295 -0.61485 0.2776 -0.67106 C 0.35225 -0.72727 0.39982 -0.53273 0.44757 -0.33796 " pathEditMode="relative" rAng="0" ptsTypes="aaA">
                                      <p:cBhvr>
                                        <p:cTn id="37" dur="2000" fill="hold"/>
                                        <p:tgtEl>
                                          <p:spTgt spid="23"/>
                                        </p:tgtEl>
                                        <p:attrNameLst>
                                          <p:attrName>ppt_x</p:attrName>
                                          <p:attrName>ppt_y</p:attrName>
                                        </p:attrNameLst>
                                      </p:cBhvr>
                                      <p:rCtr x="22400" y="-36400"/>
                                    </p:animMotion>
                                  </p:childTnLst>
                                </p:cTn>
                              </p:par>
                            </p:childTnLst>
                          </p:cTn>
                        </p:par>
                        <p:par>
                          <p:cTn id="38" fill="hold">
                            <p:stCondLst>
                              <p:cond delay="16000"/>
                            </p:stCondLst>
                            <p:childTnLst>
                              <p:par>
                                <p:cTn id="39" presetID="10" presetClass="exit" presetSubtype="0" fill="hold" grpId="2" nodeType="afterEffect">
                                  <p:stCondLst>
                                    <p:cond delay="0"/>
                                  </p:stCondLst>
                                  <p:childTnLst>
                                    <p:animEffect transition="out" filter="fade">
                                      <p:cBhvr>
                                        <p:cTn id="40" dur="2000"/>
                                        <p:tgtEl>
                                          <p:spTgt spid="23"/>
                                        </p:tgtEl>
                                      </p:cBhvr>
                                    </p:animEffect>
                                    <p:set>
                                      <p:cBhvr>
                                        <p:cTn id="41" dur="1" fill="hold">
                                          <p:stCondLst>
                                            <p:cond delay="1999"/>
                                          </p:stCondLst>
                                        </p:cTn>
                                        <p:tgtEl>
                                          <p:spTgt spid="2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2000"/>
                                        <p:tgtEl>
                                          <p:spTgt spid="6"/>
                                        </p:tgtEl>
                                      </p:cBhvr>
                                    </p:animEffect>
                                    <p:set>
                                      <p:cBhvr>
                                        <p:cTn id="46" dur="1" fill="hold">
                                          <p:stCondLst>
                                            <p:cond delay="1999"/>
                                          </p:stCondLst>
                                        </p:cTn>
                                        <p:tgtEl>
                                          <p:spTgt spid="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1027"/>
                                        </p:tgtEl>
                                      </p:cBhvr>
                                    </p:animEffect>
                                    <p:set>
                                      <p:cBhvr>
                                        <p:cTn id="49" dur="1" fill="hold">
                                          <p:stCondLst>
                                            <p:cond delay="1999"/>
                                          </p:stCondLst>
                                        </p:cTn>
                                        <p:tgtEl>
                                          <p:spTgt spid="1027"/>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2000"/>
                                        <p:tgtEl>
                                          <p:spTgt spid="1026"/>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36"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1000" fill="hold"/>
                                        <p:tgtEl>
                                          <p:spTgt spid="32"/>
                                        </p:tgtEl>
                                        <p:attrNameLst>
                                          <p:attrName>ppt_w</p:attrName>
                                        </p:attrNameLst>
                                      </p:cBhvr>
                                      <p:tavLst>
                                        <p:tav tm="0">
                                          <p:val>
                                            <p:strVal val="(6*min(max(#ppt_w*#ppt_h,.3),1)-7.4)/-.7*#ppt_w"/>
                                          </p:val>
                                        </p:tav>
                                        <p:tav tm="100000">
                                          <p:val>
                                            <p:strVal val="#ppt_w"/>
                                          </p:val>
                                        </p:tav>
                                      </p:tavLst>
                                    </p:anim>
                                    <p:anim calcmode="lin" valueType="num">
                                      <p:cBhvr>
                                        <p:cTn id="58" dur="1000" fill="hold"/>
                                        <p:tgtEl>
                                          <p:spTgt spid="32"/>
                                        </p:tgtEl>
                                        <p:attrNameLst>
                                          <p:attrName>ppt_h</p:attrName>
                                        </p:attrNameLst>
                                      </p:cBhvr>
                                      <p:tavLst>
                                        <p:tav tm="0">
                                          <p:val>
                                            <p:strVal val="(6*min(max(#ppt_w*#ppt_h,.3),1)-7.4)/-.7*#ppt_h"/>
                                          </p:val>
                                        </p:tav>
                                        <p:tav tm="100000">
                                          <p:val>
                                            <p:strVal val="#ppt_h"/>
                                          </p:val>
                                        </p:tav>
                                      </p:tavLst>
                                    </p:anim>
                                    <p:anim calcmode="lin" valueType="num">
                                      <p:cBhvr>
                                        <p:cTn id="59" dur="1000" fill="hold"/>
                                        <p:tgtEl>
                                          <p:spTgt spid="32"/>
                                        </p:tgtEl>
                                        <p:attrNameLst>
                                          <p:attrName>ppt_x</p:attrName>
                                        </p:attrNameLst>
                                      </p:cBhvr>
                                      <p:tavLst>
                                        <p:tav tm="0">
                                          <p:val>
                                            <p:fltVal val="0.5"/>
                                          </p:val>
                                        </p:tav>
                                        <p:tav tm="100000">
                                          <p:val>
                                            <p:strVal val="#ppt_x"/>
                                          </p:val>
                                        </p:tav>
                                      </p:tavLst>
                                    </p:anim>
                                    <p:anim calcmode="lin" valueType="num">
                                      <p:cBhvr>
                                        <p:cTn id="60" dur="1000" fill="hold"/>
                                        <p:tgtEl>
                                          <p:spTgt spid="32"/>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1000"/>
                            </p:stCondLst>
                            <p:childTnLst>
                              <p:par>
                                <p:cTn id="62" presetID="53"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2000" fill="hold"/>
                                        <p:tgtEl>
                                          <p:spTgt spid="20"/>
                                        </p:tgtEl>
                                        <p:attrNameLst>
                                          <p:attrName>ppt_w</p:attrName>
                                        </p:attrNameLst>
                                      </p:cBhvr>
                                      <p:tavLst>
                                        <p:tav tm="0">
                                          <p:val>
                                            <p:fltVal val="0"/>
                                          </p:val>
                                        </p:tav>
                                        <p:tav tm="100000">
                                          <p:val>
                                            <p:strVal val="#ppt_w"/>
                                          </p:val>
                                        </p:tav>
                                      </p:tavLst>
                                    </p:anim>
                                    <p:anim calcmode="lin" valueType="num">
                                      <p:cBhvr>
                                        <p:cTn id="65" dur="2000" fill="hold"/>
                                        <p:tgtEl>
                                          <p:spTgt spid="20"/>
                                        </p:tgtEl>
                                        <p:attrNameLst>
                                          <p:attrName>ppt_h</p:attrName>
                                        </p:attrNameLst>
                                      </p:cBhvr>
                                      <p:tavLst>
                                        <p:tav tm="0">
                                          <p:val>
                                            <p:fltVal val="0"/>
                                          </p:val>
                                        </p:tav>
                                        <p:tav tm="100000">
                                          <p:val>
                                            <p:strVal val="#ppt_h"/>
                                          </p:val>
                                        </p:tav>
                                      </p:tavLst>
                                    </p:anim>
                                    <p:animEffect transition="in" filter="fade">
                                      <p:cBhvr>
                                        <p:cTn id="66" dur="2000"/>
                                        <p:tgtEl>
                                          <p:spTgt spid="20"/>
                                        </p:tgtEl>
                                      </p:cBhvr>
                                    </p:animEffect>
                                  </p:childTnLst>
                                </p:cTn>
                              </p:par>
                              <p:par>
                                <p:cTn id="67" presetID="35" presetClass="path" presetSubtype="0" accel="50000" decel="50000" fill="hold" grpId="1" nodeType="withEffect">
                                  <p:stCondLst>
                                    <p:cond delay="0"/>
                                  </p:stCondLst>
                                  <p:childTnLst>
                                    <p:animMotion origin="layout" path="M 0.43333 -0.03308 L 0.0125 0.00555 " pathEditMode="relative" rAng="0" ptsTypes="AA">
                                      <p:cBhvr>
                                        <p:cTn id="68" dur="2000" fill="hold"/>
                                        <p:tgtEl>
                                          <p:spTgt spid="20"/>
                                        </p:tgtEl>
                                        <p:attrNameLst>
                                          <p:attrName>ppt_x</p:attrName>
                                          <p:attrName>ppt_y</p:attrName>
                                        </p:attrNameLst>
                                      </p:cBhvr>
                                      <p:rCtr x="-21000" y="1900"/>
                                    </p:animMotion>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20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20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2000"/>
                                        <p:tgtEl>
                                          <p:spTgt spid="36"/>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32" grpId="0" animBg="1"/>
      <p:bldP spid="20" grpId="0" animBg="1"/>
      <p:bldP spid="20" grpId="1" animBg="1"/>
      <p:bldP spid="39" grpId="0"/>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Data Transmission</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42</a:t>
            </a:fld>
            <a:endParaRPr lang="en-US"/>
          </a:p>
        </p:txBody>
      </p:sp>
      <p:pic>
        <p:nvPicPr>
          <p:cNvPr id="14338" name="Picture 2" descr="http://www.hardwaresecrets.com/imageview.php?image=67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81534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0919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3D6C5FBC-8B6C-4557-8424-1134E8FE29A3}" type="slidenum">
              <a:rPr lang="en-US"/>
              <a:pPr/>
              <a:t>43</a:t>
            </a:fld>
            <a:endParaRPr lang="en-US" dirty="0"/>
          </a:p>
        </p:txBody>
      </p:sp>
      <p:sp>
        <p:nvSpPr>
          <p:cNvPr id="240642" name="Rectangle 2"/>
          <p:cNvSpPr>
            <a:spLocks noGrp="1" noRot="1" noChangeArrowheads="1"/>
          </p:cNvSpPr>
          <p:nvPr>
            <p:ph type="title" idx="4294967295"/>
          </p:nvPr>
        </p:nvSpPr>
        <p:spPr>
          <a:xfrm>
            <a:off x="838200" y="228600"/>
            <a:ext cx="7391400" cy="685800"/>
          </a:xfrm>
        </p:spPr>
        <p:txBody>
          <a:bodyPr>
            <a:normAutofit fontScale="90000"/>
          </a:bodyPr>
          <a:lstStyle/>
          <a:p>
            <a:r>
              <a:rPr lang="en-US" dirty="0"/>
              <a:t>Internet </a:t>
            </a:r>
            <a:r>
              <a:rPr lang="en-US" dirty="0" smtClean="0"/>
              <a:t>Names </a:t>
            </a:r>
            <a:r>
              <a:rPr lang="en-US" dirty="0"/>
              <a:t>and </a:t>
            </a:r>
            <a:r>
              <a:rPr lang="en-US" dirty="0" smtClean="0"/>
              <a:t>Addresses</a:t>
            </a:r>
            <a:endParaRPr lang="en-US" dirty="0"/>
          </a:p>
        </p:txBody>
      </p:sp>
      <p:sp>
        <p:nvSpPr>
          <p:cNvPr id="240643" name="Oval 3"/>
          <p:cNvSpPr>
            <a:spLocks noChangeArrowheads="1"/>
          </p:cNvSpPr>
          <p:nvPr/>
        </p:nvSpPr>
        <p:spPr bwMode="auto">
          <a:xfrm>
            <a:off x="1676400" y="1066800"/>
            <a:ext cx="2438400" cy="9906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ICANN</a:t>
            </a:r>
          </a:p>
        </p:txBody>
      </p:sp>
      <p:sp>
        <p:nvSpPr>
          <p:cNvPr id="240644" name="Oval 4"/>
          <p:cNvSpPr>
            <a:spLocks noChangeArrowheads="1"/>
          </p:cNvSpPr>
          <p:nvPr/>
        </p:nvSpPr>
        <p:spPr bwMode="auto">
          <a:xfrm>
            <a:off x="152400" y="2590800"/>
            <a:ext cx="2438400" cy="9906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Address </a:t>
            </a:r>
          </a:p>
          <a:p>
            <a:pPr algn="ctr"/>
            <a:r>
              <a:rPr lang="en-US" sz="2800" dirty="0">
                <a:solidFill>
                  <a:srgbClr val="644C44"/>
                </a:solidFill>
              </a:rPr>
              <a:t>SO</a:t>
            </a:r>
          </a:p>
        </p:txBody>
      </p:sp>
      <p:sp>
        <p:nvSpPr>
          <p:cNvPr id="240645" name="Oval 5"/>
          <p:cNvSpPr>
            <a:spLocks noChangeArrowheads="1"/>
          </p:cNvSpPr>
          <p:nvPr/>
        </p:nvSpPr>
        <p:spPr bwMode="auto">
          <a:xfrm>
            <a:off x="2743200" y="2514600"/>
            <a:ext cx="2819400" cy="12192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Domain Name</a:t>
            </a:r>
          </a:p>
          <a:p>
            <a:pPr algn="ctr"/>
            <a:r>
              <a:rPr lang="en-US" sz="2800" dirty="0">
                <a:solidFill>
                  <a:srgbClr val="644C44"/>
                </a:solidFill>
              </a:rPr>
              <a:t>SO</a:t>
            </a:r>
          </a:p>
        </p:txBody>
      </p:sp>
      <p:sp>
        <p:nvSpPr>
          <p:cNvPr id="240646" name="Oval 6"/>
          <p:cNvSpPr>
            <a:spLocks noChangeArrowheads="1"/>
          </p:cNvSpPr>
          <p:nvPr/>
        </p:nvSpPr>
        <p:spPr bwMode="auto">
          <a:xfrm>
            <a:off x="5791200" y="2590800"/>
            <a:ext cx="2438400" cy="9906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Protocol</a:t>
            </a:r>
          </a:p>
          <a:p>
            <a:pPr algn="ctr"/>
            <a:r>
              <a:rPr lang="en-US" sz="2800" dirty="0">
                <a:solidFill>
                  <a:srgbClr val="644C44"/>
                </a:solidFill>
              </a:rPr>
              <a:t>SO</a:t>
            </a:r>
          </a:p>
        </p:txBody>
      </p:sp>
      <p:sp>
        <p:nvSpPr>
          <p:cNvPr id="240647" name="Oval 7"/>
          <p:cNvSpPr>
            <a:spLocks noChangeArrowheads="1"/>
          </p:cNvSpPr>
          <p:nvPr/>
        </p:nvSpPr>
        <p:spPr bwMode="auto">
          <a:xfrm>
            <a:off x="0" y="3962400"/>
            <a:ext cx="4495800" cy="10668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Regional Internet Registries</a:t>
            </a:r>
          </a:p>
        </p:txBody>
      </p:sp>
      <p:sp>
        <p:nvSpPr>
          <p:cNvPr id="240648" name="Oval 8"/>
          <p:cNvSpPr>
            <a:spLocks noChangeArrowheads="1"/>
          </p:cNvSpPr>
          <p:nvPr/>
        </p:nvSpPr>
        <p:spPr bwMode="auto">
          <a:xfrm>
            <a:off x="76200" y="5257800"/>
            <a:ext cx="2133600" cy="1066800"/>
          </a:xfrm>
          <a:prstGeom prst="ellipse">
            <a:avLst/>
          </a:prstGeom>
          <a:solidFill>
            <a:srgbClr val="FFFF99"/>
          </a:solidFill>
          <a:ln w="9525">
            <a:solidFill>
              <a:schemeClr val="bg2"/>
            </a:solidFill>
            <a:miter lim="800000"/>
            <a:headEnd/>
            <a:tailEnd/>
          </a:ln>
          <a:effectLst/>
        </p:spPr>
        <p:txBody>
          <a:bodyPr wrap="none" anchor="ctr"/>
          <a:lstStyle/>
          <a:p>
            <a:pPr algn="ctr"/>
            <a:r>
              <a:rPr lang="en-US" sz="2800" dirty="0">
                <a:solidFill>
                  <a:srgbClr val="644C44"/>
                </a:solidFill>
              </a:rPr>
              <a:t>ARIN</a:t>
            </a:r>
          </a:p>
          <a:p>
            <a:pPr algn="ctr"/>
            <a:r>
              <a:rPr lang="en-US" sz="2800" dirty="0">
                <a:solidFill>
                  <a:srgbClr val="644C44"/>
                </a:solidFill>
              </a:rPr>
              <a:t>www.arin.net</a:t>
            </a:r>
          </a:p>
        </p:txBody>
      </p:sp>
      <p:sp>
        <p:nvSpPr>
          <p:cNvPr id="240649" name="Oval 9"/>
          <p:cNvSpPr>
            <a:spLocks noChangeArrowheads="1"/>
          </p:cNvSpPr>
          <p:nvPr/>
        </p:nvSpPr>
        <p:spPr bwMode="auto">
          <a:xfrm>
            <a:off x="2324100" y="5391150"/>
            <a:ext cx="2133600" cy="9144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a:solidFill>
                  <a:srgbClr val="644C44"/>
                </a:solidFill>
              </a:rPr>
              <a:t>APNIC</a:t>
            </a:r>
          </a:p>
        </p:txBody>
      </p:sp>
      <p:sp>
        <p:nvSpPr>
          <p:cNvPr id="240650" name="Oval 10"/>
          <p:cNvSpPr>
            <a:spLocks noChangeArrowheads="1"/>
          </p:cNvSpPr>
          <p:nvPr/>
        </p:nvSpPr>
        <p:spPr bwMode="auto">
          <a:xfrm>
            <a:off x="5172075" y="4038600"/>
            <a:ext cx="2133600" cy="9144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smtClean="0">
                <a:solidFill>
                  <a:srgbClr val="644C44"/>
                </a:solidFill>
              </a:rPr>
              <a:t>LACNIC</a:t>
            </a:r>
            <a:endParaRPr lang="en-US" sz="2800" dirty="0">
              <a:solidFill>
                <a:srgbClr val="644C44"/>
              </a:solidFill>
            </a:endParaRPr>
          </a:p>
        </p:txBody>
      </p:sp>
      <p:sp>
        <p:nvSpPr>
          <p:cNvPr id="240651" name="Line 11"/>
          <p:cNvSpPr>
            <a:spLocks noChangeShapeType="1"/>
          </p:cNvSpPr>
          <p:nvPr/>
        </p:nvSpPr>
        <p:spPr bwMode="auto">
          <a:xfrm flipH="1">
            <a:off x="1371600" y="1905000"/>
            <a:ext cx="838200" cy="685800"/>
          </a:xfrm>
          <a:prstGeom prst="line">
            <a:avLst/>
          </a:prstGeom>
          <a:noFill/>
          <a:ln w="9525">
            <a:solidFill>
              <a:schemeClr val="tx1"/>
            </a:solidFill>
            <a:miter lim="800000"/>
            <a:headEnd/>
            <a:tailEnd/>
          </a:ln>
          <a:effectLst/>
        </p:spPr>
        <p:txBody>
          <a:bodyPr wrap="none"/>
          <a:lstStyle/>
          <a:p>
            <a:endParaRPr lang="en-US"/>
          </a:p>
        </p:txBody>
      </p:sp>
      <p:sp>
        <p:nvSpPr>
          <p:cNvPr id="240652" name="Line 12"/>
          <p:cNvSpPr>
            <a:spLocks noChangeShapeType="1"/>
          </p:cNvSpPr>
          <p:nvPr/>
        </p:nvSpPr>
        <p:spPr bwMode="auto">
          <a:xfrm>
            <a:off x="3048000" y="2057400"/>
            <a:ext cx="609600" cy="533400"/>
          </a:xfrm>
          <a:prstGeom prst="line">
            <a:avLst/>
          </a:prstGeom>
          <a:noFill/>
          <a:ln w="9525">
            <a:solidFill>
              <a:schemeClr val="tx1"/>
            </a:solidFill>
            <a:miter lim="800000"/>
            <a:headEnd/>
            <a:tailEnd/>
          </a:ln>
          <a:effectLst/>
        </p:spPr>
        <p:txBody>
          <a:bodyPr wrap="none"/>
          <a:lstStyle/>
          <a:p>
            <a:endParaRPr lang="en-US"/>
          </a:p>
        </p:txBody>
      </p:sp>
      <p:sp>
        <p:nvSpPr>
          <p:cNvPr id="240653" name="Line 13"/>
          <p:cNvSpPr>
            <a:spLocks noChangeShapeType="1"/>
          </p:cNvSpPr>
          <p:nvPr/>
        </p:nvSpPr>
        <p:spPr bwMode="auto">
          <a:xfrm>
            <a:off x="3810000" y="1905000"/>
            <a:ext cx="2971800" cy="685800"/>
          </a:xfrm>
          <a:prstGeom prst="line">
            <a:avLst/>
          </a:prstGeom>
          <a:noFill/>
          <a:ln w="9525">
            <a:solidFill>
              <a:schemeClr val="tx1"/>
            </a:solidFill>
            <a:miter lim="800000"/>
            <a:headEnd/>
            <a:tailEnd/>
          </a:ln>
          <a:effectLst/>
        </p:spPr>
        <p:txBody>
          <a:bodyPr wrap="none"/>
          <a:lstStyle/>
          <a:p>
            <a:endParaRPr lang="en-US"/>
          </a:p>
        </p:txBody>
      </p:sp>
      <p:sp>
        <p:nvSpPr>
          <p:cNvPr id="240654" name="Line 14"/>
          <p:cNvSpPr>
            <a:spLocks noChangeShapeType="1"/>
          </p:cNvSpPr>
          <p:nvPr/>
        </p:nvSpPr>
        <p:spPr bwMode="auto">
          <a:xfrm flipH="1">
            <a:off x="1295400" y="3581400"/>
            <a:ext cx="0" cy="381000"/>
          </a:xfrm>
          <a:prstGeom prst="line">
            <a:avLst/>
          </a:prstGeom>
          <a:noFill/>
          <a:ln w="9525">
            <a:solidFill>
              <a:schemeClr val="tx1"/>
            </a:solidFill>
            <a:miter lim="800000"/>
            <a:headEnd/>
            <a:tailEnd/>
          </a:ln>
          <a:effectLst/>
        </p:spPr>
        <p:txBody>
          <a:bodyPr wrap="none"/>
          <a:lstStyle/>
          <a:p>
            <a:endParaRPr lang="en-US"/>
          </a:p>
        </p:txBody>
      </p:sp>
      <p:sp>
        <p:nvSpPr>
          <p:cNvPr id="22" name="Oval 10"/>
          <p:cNvSpPr>
            <a:spLocks noChangeArrowheads="1"/>
          </p:cNvSpPr>
          <p:nvPr/>
        </p:nvSpPr>
        <p:spPr bwMode="auto">
          <a:xfrm>
            <a:off x="4800600" y="5562600"/>
            <a:ext cx="2133600" cy="9144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smtClean="0">
                <a:solidFill>
                  <a:srgbClr val="644C44"/>
                </a:solidFill>
              </a:rPr>
              <a:t>RIPE</a:t>
            </a:r>
            <a:endParaRPr lang="en-US" sz="2800" dirty="0">
              <a:solidFill>
                <a:srgbClr val="644C44"/>
              </a:solidFill>
            </a:endParaRPr>
          </a:p>
        </p:txBody>
      </p:sp>
      <p:sp>
        <p:nvSpPr>
          <p:cNvPr id="23" name="Oval 10"/>
          <p:cNvSpPr>
            <a:spLocks noChangeArrowheads="1"/>
          </p:cNvSpPr>
          <p:nvPr/>
        </p:nvSpPr>
        <p:spPr bwMode="auto">
          <a:xfrm>
            <a:off x="6781800" y="4953000"/>
            <a:ext cx="2133600" cy="914400"/>
          </a:xfrm>
          <a:prstGeom prst="ellipse">
            <a:avLst/>
          </a:prstGeom>
          <a:solidFill>
            <a:srgbClr val="CCFFCC"/>
          </a:solidFill>
          <a:ln w="9525">
            <a:solidFill>
              <a:schemeClr val="bg2"/>
            </a:solidFill>
            <a:miter lim="800000"/>
            <a:headEnd/>
            <a:tailEnd/>
          </a:ln>
          <a:effectLst/>
        </p:spPr>
        <p:txBody>
          <a:bodyPr wrap="none" anchor="ctr"/>
          <a:lstStyle/>
          <a:p>
            <a:pPr algn="ctr"/>
            <a:r>
              <a:rPr lang="en-US" sz="2800" dirty="0" err="1" smtClean="0">
                <a:solidFill>
                  <a:srgbClr val="644C44"/>
                </a:solidFill>
              </a:rPr>
              <a:t>AfriNIC</a:t>
            </a:r>
            <a:endParaRPr lang="en-US" sz="2800" dirty="0">
              <a:solidFill>
                <a:srgbClr val="644C44"/>
              </a:solidFill>
            </a:endParaRPr>
          </a:p>
        </p:txBody>
      </p:sp>
      <p:cxnSp>
        <p:nvCxnSpPr>
          <p:cNvPr id="3" name="Straight Connector 2"/>
          <p:cNvCxnSpPr>
            <a:stCxn id="240647" idx="6"/>
            <a:endCxn id="240650" idx="2"/>
          </p:cNvCxnSpPr>
          <p:nvPr/>
        </p:nvCxnSpPr>
        <p:spPr>
          <a:xfrm>
            <a:off x="4495800" y="4495800"/>
            <a:ext cx="6762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23" idx="2"/>
          </p:cNvCxnSpPr>
          <p:nvPr/>
        </p:nvCxnSpPr>
        <p:spPr>
          <a:xfrm>
            <a:off x="4152900" y="4800600"/>
            <a:ext cx="26289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40647" idx="5"/>
            <a:endCxn id="22" idx="1"/>
          </p:cNvCxnSpPr>
          <p:nvPr/>
        </p:nvCxnSpPr>
        <p:spPr>
          <a:xfrm>
            <a:off x="3837405" y="4872971"/>
            <a:ext cx="1275653" cy="82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40647" idx="4"/>
            <a:endCxn id="240649" idx="0"/>
          </p:cNvCxnSpPr>
          <p:nvPr/>
        </p:nvCxnSpPr>
        <p:spPr>
          <a:xfrm>
            <a:off x="2247900" y="5029200"/>
            <a:ext cx="1143000" cy="361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40647" idx="3"/>
            <a:endCxn id="240648" idx="0"/>
          </p:cNvCxnSpPr>
          <p:nvPr/>
        </p:nvCxnSpPr>
        <p:spPr>
          <a:xfrm>
            <a:off x="658395" y="4872971"/>
            <a:ext cx="484605" cy="3848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ular Callout 9"/>
          <p:cNvSpPr/>
          <p:nvPr/>
        </p:nvSpPr>
        <p:spPr>
          <a:xfrm>
            <a:off x="4619708" y="883257"/>
            <a:ext cx="3914692" cy="914400"/>
          </a:xfrm>
          <a:prstGeom prst="wedgeRoundRectCallout">
            <a:avLst>
              <a:gd name="adj1" fmla="val -62721"/>
              <a:gd name="adj2" fmla="val 25390"/>
              <a:gd name="adj3" fmla="val 16667"/>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75000"/>
                  </a:schemeClr>
                </a:solidFill>
              </a:rPr>
              <a:t>Internet Corporation for Assigned</a:t>
            </a:r>
          </a:p>
          <a:p>
            <a:r>
              <a:rPr lang="en-US" sz="1600" dirty="0">
                <a:solidFill>
                  <a:schemeClr val="tx2">
                    <a:lumMod val="75000"/>
                  </a:schemeClr>
                </a:solidFill>
              </a:rPr>
              <a:t>Names and Numbers  (non profit)</a:t>
            </a:r>
          </a:p>
          <a:p>
            <a:r>
              <a:rPr lang="en-US" sz="1400" dirty="0">
                <a:hlinkClick r:id="rId3"/>
              </a:rPr>
              <a:t>http://www.youtube.com/watch?v=IJY5xJKPhjA</a:t>
            </a:r>
            <a:r>
              <a:rPr lang="en-US" sz="1400" dirty="0"/>
              <a:t> </a:t>
            </a:r>
          </a:p>
        </p:txBody>
      </p:sp>
    </p:spTree>
    <p:extLst>
      <p:ext uri="{BB962C8B-B14F-4D97-AF65-F5344CB8AC3E}">
        <p14:creationId xmlns:p14="http://schemas.microsoft.com/office/powerpoint/2010/main" val="15126780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960A01-C6FC-4B52-B65C-4311964136C4}" type="slidenum">
              <a:rPr lang="en-US" smtClean="0"/>
              <a:pPr/>
              <a:t>44</a:t>
            </a:fld>
            <a:endParaRPr lang="en-US"/>
          </a:p>
        </p:txBody>
      </p:sp>
      <p:grpSp>
        <p:nvGrpSpPr>
          <p:cNvPr id="10" name="Group 9"/>
          <p:cNvGrpSpPr/>
          <p:nvPr/>
        </p:nvGrpSpPr>
        <p:grpSpPr>
          <a:xfrm>
            <a:off x="4595385" y="1676400"/>
            <a:ext cx="4472415" cy="4724401"/>
            <a:chOff x="4595385" y="1676400"/>
            <a:chExt cx="4472415" cy="4724401"/>
          </a:xfrm>
        </p:grpSpPr>
        <p:pic>
          <p:nvPicPr>
            <p:cNvPr id="2050" name="Picture 2" descr="home-page-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385" y="2057401"/>
              <a:ext cx="4472415" cy="4343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00600" y="1676400"/>
              <a:ext cx="2590800" cy="369332"/>
            </a:xfrm>
            <a:prstGeom prst="rect">
              <a:avLst/>
            </a:prstGeom>
            <a:noFill/>
          </p:spPr>
          <p:txBody>
            <a:bodyPr wrap="square" rtlCol="0">
              <a:spAutoFit/>
            </a:bodyPr>
            <a:lstStyle/>
            <a:p>
              <a:r>
                <a:rPr lang="en-US" dirty="0" smtClean="0"/>
                <a:t>The internet in 2010</a:t>
              </a:r>
              <a:endParaRPr lang="en-US" dirty="0"/>
            </a:p>
          </p:txBody>
        </p:sp>
      </p:grpSp>
      <p:sp>
        <p:nvSpPr>
          <p:cNvPr id="8" name="TextBox 7"/>
          <p:cNvSpPr txBox="1"/>
          <p:nvPr/>
        </p:nvSpPr>
        <p:spPr>
          <a:xfrm>
            <a:off x="152400" y="1030069"/>
            <a:ext cx="8610600" cy="646331"/>
          </a:xfrm>
          <a:prstGeom prst="rect">
            <a:avLst/>
          </a:prstGeom>
          <a:noFill/>
        </p:spPr>
        <p:txBody>
          <a:bodyPr wrap="square" rtlCol="0">
            <a:spAutoFit/>
          </a:bodyPr>
          <a:lstStyle/>
          <a:p>
            <a:r>
              <a:rPr lang="en-US" dirty="0"/>
              <a:t>The </a:t>
            </a:r>
            <a:r>
              <a:rPr lang="en-US" b="1" dirty="0" err="1">
                <a:solidFill>
                  <a:schemeClr val="tx2">
                    <a:lumMod val="75000"/>
                  </a:schemeClr>
                </a:solidFill>
              </a:rPr>
              <a:t>Opte</a:t>
            </a:r>
            <a:r>
              <a:rPr lang="en-US" b="1" dirty="0">
                <a:solidFill>
                  <a:schemeClr val="tx2">
                    <a:lumMod val="75000"/>
                  </a:schemeClr>
                </a:solidFill>
              </a:rPr>
              <a:t> </a:t>
            </a:r>
            <a:r>
              <a:rPr lang="en-US" b="1" dirty="0" smtClean="0">
                <a:solidFill>
                  <a:schemeClr val="tx2">
                    <a:lumMod val="75000"/>
                  </a:schemeClr>
                </a:solidFill>
              </a:rPr>
              <a:t>Project </a:t>
            </a:r>
            <a:r>
              <a:rPr lang="en-US" dirty="0"/>
              <a:t> is a project </a:t>
            </a:r>
            <a:r>
              <a:rPr lang="en-US" dirty="0" smtClean="0"/>
              <a:t>that seeks </a:t>
            </a:r>
            <a:r>
              <a:rPr lang="en-US" dirty="0"/>
              <a:t>to make an accurate representation of the extent of </a:t>
            </a:r>
            <a:r>
              <a:rPr lang="en-US" dirty="0" smtClean="0"/>
              <a:t>the Internet</a:t>
            </a:r>
            <a:r>
              <a:rPr lang="en-US" dirty="0"/>
              <a:t> using visual graphics</a:t>
            </a:r>
          </a:p>
        </p:txBody>
      </p:sp>
      <p:sp>
        <p:nvSpPr>
          <p:cNvPr id="5" name="TextBox 4"/>
          <p:cNvSpPr txBox="1"/>
          <p:nvPr/>
        </p:nvSpPr>
        <p:spPr>
          <a:xfrm>
            <a:off x="2403764" y="381000"/>
            <a:ext cx="3657600" cy="584775"/>
          </a:xfrm>
          <a:prstGeom prst="rect">
            <a:avLst/>
          </a:prstGeom>
          <a:noFill/>
        </p:spPr>
        <p:txBody>
          <a:bodyPr wrap="square" rtlCol="0">
            <a:spAutoFit/>
          </a:bodyPr>
          <a:lstStyle/>
          <a:p>
            <a:r>
              <a:rPr lang="en-US" sz="3200" b="1" dirty="0" smtClean="0">
                <a:solidFill>
                  <a:schemeClr val="tx2">
                    <a:lumMod val="75000"/>
                  </a:schemeClr>
                </a:solidFill>
              </a:rPr>
              <a:t>The </a:t>
            </a:r>
            <a:r>
              <a:rPr lang="en-US" sz="3200" b="1" dirty="0" err="1" smtClean="0">
                <a:solidFill>
                  <a:schemeClr val="tx2">
                    <a:lumMod val="75000"/>
                  </a:schemeClr>
                </a:solidFill>
              </a:rPr>
              <a:t>Opte</a:t>
            </a:r>
            <a:r>
              <a:rPr lang="en-US" sz="3200" b="1" dirty="0" smtClean="0">
                <a:solidFill>
                  <a:schemeClr val="tx2">
                    <a:lumMod val="75000"/>
                  </a:schemeClr>
                </a:solidFill>
              </a:rPr>
              <a:t> Project</a:t>
            </a:r>
            <a:endParaRPr lang="en-US" sz="3200" b="1" dirty="0">
              <a:solidFill>
                <a:schemeClr val="tx2">
                  <a:lumMod val="75000"/>
                </a:schemeClr>
              </a:solidFill>
            </a:endParaRPr>
          </a:p>
        </p:txBody>
      </p:sp>
      <p:grpSp>
        <p:nvGrpSpPr>
          <p:cNvPr id="4" name="Group 3"/>
          <p:cNvGrpSpPr/>
          <p:nvPr/>
        </p:nvGrpSpPr>
        <p:grpSpPr>
          <a:xfrm>
            <a:off x="23385" y="1676400"/>
            <a:ext cx="4495800" cy="4724400"/>
            <a:chOff x="23385" y="1676400"/>
            <a:chExt cx="4495800" cy="4724400"/>
          </a:xfrm>
        </p:grpSpPr>
        <p:pic>
          <p:nvPicPr>
            <p:cNvPr id="2052" name="Picture 4" descr="about-im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5" y="2057400"/>
              <a:ext cx="4495800"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1676400"/>
              <a:ext cx="2590800" cy="369332"/>
            </a:xfrm>
            <a:prstGeom prst="rect">
              <a:avLst/>
            </a:prstGeom>
            <a:noFill/>
          </p:spPr>
          <p:txBody>
            <a:bodyPr wrap="square" rtlCol="0">
              <a:spAutoFit/>
            </a:bodyPr>
            <a:lstStyle/>
            <a:p>
              <a:r>
                <a:rPr lang="en-US" dirty="0" smtClean="0"/>
                <a:t>The internet in 2003</a:t>
              </a:r>
              <a:endParaRPr lang="en-US" dirty="0"/>
            </a:p>
          </p:txBody>
        </p:sp>
      </p:grpSp>
      <p:sp>
        <p:nvSpPr>
          <p:cNvPr id="6" name="TextBox 5"/>
          <p:cNvSpPr txBox="1"/>
          <p:nvPr/>
        </p:nvSpPr>
        <p:spPr>
          <a:xfrm>
            <a:off x="27167" y="6473687"/>
            <a:ext cx="4305300" cy="246221"/>
          </a:xfrm>
          <a:prstGeom prst="rect">
            <a:avLst/>
          </a:prstGeom>
          <a:noFill/>
        </p:spPr>
        <p:txBody>
          <a:bodyPr wrap="square" rtlCol="0">
            <a:spAutoFit/>
          </a:bodyPr>
          <a:lstStyle/>
          <a:p>
            <a:r>
              <a:rPr lang="en-US" sz="1000" dirty="0"/>
              <a:t>Source: http://</a:t>
            </a:r>
            <a:r>
              <a:rPr lang="en-US" sz="1000" dirty="0" smtClean="0"/>
              <a:t>www.opte.org/the-internet</a:t>
            </a:r>
            <a:endParaRPr lang="en-US" dirty="0"/>
          </a:p>
        </p:txBody>
      </p:sp>
    </p:spTree>
    <p:extLst>
      <p:ext uri="{BB962C8B-B14F-4D97-AF65-F5344CB8AC3E}">
        <p14:creationId xmlns:p14="http://schemas.microsoft.com/office/powerpoint/2010/main" val="85941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upload.wikimedia.org/wikipedia/commons/thumb/d/d2/Internet_map_1024.jpg/640px-Internet_map_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
            <a:ext cx="8229600" cy="55029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2900" y="5897714"/>
            <a:ext cx="86106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a:t>
            </a:r>
            <a:r>
              <a:rPr lang="en-US" dirty="0" err="1"/>
              <a:t>O</a:t>
            </a:r>
            <a:r>
              <a:rPr lang="en-US" dirty="0" err="1" smtClean="0"/>
              <a:t>pte</a:t>
            </a:r>
            <a:r>
              <a:rPr lang="en-US" dirty="0" smtClean="0"/>
              <a:t> project is a visualization </a:t>
            </a:r>
            <a:r>
              <a:rPr lang="en-US" dirty="0"/>
              <a:t>of Internet routing paths</a:t>
            </a:r>
            <a:endParaRPr lang="en-US" dirty="0" smtClean="0"/>
          </a:p>
          <a:p>
            <a:pPr marL="285750" indent="-285750">
              <a:buFont typeface="Arial" panose="020B0604020202020204" pitchFamily="34" charset="0"/>
              <a:buChar char="•"/>
            </a:pPr>
            <a:r>
              <a:rPr lang="en-US" dirty="0" smtClean="0"/>
              <a:t>Each </a:t>
            </a:r>
            <a:r>
              <a:rPr lang="en-US" dirty="0"/>
              <a:t>line is drawn between two nodes, representing two IP addresses. </a:t>
            </a:r>
            <a:r>
              <a:rPr lang="en-US" dirty="0" smtClean="0"/>
              <a:t>The </a:t>
            </a:r>
            <a:r>
              <a:rPr lang="en-US" dirty="0"/>
              <a:t>length of the lines are indicative of the delay between those two nodes.</a:t>
            </a:r>
          </a:p>
        </p:txBody>
      </p:sp>
    </p:spTree>
    <p:extLst>
      <p:ext uri="{BB962C8B-B14F-4D97-AF65-F5344CB8AC3E}">
        <p14:creationId xmlns:p14="http://schemas.microsoft.com/office/powerpoint/2010/main" val="15768465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5" name="Content Placeholder 4"/>
          <p:cNvSpPr>
            <a:spLocks noGrp="1"/>
          </p:cNvSpPr>
          <p:nvPr>
            <p:ph idx="1"/>
          </p:nvPr>
        </p:nvSpPr>
        <p:spPr>
          <a:xfrm>
            <a:off x="457200" y="1600200"/>
            <a:ext cx="8458200" cy="4525963"/>
          </a:xfrm>
        </p:spPr>
        <p:txBody>
          <a:bodyPr/>
          <a:lstStyle/>
          <a:p>
            <a:r>
              <a:rPr lang="en-US" dirty="0" smtClean="0"/>
              <a:t>IP v4</a:t>
            </a:r>
          </a:p>
          <a:p>
            <a:pPr lvl="1"/>
            <a:r>
              <a:rPr lang="en-US" dirty="0" smtClean="0"/>
              <a:t>Dotted quad (32 bits – 4 sets of 8 bits)</a:t>
            </a:r>
          </a:p>
          <a:p>
            <a:pPr lvl="2"/>
            <a:r>
              <a:rPr lang="en-US" dirty="0" smtClean="0"/>
              <a:t>140.192.38.98</a:t>
            </a:r>
          </a:p>
          <a:p>
            <a:pPr lvl="2"/>
            <a:r>
              <a:rPr lang="en-US" dirty="0"/>
              <a:t> 4.3 billion addresses </a:t>
            </a:r>
            <a:endParaRPr lang="en-US" dirty="0" smtClean="0"/>
          </a:p>
          <a:p>
            <a:r>
              <a:rPr lang="en-US" dirty="0" err="1" smtClean="0"/>
              <a:t>Ip</a:t>
            </a:r>
            <a:r>
              <a:rPr lang="en-US" dirty="0" smtClean="0"/>
              <a:t> v6</a:t>
            </a:r>
          </a:p>
          <a:p>
            <a:pPr lvl="1"/>
            <a:r>
              <a:rPr lang="en-US" dirty="0" smtClean="0"/>
              <a:t>128 bits (8 sets of 4 Hex values [each Hex == 4 bits])</a:t>
            </a:r>
          </a:p>
          <a:p>
            <a:pPr lvl="1"/>
            <a:r>
              <a:rPr lang="en-US" dirty="0" smtClean="0"/>
              <a:t>2001:0db8:85a3:0000:0000:8a2e:0370:7334</a:t>
            </a:r>
          </a:p>
          <a:p>
            <a:pPr lvl="1"/>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48392111"/>
              </p:ext>
            </p:extLst>
          </p:nvPr>
        </p:nvGraphicFramePr>
        <p:xfrm>
          <a:off x="457200" y="4800600"/>
          <a:ext cx="8305799" cy="1097280"/>
        </p:xfrm>
        <a:graphic>
          <a:graphicData uri="http://schemas.openxmlformats.org/drawingml/2006/table">
            <a:tbl>
              <a:tblPr/>
              <a:tblGrid>
                <a:gridCol w="650019"/>
                <a:gridCol w="2654071"/>
                <a:gridCol w="1572710"/>
                <a:gridCol w="3428999"/>
              </a:tblGrid>
              <a:tr h="0">
                <a:tc gridSpan="4">
                  <a:txBody>
                    <a:bodyPr/>
                    <a:lstStyle/>
                    <a:p>
                      <a:r>
                        <a:rPr lang="en-US"/>
                        <a:t>General unicast address format (routing prefix size varies)</a:t>
                      </a:r>
                    </a:p>
                  </a:txBody>
                  <a:tcPr anchor="ctr">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algn="ctr"/>
                      <a:r>
                        <a:rPr lang="en-US">
                          <a:effectLst/>
                        </a:rPr>
                        <a:t>bits</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48 (or more)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rPr>
                        <a:t>16 (or fewer)</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rPr>
                        <a:t>64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rPr>
                        <a:t>field</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i="1">
                          <a:effectLst/>
                        </a:rPr>
                        <a:t>routing prefix</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i="1">
                          <a:effectLst/>
                        </a:rPr>
                        <a:t>subnet id</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i="1" dirty="0">
                          <a:effectLst/>
                        </a:rPr>
                        <a:t>interface identifier</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7" name="Rectangle 1"/>
          <p:cNvSpPr>
            <a:spLocks noChangeArrowheads="1"/>
          </p:cNvSpPr>
          <p:nvPr/>
        </p:nvSpPr>
        <p:spPr bwMode="auto">
          <a:xfrm>
            <a:off x="1000125" y="2354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587713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252728"/>
          </a:xfrm>
        </p:spPr>
        <p:txBody>
          <a:bodyPr>
            <a:normAutofit fontScale="90000"/>
          </a:bodyPr>
          <a:lstStyle/>
          <a:p>
            <a:r>
              <a:rPr lang="en-US" dirty="0" smtClean="0"/>
              <a:t>Assigning IPv4 Addresses to Nodes</a:t>
            </a:r>
            <a:endParaRPr lang="en-US" dirty="0"/>
          </a:p>
        </p:txBody>
      </p:sp>
      <p:sp>
        <p:nvSpPr>
          <p:cNvPr id="3" name="Content Placeholder 2"/>
          <p:cNvSpPr>
            <a:spLocks noGrp="1"/>
          </p:cNvSpPr>
          <p:nvPr>
            <p:ph idx="1"/>
          </p:nvPr>
        </p:nvSpPr>
        <p:spPr>
          <a:xfrm>
            <a:off x="685800" y="2286000"/>
            <a:ext cx="7408333" cy="3450696"/>
          </a:xfrm>
        </p:spPr>
        <p:txBody>
          <a:bodyPr>
            <a:normAutofit fontScale="85000" lnSpcReduction="10000"/>
          </a:bodyPr>
          <a:lstStyle/>
          <a:p>
            <a:r>
              <a:rPr lang="en-US" dirty="0" smtClean="0"/>
              <a:t>Public addresses</a:t>
            </a:r>
          </a:p>
          <a:p>
            <a:pPr lvl="1"/>
            <a:r>
              <a:rPr lang="en-US" dirty="0" smtClean="0"/>
              <a:t>Static</a:t>
            </a:r>
          </a:p>
          <a:p>
            <a:pPr lvl="2"/>
            <a:r>
              <a:rPr lang="en-US" dirty="0" smtClean="0"/>
              <a:t>Good for stuff that doesn’t move (printers, servers)</a:t>
            </a:r>
          </a:p>
          <a:p>
            <a:pPr lvl="2"/>
            <a:r>
              <a:rPr lang="en-US" dirty="0" smtClean="0"/>
              <a:t>High management costs</a:t>
            </a:r>
          </a:p>
          <a:p>
            <a:pPr lvl="1"/>
            <a:r>
              <a:rPr lang="en-US" dirty="0" smtClean="0"/>
              <a:t>Dynamic (DHCP)</a:t>
            </a:r>
          </a:p>
          <a:p>
            <a:pPr lvl="2"/>
            <a:r>
              <a:rPr lang="en-US" dirty="0" smtClean="0"/>
              <a:t>Good for stuff that moves, can accommodate stuff that doesn’t</a:t>
            </a:r>
          </a:p>
          <a:p>
            <a:pPr lvl="2"/>
            <a:r>
              <a:rPr lang="en-US" dirty="0" smtClean="0"/>
              <a:t>Better management</a:t>
            </a:r>
          </a:p>
          <a:p>
            <a:r>
              <a:rPr lang="en-US" dirty="0" smtClean="0"/>
              <a:t>NAT (network address translation) with Private address</a:t>
            </a:r>
          </a:p>
          <a:p>
            <a:pPr lvl="1"/>
            <a:r>
              <a:rPr lang="en-US" dirty="0" smtClean="0"/>
              <a:t>Allows me to use private addresses, swaps to public address as needed</a:t>
            </a:r>
          </a:p>
          <a:p>
            <a:pPr lvl="1"/>
            <a:r>
              <a:rPr lang="en-US" dirty="0" smtClean="0"/>
              <a:t>Slows traffic</a:t>
            </a:r>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47</a:t>
            </a:fld>
            <a:endParaRPr lang="en-US"/>
          </a:p>
        </p:txBody>
      </p:sp>
    </p:spTree>
    <p:extLst>
      <p:ext uri="{BB962C8B-B14F-4D97-AF65-F5344CB8AC3E}">
        <p14:creationId xmlns:p14="http://schemas.microsoft.com/office/powerpoint/2010/main" val="389561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idx="1"/>
          </p:nvPr>
        </p:nvSpPr>
        <p:spPr>
          <a:xfrm>
            <a:off x="381000" y="1905000"/>
            <a:ext cx="8610600" cy="4724400"/>
          </a:xfrm>
        </p:spPr>
        <p:txBody>
          <a:bodyPr/>
          <a:lstStyle/>
          <a:p>
            <a:pPr lvl="1"/>
            <a:r>
              <a:rPr lang="en-US" sz="2400" dirty="0" smtClean="0"/>
              <a:t>Slated </a:t>
            </a:r>
            <a:r>
              <a:rPr lang="en-US" sz="2400" dirty="0"/>
              <a:t>to replace the current IP protocol, </a:t>
            </a:r>
            <a:r>
              <a:rPr lang="en-US" sz="2400" dirty="0" smtClean="0"/>
              <a:t>IPv4</a:t>
            </a:r>
          </a:p>
          <a:p>
            <a:pPr lvl="2"/>
            <a:r>
              <a:rPr lang="en-US" dirty="0" smtClean="0"/>
              <a:t>Better security</a:t>
            </a:r>
          </a:p>
          <a:p>
            <a:pPr lvl="2"/>
            <a:r>
              <a:rPr lang="en-US" dirty="0" smtClean="0"/>
              <a:t>Better </a:t>
            </a:r>
            <a:r>
              <a:rPr lang="en-US" dirty="0"/>
              <a:t>address management (can be automated more easily</a:t>
            </a:r>
            <a:r>
              <a:rPr lang="en-US" dirty="0" smtClean="0"/>
              <a:t>)</a:t>
            </a:r>
            <a:endParaRPr lang="en-US" dirty="0"/>
          </a:p>
          <a:p>
            <a:pPr lvl="1"/>
            <a:r>
              <a:rPr lang="en-US" sz="2400" dirty="0"/>
              <a:t>Perhaps the most valuable advantage IPv6 offers over IPv4 is its promise of billions and billions of additional IP addresses through its new addressing scheme (128 bits)</a:t>
            </a:r>
          </a:p>
          <a:p>
            <a:pPr lvl="1"/>
            <a:r>
              <a:rPr lang="en-US" sz="2400" dirty="0"/>
              <a:t>Address format: F:F:0:0:0:0:3012:0CE3  </a:t>
            </a:r>
          </a:p>
          <a:p>
            <a:pPr lvl="2"/>
            <a:r>
              <a:rPr lang="en-US" sz="2000" dirty="0"/>
              <a:t>000F:000F:0000:0000:0000:0000:3012:0CE3 </a:t>
            </a:r>
          </a:p>
          <a:p>
            <a:pPr lvl="2"/>
            <a:r>
              <a:rPr lang="en-US" sz="2000" dirty="0"/>
              <a:t>8×(4×4))=128 bits</a:t>
            </a:r>
          </a:p>
          <a:p>
            <a:pPr lvl="2"/>
            <a:r>
              <a:rPr lang="en-US" sz="2000" dirty="0"/>
              <a:t>F:F::</a:t>
            </a:r>
            <a:r>
              <a:rPr lang="en-US" sz="2000" dirty="0" smtClean="0"/>
              <a:t>3012:0CE3</a:t>
            </a:r>
            <a:endParaRPr lang="en-US" sz="2000" dirty="0"/>
          </a:p>
        </p:txBody>
      </p:sp>
      <p:sp>
        <p:nvSpPr>
          <p:cNvPr id="5" name="Slide Number Placeholder 4"/>
          <p:cNvSpPr>
            <a:spLocks noGrp="1"/>
          </p:cNvSpPr>
          <p:nvPr>
            <p:ph type="sldNum" sz="quarter" idx="12"/>
          </p:nvPr>
        </p:nvSpPr>
        <p:spPr/>
        <p:txBody>
          <a:bodyPr/>
          <a:lstStyle/>
          <a:p>
            <a:fld id="{6BCC54BF-EC66-48B2-8B3C-06B025341E7E}" type="slidenum">
              <a:rPr lang="en-US"/>
              <a:pPr/>
              <a:t>48</a:t>
            </a:fld>
            <a:endParaRPr lang="en-US"/>
          </a:p>
        </p:txBody>
      </p:sp>
      <p:sp>
        <p:nvSpPr>
          <p:cNvPr id="301058" name="Rectangle 2"/>
          <p:cNvSpPr>
            <a:spLocks noGrp="1" noRot="1" noChangeArrowheads="1"/>
          </p:cNvSpPr>
          <p:nvPr>
            <p:ph type="title"/>
          </p:nvPr>
        </p:nvSpPr>
        <p:spPr/>
        <p:txBody>
          <a:bodyPr/>
          <a:lstStyle/>
          <a:p>
            <a:r>
              <a:rPr lang="en-US"/>
              <a:t>Addressing in IPv6</a:t>
            </a:r>
          </a:p>
        </p:txBody>
      </p:sp>
    </p:spTree>
    <p:extLst>
      <p:ext uri="{BB962C8B-B14F-4D97-AF65-F5344CB8AC3E}">
        <p14:creationId xmlns:p14="http://schemas.microsoft.com/office/powerpoint/2010/main" val="356917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fade">
                                      <p:cBhvr>
                                        <p:cTn id="7" dur="500"/>
                                        <p:tgtEl>
                                          <p:spTgt spid="30105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1059">
                                            <p:txEl>
                                              <p:pRg st="1" end="1"/>
                                            </p:txEl>
                                          </p:spTgt>
                                        </p:tgtEl>
                                        <p:attrNameLst>
                                          <p:attrName>style.visibility</p:attrName>
                                        </p:attrNameLst>
                                      </p:cBhvr>
                                      <p:to>
                                        <p:strVal val="visible"/>
                                      </p:to>
                                    </p:set>
                                    <p:animEffect transition="in" filter="fade">
                                      <p:cBhvr>
                                        <p:cTn id="10" dur="500"/>
                                        <p:tgtEl>
                                          <p:spTgt spid="30105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1059">
                                            <p:txEl>
                                              <p:pRg st="2" end="2"/>
                                            </p:txEl>
                                          </p:spTgt>
                                        </p:tgtEl>
                                        <p:attrNameLst>
                                          <p:attrName>style.visibility</p:attrName>
                                        </p:attrNameLst>
                                      </p:cBhvr>
                                      <p:to>
                                        <p:strVal val="visible"/>
                                      </p:to>
                                    </p:set>
                                    <p:animEffect transition="in" filter="fade">
                                      <p:cBhvr>
                                        <p:cTn id="13" dur="500"/>
                                        <p:tgtEl>
                                          <p:spTgt spid="3010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059">
                                            <p:txEl>
                                              <p:pRg st="3" end="3"/>
                                            </p:txEl>
                                          </p:spTgt>
                                        </p:tgtEl>
                                        <p:attrNameLst>
                                          <p:attrName>style.visibility</p:attrName>
                                        </p:attrNameLst>
                                      </p:cBhvr>
                                      <p:to>
                                        <p:strVal val="visible"/>
                                      </p:to>
                                    </p:set>
                                    <p:animEffect transition="in" filter="fade">
                                      <p:cBhvr>
                                        <p:cTn id="18" dur="500"/>
                                        <p:tgtEl>
                                          <p:spTgt spid="30105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1059">
                                            <p:txEl>
                                              <p:pRg st="4" end="4"/>
                                            </p:txEl>
                                          </p:spTgt>
                                        </p:tgtEl>
                                        <p:attrNameLst>
                                          <p:attrName>style.visibility</p:attrName>
                                        </p:attrNameLst>
                                      </p:cBhvr>
                                      <p:to>
                                        <p:strVal val="visible"/>
                                      </p:to>
                                    </p:set>
                                    <p:animEffect transition="in" filter="fade">
                                      <p:cBhvr>
                                        <p:cTn id="21" dur="500"/>
                                        <p:tgtEl>
                                          <p:spTgt spid="30105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1059">
                                            <p:txEl>
                                              <p:pRg st="5" end="5"/>
                                            </p:txEl>
                                          </p:spTgt>
                                        </p:tgtEl>
                                        <p:attrNameLst>
                                          <p:attrName>style.visibility</p:attrName>
                                        </p:attrNameLst>
                                      </p:cBhvr>
                                      <p:to>
                                        <p:strVal val="visible"/>
                                      </p:to>
                                    </p:set>
                                    <p:animEffect transition="in" filter="fade">
                                      <p:cBhvr>
                                        <p:cTn id="24" dur="500"/>
                                        <p:tgtEl>
                                          <p:spTgt spid="30105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1059">
                                            <p:txEl>
                                              <p:pRg st="6" end="6"/>
                                            </p:txEl>
                                          </p:spTgt>
                                        </p:tgtEl>
                                        <p:attrNameLst>
                                          <p:attrName>style.visibility</p:attrName>
                                        </p:attrNameLst>
                                      </p:cBhvr>
                                      <p:to>
                                        <p:strVal val="visible"/>
                                      </p:to>
                                    </p:set>
                                    <p:animEffect transition="in" filter="fade">
                                      <p:cBhvr>
                                        <p:cTn id="27" dur="500"/>
                                        <p:tgtEl>
                                          <p:spTgt spid="30105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01059">
                                            <p:txEl>
                                              <p:pRg st="7" end="7"/>
                                            </p:txEl>
                                          </p:spTgt>
                                        </p:tgtEl>
                                        <p:attrNameLst>
                                          <p:attrName>style.visibility</p:attrName>
                                        </p:attrNameLst>
                                      </p:cBhvr>
                                      <p:to>
                                        <p:strVal val="visible"/>
                                      </p:to>
                                    </p:set>
                                    <p:animEffect transition="in" filter="fade">
                                      <p:cBhvr>
                                        <p:cTn id="30" dur="500"/>
                                        <p:tgtEl>
                                          <p:spTgt spid="301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0600"/>
            <a:ext cx="9050020" cy="3450696"/>
          </a:xfrm>
        </p:spPr>
        <p:txBody>
          <a:bodyPr>
            <a:normAutofit/>
          </a:bodyPr>
          <a:lstStyle/>
          <a:p>
            <a:r>
              <a:rPr lang="en-US" dirty="0" smtClean="0"/>
              <a:t>Much Larger address space!</a:t>
            </a:r>
          </a:p>
          <a:p>
            <a:pPr lvl="1"/>
            <a:r>
              <a:rPr lang="en-US" sz="1600" dirty="0"/>
              <a:t>Total IPv4 Space: 4,294,967,296 </a:t>
            </a:r>
            <a:r>
              <a:rPr lang="en-US" sz="1600" dirty="0" smtClean="0"/>
              <a:t>addresses (2</a:t>
            </a:r>
            <a:r>
              <a:rPr lang="en-US" sz="1600" baseline="30000" dirty="0" smtClean="0"/>
              <a:t>32 </a:t>
            </a:r>
            <a:r>
              <a:rPr lang="en-US" sz="1600" dirty="0" smtClean="0"/>
              <a:t>or 4.3Billion)</a:t>
            </a:r>
            <a:endParaRPr lang="en-US" sz="1600" dirty="0"/>
          </a:p>
          <a:p>
            <a:pPr lvl="1"/>
            <a:r>
              <a:rPr lang="en-US" sz="1600" dirty="0"/>
              <a:t>Total IPv6 </a:t>
            </a:r>
            <a:r>
              <a:rPr lang="en-US" sz="1600" dirty="0" smtClean="0"/>
              <a:t>Space: 340,282,366,920,938,463,463,374,607,431,768,211,456 addresses ( </a:t>
            </a:r>
            <a:r>
              <a:rPr lang="en-US" sz="1600" dirty="0"/>
              <a:t>2</a:t>
            </a:r>
            <a:r>
              <a:rPr lang="en-US" sz="1600" baseline="30000" dirty="0"/>
              <a:t>128</a:t>
            </a:r>
            <a:r>
              <a:rPr lang="en-US" sz="1600" dirty="0"/>
              <a:t> </a:t>
            </a:r>
            <a:r>
              <a:rPr lang="en-US" sz="1600" dirty="0" smtClean="0"/>
              <a:t> or </a:t>
            </a:r>
            <a:r>
              <a:rPr lang="en-US" sz="1600" dirty="0"/>
              <a:t>340 trillion, trillion, trillion)</a:t>
            </a:r>
          </a:p>
          <a:p>
            <a:pPr marL="0" indent="0">
              <a:buNone/>
            </a:pPr>
            <a:r>
              <a:rPr lang="en-US" dirty="0"/>
              <a:t> </a:t>
            </a:r>
            <a:r>
              <a:rPr lang="en-US" dirty="0" smtClean="0"/>
              <a:t>The white area is a monitor</a:t>
            </a:r>
            <a:br>
              <a:rPr lang="en-US" dirty="0" smtClean="0"/>
            </a:br>
            <a:r>
              <a:rPr lang="en-US" dirty="0" smtClean="0"/>
              <a:t>where each pixel is one </a:t>
            </a:r>
            <a:r>
              <a:rPr lang="en-US" dirty="0" err="1" smtClean="0"/>
              <a:t>ip</a:t>
            </a:r>
            <a:r>
              <a:rPr lang="en-US" dirty="0" smtClean="0"/>
              <a:t/>
            </a:r>
            <a:br>
              <a:rPr lang="en-US" dirty="0" smtClean="0"/>
            </a:br>
            <a:r>
              <a:rPr lang="en-US" dirty="0" smtClean="0"/>
              <a:t>(and the res is 105 pixels/</a:t>
            </a:r>
            <a:br>
              <a:rPr lang="en-US" dirty="0" smtClean="0"/>
            </a:br>
            <a:r>
              <a:rPr lang="en-US" dirty="0" err="1" smtClean="0"/>
              <a:t>lin</a:t>
            </a:r>
            <a:r>
              <a:rPr lang="en-US" dirty="0" smtClean="0"/>
              <a:t> inch) – about the distance</a:t>
            </a:r>
          </a:p>
          <a:p>
            <a:pPr marL="301943" lvl="1" indent="0">
              <a:buNone/>
            </a:pPr>
            <a:r>
              <a:rPr lang="en-US" dirty="0" smtClean="0"/>
              <a:t>Sun to Saturn +200 mill miles</a:t>
            </a:r>
          </a:p>
        </p:txBody>
      </p:sp>
      <p:sp>
        <p:nvSpPr>
          <p:cNvPr id="5" name="Slide Number Placeholder 4"/>
          <p:cNvSpPr>
            <a:spLocks noGrp="1"/>
          </p:cNvSpPr>
          <p:nvPr>
            <p:ph type="sldNum" sz="quarter" idx="12"/>
          </p:nvPr>
        </p:nvSpPr>
        <p:spPr/>
        <p:txBody>
          <a:bodyPr/>
          <a:lstStyle/>
          <a:p>
            <a:fld id="{9D8EABBB-F165-4EBB-B2B1-1826132771F4}" type="slidenum">
              <a:rPr lang="en-US" smtClean="0"/>
              <a:pPr/>
              <a:t>49</a:t>
            </a:fld>
            <a:endParaRPr lang="en-US"/>
          </a:p>
        </p:txBody>
      </p:sp>
      <p:sp>
        <p:nvSpPr>
          <p:cNvPr id="6" name="Title 5"/>
          <p:cNvSpPr>
            <a:spLocks noGrp="1"/>
          </p:cNvSpPr>
          <p:nvPr>
            <p:ph type="title"/>
          </p:nvPr>
        </p:nvSpPr>
        <p:spPr>
          <a:xfrm>
            <a:off x="457200" y="338328"/>
            <a:ext cx="8229600" cy="804672"/>
          </a:xfrm>
        </p:spPr>
        <p:txBody>
          <a:bodyPr/>
          <a:lstStyle/>
          <a:p>
            <a:r>
              <a:rPr lang="en-US" dirty="0" smtClean="0"/>
              <a:t>IPv6 – What you need to know</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461192"/>
            <a:ext cx="4630420" cy="302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114800"/>
            <a:ext cx="2590800" cy="160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5562600"/>
            <a:ext cx="4114800" cy="1200329"/>
          </a:xfrm>
          <a:prstGeom prst="rect">
            <a:avLst/>
          </a:prstGeom>
          <a:noFill/>
        </p:spPr>
        <p:txBody>
          <a:bodyPr wrap="square" rtlCol="0">
            <a:spAutoFit/>
          </a:bodyPr>
          <a:lstStyle/>
          <a:p>
            <a:r>
              <a:rPr lang="en-US" dirty="0" smtClean="0"/>
              <a:t>If instead I said each pixel is the size of the full IPv4 address space (4.3 bill), how many of these is the IPv6 address space? My monitor would be 645 miles wide!</a:t>
            </a:r>
            <a:endParaRPr lang="en-US" dirty="0"/>
          </a:p>
        </p:txBody>
      </p:sp>
      <p:sp>
        <p:nvSpPr>
          <p:cNvPr id="4" name="Rectangle 3"/>
          <p:cNvSpPr/>
          <p:nvPr/>
        </p:nvSpPr>
        <p:spPr>
          <a:xfrm>
            <a:off x="4663440" y="5505271"/>
            <a:ext cx="4401820" cy="1200329"/>
          </a:xfrm>
          <a:prstGeom prst="rect">
            <a:avLst/>
          </a:prstGeom>
        </p:spPr>
        <p:txBody>
          <a:bodyPr wrap="square">
            <a:spAutoFit/>
          </a:bodyPr>
          <a:lstStyle/>
          <a:p>
            <a:r>
              <a:rPr lang="en-US" i="1" dirty="0">
                <a:solidFill>
                  <a:schemeClr val="accent2">
                    <a:lumMod val="75000"/>
                  </a:schemeClr>
                </a:solidFill>
              </a:rPr>
              <a:t>So we could assign an IPV6 address to EVERY ATOM ON THE SURFACE OF THE EARTH, and still have enough addresses left to do another 100+ earths. </a:t>
            </a:r>
            <a:endParaRPr lang="en-US" dirty="0">
              <a:solidFill>
                <a:schemeClr val="accent2">
                  <a:lumMod val="75000"/>
                </a:schemeClr>
              </a:solidFill>
            </a:endParaRPr>
          </a:p>
        </p:txBody>
      </p:sp>
    </p:spTree>
    <p:extLst>
      <p:ext uri="{BB962C8B-B14F-4D97-AF65-F5344CB8AC3E}">
        <p14:creationId xmlns:p14="http://schemas.microsoft.com/office/powerpoint/2010/main" val="3879436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MPLS Network -How it works</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5</a:t>
            </a:fld>
            <a:endParaRPr lang="en-US"/>
          </a:p>
        </p:txBody>
      </p:sp>
      <p:pic>
        <p:nvPicPr>
          <p:cNvPr id="2052" name="Picture 4" descr="http://www.cisco.com/c/dam/en/us/support/docs/multiprotocol-label-switching-mpls/mpls/13736-1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0000"/>
            <a:ext cx="6929714" cy="2998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nfrastructureadventures.files.wordpress.com/2011/02/mpls-lab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04511"/>
            <a:ext cx="4191000" cy="247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0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987" y="2667000"/>
            <a:ext cx="6796814"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228600" y="1752600"/>
            <a:ext cx="7408333" cy="3450696"/>
          </a:xfrm>
        </p:spPr>
        <p:txBody>
          <a:bodyPr/>
          <a:lstStyle/>
          <a:p>
            <a:r>
              <a:rPr lang="en-US" dirty="0" smtClean="0"/>
              <a:t>All start with 2001</a:t>
            </a:r>
          </a:p>
          <a:p>
            <a:r>
              <a:rPr lang="en-US" dirty="0" smtClean="0"/>
              <a:t>Get /48 address/site</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50</a:t>
            </a:fld>
            <a:endParaRPr lang="en-US"/>
          </a:p>
        </p:txBody>
      </p:sp>
      <p:sp>
        <p:nvSpPr>
          <p:cNvPr id="4" name="Title 3"/>
          <p:cNvSpPr>
            <a:spLocks noGrp="1"/>
          </p:cNvSpPr>
          <p:nvPr>
            <p:ph type="title"/>
          </p:nvPr>
        </p:nvSpPr>
        <p:spPr/>
        <p:txBody>
          <a:bodyPr/>
          <a:lstStyle/>
          <a:p>
            <a:r>
              <a:rPr lang="en-US" dirty="0" smtClean="0"/>
              <a:t>IPv6 Address Construction</a:t>
            </a:r>
            <a:endParaRPr lang="en-US" dirty="0"/>
          </a:p>
        </p:txBody>
      </p:sp>
      <p:sp>
        <p:nvSpPr>
          <p:cNvPr id="5" name="TextBox 4"/>
          <p:cNvSpPr txBox="1"/>
          <p:nvPr/>
        </p:nvSpPr>
        <p:spPr>
          <a:xfrm>
            <a:off x="3189514" y="4462978"/>
            <a:ext cx="4572000" cy="369332"/>
          </a:xfrm>
          <a:prstGeom prst="rect">
            <a:avLst/>
          </a:prstGeom>
          <a:noFill/>
        </p:spPr>
        <p:txBody>
          <a:bodyPr wrap="square" rtlCol="0">
            <a:spAutoFit/>
          </a:bodyPr>
          <a:lstStyle/>
          <a:p>
            <a:r>
              <a:rPr lang="en-US" dirty="0" smtClean="0"/>
              <a:t>Party responsible for the value of GRP</a:t>
            </a:r>
            <a:endParaRPr lang="en-US" dirty="0"/>
          </a:p>
        </p:txBody>
      </p:sp>
    </p:spTree>
    <p:extLst>
      <p:ext uri="{BB962C8B-B14F-4D97-AF65-F5344CB8AC3E}">
        <p14:creationId xmlns:p14="http://schemas.microsoft.com/office/powerpoint/2010/main" val="2458029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a:xfrm>
            <a:off x="155575" y="1143000"/>
            <a:ext cx="6854825" cy="5257800"/>
          </a:xfrm>
        </p:spPr>
        <p:txBody>
          <a:bodyPr>
            <a:normAutofit fontScale="92500" lnSpcReduction="20000"/>
          </a:bodyPr>
          <a:lstStyle/>
          <a:p>
            <a:r>
              <a:rPr lang="en-US" sz="2800" dirty="0"/>
              <a:t>Link </a:t>
            </a:r>
            <a:r>
              <a:rPr lang="en-US" sz="2800" dirty="0" smtClean="0"/>
              <a:t>Local</a:t>
            </a:r>
            <a:endParaRPr lang="en-US" sz="2800" dirty="0"/>
          </a:p>
          <a:p>
            <a:pPr lvl="1"/>
            <a:r>
              <a:rPr lang="en-US" sz="2400" dirty="0"/>
              <a:t> </a:t>
            </a:r>
            <a:r>
              <a:rPr lang="en-US" sz="2100" dirty="0"/>
              <a:t>similar to the unicast address in </a:t>
            </a:r>
            <a:r>
              <a:rPr lang="en-US" sz="2100" dirty="0" smtClean="0"/>
              <a:t>IPv4-a </a:t>
            </a:r>
            <a:r>
              <a:rPr lang="en-US" sz="2100" dirty="0"/>
              <a:t>single address identifying a single interface</a:t>
            </a:r>
            <a:endParaRPr lang="en-US" sz="2100" dirty="0" smtClean="0"/>
          </a:p>
          <a:p>
            <a:pPr lvl="1"/>
            <a:r>
              <a:rPr lang="en-US" sz="2100" dirty="0" smtClean="0"/>
              <a:t>Type </a:t>
            </a:r>
            <a:r>
              <a:rPr lang="en-US" sz="2100" dirty="0"/>
              <a:t>of IPv6 address that represents a single </a:t>
            </a:r>
            <a:r>
              <a:rPr lang="en-US" sz="2100" dirty="0" smtClean="0"/>
              <a:t>route </a:t>
            </a:r>
            <a:r>
              <a:rPr lang="en-US" sz="2100" dirty="0"/>
              <a:t>on a </a:t>
            </a:r>
            <a:r>
              <a:rPr lang="en-US" sz="2100" dirty="0" smtClean="0"/>
              <a:t>device used for single subnet, start with fe80:</a:t>
            </a:r>
            <a:endParaRPr lang="en-US" sz="2100" dirty="0"/>
          </a:p>
          <a:p>
            <a:pPr lvl="1"/>
            <a:r>
              <a:rPr lang="en-US" sz="2100" dirty="0" smtClean="0"/>
              <a:t>Similar to NAT address space, but now each org can have their own</a:t>
            </a:r>
          </a:p>
          <a:p>
            <a:r>
              <a:rPr lang="en-US" sz="2800" dirty="0" smtClean="0"/>
              <a:t>Multicast </a:t>
            </a:r>
            <a:r>
              <a:rPr lang="en-US" sz="2800" dirty="0"/>
              <a:t>address</a:t>
            </a:r>
          </a:p>
          <a:p>
            <a:pPr lvl="1"/>
            <a:r>
              <a:rPr lang="en-US" sz="2100" dirty="0"/>
              <a:t>Multicast in IPv6 is similar to the old IPv4 broadcast address </a:t>
            </a:r>
            <a:endParaRPr lang="en-US" sz="2100" dirty="0" smtClean="0"/>
          </a:p>
          <a:p>
            <a:pPr lvl="1"/>
            <a:r>
              <a:rPr lang="en-US" sz="2100" dirty="0" smtClean="0"/>
              <a:t>Type </a:t>
            </a:r>
            <a:r>
              <a:rPr lang="en-US" sz="2100" dirty="0"/>
              <a:t>of address in IPv6 that represents multiple </a:t>
            </a:r>
            <a:r>
              <a:rPr lang="en-US" sz="2100" dirty="0" smtClean="0"/>
              <a:t>routes, </a:t>
            </a:r>
            <a:r>
              <a:rPr lang="en-US" sz="2100" dirty="0"/>
              <a:t>often on multiple nodes</a:t>
            </a:r>
          </a:p>
          <a:p>
            <a:pPr lvl="1"/>
            <a:r>
              <a:rPr lang="en-US" sz="2100" dirty="0"/>
              <a:t>No Broadcast address</a:t>
            </a:r>
          </a:p>
          <a:p>
            <a:r>
              <a:rPr lang="en-US" sz="2800" dirty="0" err="1"/>
              <a:t>Anycast</a:t>
            </a:r>
            <a:r>
              <a:rPr lang="en-US" sz="2800" dirty="0"/>
              <a:t> address</a:t>
            </a:r>
          </a:p>
          <a:p>
            <a:pPr lvl="1"/>
            <a:r>
              <a:rPr lang="en-US" sz="2100" dirty="0"/>
              <a:t>Type of address specified in IPv6 that represents a group of </a:t>
            </a:r>
            <a:r>
              <a:rPr lang="en-US" sz="2100" dirty="0" smtClean="0"/>
              <a:t>routes, </a:t>
            </a:r>
            <a:r>
              <a:rPr lang="en-US" sz="2100" dirty="0"/>
              <a:t>any of which can accept a </a:t>
            </a:r>
            <a:r>
              <a:rPr lang="en-US" sz="2100" dirty="0" smtClean="0"/>
              <a:t>transmission</a:t>
            </a:r>
          </a:p>
          <a:p>
            <a:r>
              <a:rPr lang="en-US" sz="2800" b="1" dirty="0" smtClean="0"/>
              <a:t>NOTE: No broadcast addresses are used</a:t>
            </a:r>
          </a:p>
        </p:txBody>
      </p:sp>
      <p:sp>
        <p:nvSpPr>
          <p:cNvPr id="5" name="Slide Number Placeholder 4"/>
          <p:cNvSpPr>
            <a:spLocks noGrp="1"/>
          </p:cNvSpPr>
          <p:nvPr>
            <p:ph type="sldNum" sz="quarter" idx="12"/>
          </p:nvPr>
        </p:nvSpPr>
        <p:spPr/>
        <p:txBody>
          <a:bodyPr/>
          <a:lstStyle/>
          <a:p>
            <a:fld id="{BFCE0413-B892-4FAB-B66A-6750CC78111D}" type="slidenum">
              <a:rPr lang="en-US"/>
              <a:pPr/>
              <a:t>51</a:t>
            </a:fld>
            <a:endParaRPr lang="en-US"/>
          </a:p>
        </p:txBody>
      </p:sp>
      <p:sp>
        <p:nvSpPr>
          <p:cNvPr id="303106" name="Rectangle 2"/>
          <p:cNvSpPr>
            <a:spLocks noGrp="1" noRot="1" noChangeArrowheads="1"/>
          </p:cNvSpPr>
          <p:nvPr>
            <p:ph type="title"/>
          </p:nvPr>
        </p:nvSpPr>
        <p:spPr>
          <a:xfrm>
            <a:off x="457200" y="338328"/>
            <a:ext cx="8229600" cy="880872"/>
          </a:xfrm>
        </p:spPr>
        <p:txBody>
          <a:bodyPr/>
          <a:lstStyle/>
          <a:p>
            <a:r>
              <a:rPr lang="en-US" dirty="0">
                <a:effectLst/>
              </a:rPr>
              <a:t>Addressing in IPv6</a:t>
            </a:r>
          </a:p>
        </p:txBody>
      </p:sp>
      <p:sp>
        <p:nvSpPr>
          <p:cNvPr id="2" name="AutoShape 2" descr="data:image/jpeg;base64,/9j/4AAQSkZJRgABAQAAAQABAAD/2wCEAAkGBxEQEg4RERAWFBUUFhUXEg8WDRsUFRAVFRUWFhYSFBcaKCkhGBsmGxYVLTEiJSwrLjAxGR8zRDMsNygtLisBCgoKBQUFDgUFDisZExkrKysrKysrKysrKysrKysrKysrKysrKysrKysrKysrKysrKysrKysrKysrKysrKysrK//AABEIAHgBOwMBIgACEQEDEQH/xAAbAAEBAQADAQEAAAAAAAAAAAAABAUCAwYBB//EAEEQAAEDAgIHBgIHBgYDAQAAAAEAAgMEERITBRQhMVOU0yJBUVRjkwbhI2Fxc4GRoRUyMzSysyRCUmJyghbD0Qf/xAAUAQEAAAAAAAAAAAAAAAAAAAAA/8QAFBEBAAAAAAAAAAAAAAAAAAAAAP/aAAwDAQACEQMRAD8A/cV8uuE7nBrixoc4A4Wl2EOPcCdtvtXgNF6f0w+vdFU0TII8DjCwSksncCL3nDSCQLnDZt/wQfoaLLFTV+Vi509NNZrPKxc6emg1EWXrNZ5WLnT001ms8rFzp6aDURZes1nlYudPTTWazysXOnpoNRFl6zWeVi509NNZrPKxc6emg1EWXrNZ5WLnT001ms8rFzp6aDURZes1nlYudPTTWazysXOnpoNRFl6zWeVi509NNZrPKxc6emg1F8KzNZrPKxc6emms1nlYudPTQRS6TqP8XfJiy52xte4ukaI3QxvDi0YC+QufbCD37zbbG74hqscDTA0D6Bs5wOIEk0mHBiuMohhY4BwdfMDezvNdTRSyXLqKO5cH4hpF7DjDAwOBawEHCAPsXD9myYmPNDEXNw2cdIPJJZtYXXZ2iO4m5CDuq9Muiq3wujc6LLpfpG4bRPnnnh7dyCQS2PcDbauij+InFlU98Ly2KYRtcCy7gWtJe4g2aBc7TYWI77rtno5ZJGTPoYTI3CA/XTcBri5txgsbOJIvuK636MeQ4Ggi7RDnW0g8doAjECGbDYkXG8bEHoKWXGxr92IA2uDa4va4uD+C7VkxS1TGta2kiAaAABWkAACwA+j8Fy1ms8rFzp6aDURZes1nlYudPTTWazysXOnpoNRFl6zWeVi509NNZrPKxc6emg1EWXrNZ5WLnT001ms8rFzp6aDURZes1nlYudPTTWazysXOnpoNRFl6zWeVi509NNZrPKxc6emg1EWXrNZ5WLnT001ms8rFzp6aDURZes1nlYudPTTWazysXOnpoNS6LwHxZp3S0NRSMpKRsrnh2bTYzIwMvsldJhblG9xtvex2bF7CinndGwywNjeR24xUYw0+AdhF/wAkF6+WUulHERnCS0lzBiG8B0jQbfgSvgofVl9z5IKwEspdR9WX3E1H1ZfcQVWSyxdJROY+kDZpbSS4Xdve3Le627ZtAWhqPqy+4gqsllLqPqy+4mo+rL7iCqyWUuo+rL7iaj6svuIKrJZS6j6svuJqPqy+4gqsllLqPqy+4mo+rL7iCqyWUuo+rL7iaj6svuIKrJZS6j6svuJqPqy+4gqsllLqPqy+4mo+rL7iCqyWWRoqB0kbXOmlJJeP4ltz3Ad3gArdR9WX3EFVkspdR9WX3E1H1ZfcQVWSyl1H1ZfcTUfVl9xBVZLKGSkAteaQXNh9LvPgPyK5ih9WX3EFdkspDQ+rL7nyXXBTteCWzvcASLtmBF2khw2d4It+BQX2Syl1H1ZfcXW+lAIBnkub2GbvttNvwQXWSyyaCaCoxZFZm4f3surbJhvuvhvZWaj6svuIKrJZS6j6svuJqPqy+4gqsllLqPqy+4mo+rL7iCqyAKXUfVl9xeL+IdLzwVEsTJ34W4bXIO9jSdtvEoPZ6W/h/wDeL+6xVqLS2Ix2Y3E4vjsL2Gx7XEuO2wsDtsUEtTwYubd00FyKHNqeDDzbummbU8GHm3dNBPpj+JQff/8AqkWssLSrKt2Q9sETjFJjwCrdd4wObYEx7+1+iqirZn4w2OAlhwvArHEsdvwuGXsNiPzQaaKES1PBh5t3TTNqeDDzbumguRQ5tTwYebd00zangw827poLkUObU8GHm3dNM2p4MPNu6aDH0Bo58dTI/IMd2zCeUkf4lzp8ULrja7CzHtO7GAvTKHNqeDDzbummbU8GHm3dNBcihzangw827ppm1PBh5t3TQXIoc2p4MPNu6aZtTwYebd00FyKHNqeDDzbummbU8GHm3dNBx0F/Bb/yk/uPWgsmgiqYmBmVCbFxvrTh+84u4f1qjNqeDDzbumguRQ5tTwYebd00zangw827poLkUObU8GHm3dNM2p4MPNu6aDjpWFzjTlovhlDjbuAZIL/mR+a80NH11qcOfLIWNpJMT3N2VBZUNlDsIHYBycQHcTZenzangw827ppm1PBh5t3TQeb0NTaQc1onmk2vhxnV2xOaA2Qy2JkkxNJwDcLd2/ZKyDSEOFkLZrgyYS9zXxuxRyluLdhAly/9R/Beuzangw827ppm1PBh5t3TQeXrm15a3IdUMbc4nSwsllLssWDWteyzMXi7f9W1eglp5SaMuGIta/MdYDtGK1yLm1z3AlUZtTwYebd00zangw827poMfQsEjnUBNO6MwU+CSR4DSSWMblNse0LtvfdsHivTKHNqeDDzbummbU8GHm3dNBcihzangw827ppm1PBh5t3TQXIoc2p4MPNu6aZtTwYebd00Fy/NPjD+bn/6f22L3ubU8GHm3dNeb0x8MVNRM+W8TcWHs5zjazQ3fgHgg9OG4pdrXARjsuvZry+99neWho2/71UsnRtcCxrxDN9JaSxZcjGA61/qVev+lL7XzQWIo9f9KX2vmmv+lL7XzQV2XTNTg4dpFiD2XWvbZY+IsurX/Sl9r5pr3pS+180CGocMLZAMTi4NcwOc0gbiTbsEjuN/tKrBUZrAQQYZCDvBi3/qpNYdEBlQy4GtIEAhFyQdmB5cAN+47Ng3d4bCLpppxI1j27nNDhstscLhdyAiIgIiICIiAiIgIiICIiAiIgIiICIiAiIgIiICIiAiIgIiICIiDDoaxzG6NiDOzLGAZMQGEthxBobvO4/UqKavkeawZJBheGsbmNvKMtjw697NviO/wTRdM10NE43uxjHNPgTFhN/HY4q2Kma10jm7C8hztveGhot+DQgy6HS75Bo52VYVMYe52PYxxhzMAG89+236quprHMmp48F2y47yYh2S1jnABu++z7PrXOn0ZHG2mY0HDTtDYhiJsBGYxc9/ZPeu2SmDnRvdvYSW7dxLXNP6OKCOl0hI81gyTeF+FjMxt5QY2PDr7m3Lzv8ABZ0XxI9wpXCAEPippZnZ1jEKp2CMRtscztNde5bYAbybLeipmtdI5u+Qhztu8hrWD7NjQs8fD0A1ewcBCyONoEhAcyIgxtkH+fCRcX7yfFB31VY5k1PEGXbKXgyYhZpaxzg0DeT2fsU2jtLulmMboQxrhI6F4lxGQQyCKTG2wyzicy1i64Pday0paZrnRuO+Mkt295aWm/jsJU1HoiKKR8jQcTgRteSGBzsbgwH90F202+rwQc9C/wAvS/dR/wBDVaotC/y9L91H/Q1WoCIiAiIgIiICIiAiIgIiICIiAiIgIiICIiAiIgIiICIiAiIgIiIMDRPw/Rugp3GjgJMcZJNKwkksFyTZddbQ0ET44zo+J75Gve1rKBjuzGWBxJtYbZGfn9S1tDfy9N91H/Q1S6Q0QJ54JXE4Y4p2ENlfG4mV8DgbsIuAIjv8QgigoqB7i1ujmbHYS79nsDWmwJBNu664Rx6Jc172wUxDcNzqbbkPJDC0YbuDiDYtuDY2R2iKgSTmNrG43PLKjXpcUWJmFrtXw5by022F23xXRo/4dmhD3NbCwg0+VTiaSSP6AvuDI9uJgcH2DQ0hmG+25QalNoXR8rWyMpKZzHAOa8UsZDgdxGxTto9Fl8cQpqbMkxlkWrR43CMkPdhtfCCLX3bl30mj5I4sOCF0uG+ab2zC6V+618LXP7O3/M793vp/Z+HUww9mC+w73DKcwfj2kEVDo7Rk+PKpqZ+E2dakZsvuO0bQdtiNhVf/AI5ReSp+Uj/+KT4Z0PLT3zXMOGGnp2YL9plPm2kdcbHOzT2RcC28rfCCLQv8vS/dR/0NVqi0L/L0v3Uf9DVagIiICIiAiIgIiICIiAiIgIiICIiAiIgIiICIiAiIgIiICIiAinrK2KEB0srIwTYOfIGAnwBd3rvaUGdTUUsbGMbOLMa1ovACbNFh3/Uu3In47eX+a8X8ZaM01JPE6CpjdSZjTJBGwxymO4u1xLryD/i5t9u5etbDWeYg5B/WQd+RPx28v80yJ+O3l/mpnirBa01NOC64aNQftIFyB9N4A/kuEMtQ90jGVlK5zLCRgo3F0ZdtAeBNdt/rQWZE/Hby/wA0yJ+O3l/mpGPqnNxtqYCLkXGj5DtDsBH8X/UuUbatwDm1NOWkAhwoXkEHcQc7aEFORPx28v8ANMifjt5f5royqzzEHIP6y8jRaM03r072VMcdKXDsSwOeHnZjdFFjLmAn/eO/YEHvKOARsjjBuGNa0HxwgAH9F3L4F9QEREBERAREQEREBERAREQEREBERAREQEREBERAREQEREBERB5D/wDRqtsTKRxjx/TC2xz3NLWmQFsTCHS7WNuARYXduaQvS6LtkwWAaMtlmh2INGEbAe8fWsH42fHeibI0OJkflsyy573tie7Cwt2sJaH3cO6+/cd3RDrwU52bY4z2RZu1o/dHcEFRCAIiDOr6EOnpZxG3FGXh0mEYwx0bhhDt9sWHZ9h7ln6I0bKyfG9jWtY2oaHh4Jnz6gSgkd2ENO/veftJEGfSaCqGmVtnNY5zi4a454lxVgmDmC/0WGLGCBa+MD/KCueidE1EX7NaWuDYYIo5Brd2Asa4POEEFzr4bXxAjuaRtIg9a0L7hREH1ERAREQEREBERAREQEREBERAREQEREBERAREQEREBERAREQEREHXNA14s9ocPAtBH6rmBbYiI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219200"/>
            <a:ext cx="8667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926" y="4953000"/>
            <a:ext cx="9144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200" y="3143250"/>
            <a:ext cx="91440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5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fade">
                                      <p:cBhvr>
                                        <p:cTn id="7" dur="500"/>
                                        <p:tgtEl>
                                          <p:spTgt spid="30310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3107">
                                            <p:txEl>
                                              <p:pRg st="1" end="1"/>
                                            </p:txEl>
                                          </p:spTgt>
                                        </p:tgtEl>
                                        <p:attrNameLst>
                                          <p:attrName>style.visibility</p:attrName>
                                        </p:attrNameLst>
                                      </p:cBhvr>
                                      <p:to>
                                        <p:strVal val="visible"/>
                                      </p:to>
                                    </p:set>
                                    <p:animEffect transition="in" filter="fade">
                                      <p:cBhvr>
                                        <p:cTn id="10" dur="500"/>
                                        <p:tgtEl>
                                          <p:spTgt spid="30310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3107">
                                            <p:txEl>
                                              <p:pRg st="2" end="2"/>
                                            </p:txEl>
                                          </p:spTgt>
                                        </p:tgtEl>
                                        <p:attrNameLst>
                                          <p:attrName>style.visibility</p:attrName>
                                        </p:attrNameLst>
                                      </p:cBhvr>
                                      <p:to>
                                        <p:strVal val="visible"/>
                                      </p:to>
                                    </p:set>
                                    <p:animEffect transition="in" filter="fade">
                                      <p:cBhvr>
                                        <p:cTn id="13" dur="500"/>
                                        <p:tgtEl>
                                          <p:spTgt spid="30310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3107">
                                            <p:txEl>
                                              <p:pRg st="3" end="3"/>
                                            </p:txEl>
                                          </p:spTgt>
                                        </p:tgtEl>
                                        <p:attrNameLst>
                                          <p:attrName>style.visibility</p:attrName>
                                        </p:attrNameLst>
                                      </p:cBhvr>
                                      <p:to>
                                        <p:strVal val="visible"/>
                                      </p:to>
                                    </p:set>
                                    <p:animEffect transition="in" filter="fade">
                                      <p:cBhvr>
                                        <p:cTn id="16" dur="500"/>
                                        <p:tgtEl>
                                          <p:spTgt spid="30310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417"/>
                                        </p:tgtEl>
                                        <p:attrNameLst>
                                          <p:attrName>style.visibility</p:attrName>
                                        </p:attrNameLst>
                                      </p:cBhvr>
                                      <p:to>
                                        <p:strVal val="visible"/>
                                      </p:to>
                                    </p:set>
                                    <p:animEffect transition="in" filter="fade">
                                      <p:cBhvr>
                                        <p:cTn id="19" dur="500"/>
                                        <p:tgtEl>
                                          <p:spTgt spid="174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3107">
                                            <p:txEl>
                                              <p:pRg st="4" end="4"/>
                                            </p:txEl>
                                          </p:spTgt>
                                        </p:tgtEl>
                                        <p:attrNameLst>
                                          <p:attrName>style.visibility</p:attrName>
                                        </p:attrNameLst>
                                      </p:cBhvr>
                                      <p:to>
                                        <p:strVal val="visible"/>
                                      </p:to>
                                    </p:set>
                                    <p:animEffect transition="in" filter="fade">
                                      <p:cBhvr>
                                        <p:cTn id="24" dur="500"/>
                                        <p:tgtEl>
                                          <p:spTgt spid="303107">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3107">
                                            <p:txEl>
                                              <p:pRg st="5" end="5"/>
                                            </p:txEl>
                                          </p:spTgt>
                                        </p:tgtEl>
                                        <p:attrNameLst>
                                          <p:attrName>style.visibility</p:attrName>
                                        </p:attrNameLst>
                                      </p:cBhvr>
                                      <p:to>
                                        <p:strVal val="visible"/>
                                      </p:to>
                                    </p:set>
                                    <p:animEffect transition="in" filter="fade">
                                      <p:cBhvr>
                                        <p:cTn id="27" dur="500"/>
                                        <p:tgtEl>
                                          <p:spTgt spid="303107">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03107">
                                            <p:txEl>
                                              <p:pRg st="6" end="6"/>
                                            </p:txEl>
                                          </p:spTgt>
                                        </p:tgtEl>
                                        <p:attrNameLst>
                                          <p:attrName>style.visibility</p:attrName>
                                        </p:attrNameLst>
                                      </p:cBhvr>
                                      <p:to>
                                        <p:strVal val="visible"/>
                                      </p:to>
                                    </p:set>
                                    <p:animEffect transition="in" filter="fade">
                                      <p:cBhvr>
                                        <p:cTn id="30" dur="500"/>
                                        <p:tgtEl>
                                          <p:spTgt spid="303107">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03107">
                                            <p:txEl>
                                              <p:pRg st="7" end="7"/>
                                            </p:txEl>
                                          </p:spTgt>
                                        </p:tgtEl>
                                        <p:attrNameLst>
                                          <p:attrName>style.visibility</p:attrName>
                                        </p:attrNameLst>
                                      </p:cBhvr>
                                      <p:to>
                                        <p:strVal val="visible"/>
                                      </p:to>
                                    </p:set>
                                    <p:animEffect transition="in" filter="fade">
                                      <p:cBhvr>
                                        <p:cTn id="33" dur="500"/>
                                        <p:tgtEl>
                                          <p:spTgt spid="303107">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7419"/>
                                        </p:tgtEl>
                                        <p:attrNameLst>
                                          <p:attrName>style.visibility</p:attrName>
                                        </p:attrNameLst>
                                      </p:cBhvr>
                                      <p:to>
                                        <p:strVal val="visible"/>
                                      </p:to>
                                    </p:set>
                                    <p:animEffect transition="in" filter="fade">
                                      <p:cBhvr>
                                        <p:cTn id="36" dur="500"/>
                                        <p:tgtEl>
                                          <p:spTgt spid="174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3107">
                                            <p:txEl>
                                              <p:pRg st="8" end="8"/>
                                            </p:txEl>
                                          </p:spTgt>
                                        </p:tgtEl>
                                        <p:attrNameLst>
                                          <p:attrName>style.visibility</p:attrName>
                                        </p:attrNameLst>
                                      </p:cBhvr>
                                      <p:to>
                                        <p:strVal val="visible"/>
                                      </p:to>
                                    </p:set>
                                    <p:animEffect transition="in" filter="fade">
                                      <p:cBhvr>
                                        <p:cTn id="41" dur="500"/>
                                        <p:tgtEl>
                                          <p:spTgt spid="303107">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03107">
                                            <p:txEl>
                                              <p:pRg st="9" end="9"/>
                                            </p:txEl>
                                          </p:spTgt>
                                        </p:tgtEl>
                                        <p:attrNameLst>
                                          <p:attrName>style.visibility</p:attrName>
                                        </p:attrNameLst>
                                      </p:cBhvr>
                                      <p:to>
                                        <p:strVal val="visible"/>
                                      </p:to>
                                    </p:set>
                                    <p:animEffect transition="in" filter="fade">
                                      <p:cBhvr>
                                        <p:cTn id="44" dur="500"/>
                                        <p:tgtEl>
                                          <p:spTgt spid="303107">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418"/>
                                        </p:tgtEl>
                                        <p:attrNameLst>
                                          <p:attrName>style.visibility</p:attrName>
                                        </p:attrNameLst>
                                      </p:cBhvr>
                                      <p:to>
                                        <p:strVal val="visible"/>
                                      </p:to>
                                    </p:set>
                                    <p:animEffect transition="in" filter="fade">
                                      <p:cBhvr>
                                        <p:cTn id="47" dur="500"/>
                                        <p:tgtEl>
                                          <p:spTgt spid="174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3107">
                                            <p:txEl>
                                              <p:pRg st="10" end="10"/>
                                            </p:txEl>
                                          </p:spTgt>
                                        </p:tgtEl>
                                        <p:attrNameLst>
                                          <p:attrName>style.visibility</p:attrName>
                                        </p:attrNameLst>
                                      </p:cBhvr>
                                      <p:to>
                                        <p:strVal val="visible"/>
                                      </p:to>
                                    </p:set>
                                    <p:animEffect transition="in" filter="fade">
                                      <p:cBhvr>
                                        <p:cTn id="52" dur="500"/>
                                        <p:tgtEl>
                                          <p:spTgt spid="3031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590800"/>
            <a:ext cx="7408333" cy="3810000"/>
          </a:xfrm>
        </p:spPr>
        <p:txBody>
          <a:bodyPr>
            <a:normAutofit fontScale="92500" lnSpcReduction="10000"/>
          </a:bodyPr>
          <a:lstStyle/>
          <a:p>
            <a:r>
              <a:rPr lang="en-US" dirty="0" smtClean="0"/>
              <a:t>Router advertises</a:t>
            </a:r>
          </a:p>
          <a:p>
            <a:pPr lvl="1"/>
            <a:r>
              <a:rPr lang="en-US" dirty="0" smtClean="0"/>
              <a:t>Top 64 bits</a:t>
            </a:r>
          </a:p>
          <a:p>
            <a:pPr lvl="1"/>
            <a:r>
              <a:rPr lang="en-US" dirty="0" smtClean="0"/>
              <a:t>Lower 48 host gen</a:t>
            </a:r>
            <a:br>
              <a:rPr lang="en-US" dirty="0" smtClean="0"/>
            </a:br>
            <a:r>
              <a:rPr lang="en-US" dirty="0" smtClean="0"/>
              <a:t>from MAC (plus a </a:t>
            </a:r>
            <a:br>
              <a:rPr lang="en-US" dirty="0" smtClean="0"/>
            </a:br>
            <a:r>
              <a:rPr lang="en-US" dirty="0" smtClean="0"/>
              <a:t>special filler FFFE)</a:t>
            </a:r>
          </a:p>
          <a:p>
            <a:pPr lvl="1"/>
            <a:endParaRPr lang="en-US" dirty="0" smtClean="0"/>
          </a:p>
          <a:p>
            <a:pPr lvl="1"/>
            <a:endParaRPr lang="en-US" dirty="0" smtClean="0"/>
          </a:p>
          <a:p>
            <a:pPr lvl="1"/>
            <a:r>
              <a:rPr lang="en-US" dirty="0" smtClean="0"/>
              <a:t>00:0a:95:f5:24:6e</a:t>
            </a:r>
          </a:p>
          <a:p>
            <a:pPr lvl="1"/>
            <a:r>
              <a:rPr lang="en-US" dirty="0" smtClean="0"/>
              <a:t>20a:95ff:fef5:246e  (lower 64)</a:t>
            </a:r>
          </a:p>
          <a:p>
            <a:endParaRPr lang="en-US" dirty="0" smtClean="0"/>
          </a:p>
          <a:p>
            <a:r>
              <a:rPr lang="en-US" dirty="0" smtClean="0"/>
              <a:t>DHCPv6 is used for DNS</a:t>
            </a:r>
            <a:r>
              <a:rPr lang="en-US" dirty="0"/>
              <a:t> </a:t>
            </a:r>
            <a:r>
              <a:rPr lang="en-US" dirty="0" smtClean="0"/>
              <a:t>and GW</a:t>
            </a:r>
            <a:endParaRPr lang="en-US" dirty="0"/>
          </a:p>
        </p:txBody>
      </p:sp>
      <p:sp>
        <p:nvSpPr>
          <p:cNvPr id="5" name="Slide Number Placeholder 4"/>
          <p:cNvSpPr>
            <a:spLocks noGrp="1"/>
          </p:cNvSpPr>
          <p:nvPr>
            <p:ph type="sldNum" sz="quarter" idx="12"/>
          </p:nvPr>
        </p:nvSpPr>
        <p:spPr>
          <a:xfrm>
            <a:off x="3976255" y="6324600"/>
            <a:ext cx="1161826" cy="365125"/>
          </a:xfrm>
        </p:spPr>
        <p:txBody>
          <a:bodyPr/>
          <a:lstStyle/>
          <a:p>
            <a:fld id="{9D8EABBB-F165-4EBB-B2B1-1826132771F4}" type="slidenum">
              <a:rPr lang="en-US" smtClean="0"/>
              <a:pPr/>
              <a:t>52</a:t>
            </a:fld>
            <a:endParaRPr lang="en-US" dirty="0"/>
          </a:p>
        </p:txBody>
      </p:sp>
      <p:sp>
        <p:nvSpPr>
          <p:cNvPr id="6" name="Title 5"/>
          <p:cNvSpPr>
            <a:spLocks noGrp="1"/>
          </p:cNvSpPr>
          <p:nvPr>
            <p:ph type="title"/>
          </p:nvPr>
        </p:nvSpPr>
        <p:spPr>
          <a:xfrm>
            <a:off x="457200" y="338328"/>
            <a:ext cx="8229600" cy="957072"/>
          </a:xfrm>
        </p:spPr>
        <p:txBody>
          <a:bodyPr/>
          <a:lstStyle/>
          <a:p>
            <a:r>
              <a:rPr lang="en-US" dirty="0" smtClean="0"/>
              <a:t>Stateless auto configurations</a:t>
            </a:r>
            <a:endParaRPr lang="en-US" dirty="0"/>
          </a:p>
        </p:txBody>
      </p:sp>
      <p:pic>
        <p:nvPicPr>
          <p:cNvPr id="7" name="Picture 6" descr="Stateless autoconfiguration"/>
          <p:cNvPicPr/>
          <p:nvPr/>
        </p:nvPicPr>
        <p:blipFill>
          <a:blip r:embed="rId3" cstate="print"/>
          <a:srcRect/>
          <a:stretch>
            <a:fillRect/>
          </a:stretch>
        </p:blipFill>
        <p:spPr bwMode="auto">
          <a:xfrm>
            <a:off x="3962400" y="2667000"/>
            <a:ext cx="5143500" cy="2590800"/>
          </a:xfrm>
          <a:prstGeom prst="rect">
            <a:avLst/>
          </a:prstGeom>
          <a:noFill/>
          <a:ln w="9525">
            <a:noFill/>
            <a:miter lim="800000"/>
            <a:headEnd/>
            <a:tailEnd/>
          </a:ln>
        </p:spPr>
      </p:pic>
      <p:sp>
        <p:nvSpPr>
          <p:cNvPr id="3" name="TextBox 2"/>
          <p:cNvSpPr txBox="1"/>
          <p:nvPr/>
        </p:nvSpPr>
        <p:spPr>
          <a:xfrm>
            <a:off x="762000" y="1143000"/>
            <a:ext cx="7620000" cy="1446550"/>
          </a:xfrm>
          <a:prstGeom prst="rect">
            <a:avLst/>
          </a:prstGeom>
          <a:noFill/>
        </p:spPr>
        <p:txBody>
          <a:bodyPr wrap="square" rtlCol="0">
            <a:spAutoFit/>
          </a:bodyPr>
          <a:lstStyle/>
          <a:p>
            <a:r>
              <a:rPr lang="en-US" sz="2200" dirty="0" smtClean="0">
                <a:solidFill>
                  <a:schemeClr val="tx2">
                    <a:lumMod val="75000"/>
                  </a:schemeClr>
                </a:solidFill>
              </a:rPr>
              <a:t>Allows </a:t>
            </a:r>
            <a:r>
              <a:rPr lang="en-US" sz="2200" dirty="0">
                <a:solidFill>
                  <a:schemeClr val="tx2">
                    <a:lumMod val="75000"/>
                  </a:schemeClr>
                </a:solidFill>
              </a:rPr>
              <a:t>the various devices attached to an IPv6 network to connect to the Internet </a:t>
            </a:r>
            <a:r>
              <a:rPr lang="en-US" sz="2200" dirty="0" smtClean="0">
                <a:solidFill>
                  <a:schemeClr val="tx2">
                    <a:lumMod val="75000"/>
                  </a:schemeClr>
                </a:solidFill>
              </a:rPr>
              <a:t>without </a:t>
            </a:r>
            <a:r>
              <a:rPr lang="en-US" sz="2200" dirty="0">
                <a:solidFill>
                  <a:schemeClr val="tx2">
                    <a:lumMod val="75000"/>
                  </a:schemeClr>
                </a:solidFill>
              </a:rPr>
              <a:t>requiring any intermediate IP support in the form of a Dynamic Host Configuration Protocol (DHCP) server.</a:t>
            </a:r>
          </a:p>
        </p:txBody>
      </p:sp>
    </p:spTree>
    <p:extLst>
      <p:ext uri="{BB962C8B-B14F-4D97-AF65-F5344CB8AC3E}">
        <p14:creationId xmlns:p14="http://schemas.microsoft.com/office/powerpoint/2010/main" val="36020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media.arstechnica.com/articles/paedia/IPv6.media/routing.png"/>
          <p:cNvPicPr/>
          <p:nvPr/>
        </p:nvPicPr>
        <p:blipFill>
          <a:blip r:embed="rId3" cstate="print"/>
          <a:srcRect/>
          <a:stretch>
            <a:fillRect/>
          </a:stretch>
        </p:blipFill>
        <p:spPr bwMode="auto">
          <a:xfrm>
            <a:off x="304800" y="-10160"/>
            <a:ext cx="8534400" cy="5257800"/>
          </a:xfrm>
          <a:prstGeom prst="rect">
            <a:avLst/>
          </a:prstGeom>
          <a:noFill/>
          <a:ln w="9525">
            <a:noFill/>
            <a:miter lim="800000"/>
            <a:headEnd/>
            <a:tailEnd/>
          </a:ln>
        </p:spPr>
      </p:pic>
      <p:sp>
        <p:nvSpPr>
          <p:cNvPr id="2" name="Content Placeholder 1"/>
          <p:cNvSpPr>
            <a:spLocks noGrp="1"/>
          </p:cNvSpPr>
          <p:nvPr>
            <p:ph idx="1"/>
          </p:nvPr>
        </p:nvSpPr>
        <p:spPr>
          <a:xfrm>
            <a:off x="457200" y="5410200"/>
            <a:ext cx="8229600" cy="1020763"/>
          </a:xfrm>
        </p:spPr>
        <p:txBody>
          <a:bodyPr>
            <a:normAutofit fontScale="85000" lnSpcReduction="20000"/>
          </a:bodyPr>
          <a:lstStyle/>
          <a:p>
            <a:r>
              <a:rPr lang="en-US" dirty="0" smtClean="0"/>
              <a:t>Done with Dual Stacking protocols * </a:t>
            </a:r>
            <a:r>
              <a:rPr lang="en-US" dirty="0" err="1" smtClean="0"/>
              <a:t>preferrerd</a:t>
            </a:r>
            <a:endParaRPr lang="en-US" dirty="0" smtClean="0"/>
          </a:p>
          <a:p>
            <a:pPr marL="0" indent="0">
              <a:buNone/>
            </a:pPr>
            <a:r>
              <a:rPr lang="en-US" dirty="0" smtClean="0"/>
              <a:t>     or </a:t>
            </a:r>
          </a:p>
          <a:p>
            <a:r>
              <a:rPr lang="en-US" dirty="0" smtClean="0"/>
              <a:t>6to4 tunneling</a:t>
            </a:r>
            <a:endParaRPr lang="en-US" dirty="0"/>
          </a:p>
        </p:txBody>
      </p:sp>
      <p:sp>
        <p:nvSpPr>
          <p:cNvPr id="5" name="Slide Number Placeholder 4"/>
          <p:cNvSpPr>
            <a:spLocks noGrp="1"/>
          </p:cNvSpPr>
          <p:nvPr>
            <p:ph type="sldNum" sz="quarter" idx="12"/>
          </p:nvPr>
        </p:nvSpPr>
        <p:spPr/>
        <p:txBody>
          <a:bodyPr/>
          <a:lstStyle/>
          <a:p>
            <a:fld id="{9D8EABBB-F165-4EBB-B2B1-1826132771F4}" type="slidenum">
              <a:rPr lang="en-US" smtClean="0"/>
              <a:pPr/>
              <a:t>53</a:t>
            </a:fld>
            <a:endParaRPr lang="en-US"/>
          </a:p>
        </p:txBody>
      </p:sp>
    </p:spTree>
    <p:extLst>
      <p:ext uri="{BB962C8B-B14F-4D97-AF65-F5344CB8AC3E}">
        <p14:creationId xmlns:p14="http://schemas.microsoft.com/office/powerpoint/2010/main" val="17083874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2286000"/>
            <a:ext cx="7408333" cy="3450696"/>
          </a:xfrm>
        </p:spPr>
        <p:txBody>
          <a:bodyPr/>
          <a:lstStyle/>
          <a:p>
            <a:r>
              <a:rPr lang="en-US" dirty="0" smtClean="0"/>
              <a:t>Better</a:t>
            </a:r>
          </a:p>
          <a:p>
            <a:r>
              <a:rPr lang="en-US" dirty="0"/>
              <a:t> </a:t>
            </a:r>
            <a:r>
              <a:rPr lang="en-US" dirty="0" smtClean="0"/>
              <a:t>Can use Authentication Header and </a:t>
            </a:r>
            <a:r>
              <a:rPr lang="en-US" dirty="0" err="1" smtClean="0"/>
              <a:t>IPSec</a:t>
            </a:r>
            <a:endParaRPr lang="en-US" dirty="0" smtClean="0"/>
          </a:p>
          <a:p>
            <a:r>
              <a:rPr lang="en-US" dirty="0" smtClean="0"/>
              <a:t>Provides for both data security and integrity because it encrypts </a:t>
            </a:r>
            <a:r>
              <a:rPr lang="en-US" dirty="0"/>
              <a:t>traffic and checks packet integrity to provide VPN-like protection for standard Internet traffic.</a:t>
            </a:r>
            <a:r>
              <a:rPr lang="en-US" dirty="0" smtClean="0"/>
              <a:t> </a:t>
            </a:r>
            <a:endParaRPr lang="en-US" dirty="0"/>
          </a:p>
        </p:txBody>
      </p:sp>
      <p:sp>
        <p:nvSpPr>
          <p:cNvPr id="5" name="Slide Number Placeholder 4"/>
          <p:cNvSpPr>
            <a:spLocks noGrp="1"/>
          </p:cNvSpPr>
          <p:nvPr>
            <p:ph type="sldNum" sz="quarter" idx="12"/>
          </p:nvPr>
        </p:nvSpPr>
        <p:spPr/>
        <p:txBody>
          <a:bodyPr/>
          <a:lstStyle/>
          <a:p>
            <a:fld id="{9D8EABBB-F165-4EBB-B2B1-1826132771F4}" type="slidenum">
              <a:rPr lang="en-US" smtClean="0"/>
              <a:pPr/>
              <a:t>54</a:t>
            </a:fld>
            <a:endParaRPr lang="en-US"/>
          </a:p>
        </p:txBody>
      </p:sp>
      <p:sp>
        <p:nvSpPr>
          <p:cNvPr id="6" name="Title 5"/>
          <p:cNvSpPr>
            <a:spLocks noGrp="1"/>
          </p:cNvSpPr>
          <p:nvPr>
            <p:ph type="title"/>
          </p:nvPr>
        </p:nvSpPr>
        <p:spPr/>
        <p:txBody>
          <a:bodyPr/>
          <a:lstStyle/>
          <a:p>
            <a:r>
              <a:rPr lang="en-US" dirty="0" smtClean="0"/>
              <a:t>IPv6 Security</a:t>
            </a:r>
            <a:endParaRPr lang="en-US" dirty="0"/>
          </a:p>
        </p:txBody>
      </p:sp>
    </p:spTree>
    <p:extLst>
      <p:ext uri="{BB962C8B-B14F-4D97-AF65-F5344CB8AC3E}">
        <p14:creationId xmlns:p14="http://schemas.microsoft.com/office/powerpoint/2010/main" val="670046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33601"/>
            <a:ext cx="374953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38328"/>
            <a:ext cx="8229600" cy="804672"/>
          </a:xfrm>
        </p:spPr>
        <p:txBody>
          <a:bodyPr/>
          <a:lstStyle/>
          <a:p>
            <a:r>
              <a:rPr lang="en-US" dirty="0" err="1" smtClean="0"/>
              <a:t>IPSec</a:t>
            </a:r>
            <a:r>
              <a:rPr lang="en-US" dirty="0" smtClean="0"/>
              <a:t> Choices</a:t>
            </a:r>
            <a:endParaRPr lang="en-US" dirty="0"/>
          </a:p>
        </p:txBody>
      </p:sp>
      <p:sp>
        <p:nvSpPr>
          <p:cNvPr id="4" name="Slide Number Placeholder 3"/>
          <p:cNvSpPr>
            <a:spLocks noGrp="1"/>
          </p:cNvSpPr>
          <p:nvPr>
            <p:ph type="sldNum" sz="quarter" idx="12"/>
          </p:nvPr>
        </p:nvSpPr>
        <p:spPr/>
        <p:txBody>
          <a:bodyPr/>
          <a:lstStyle/>
          <a:p>
            <a:fld id="{110485C6-ECEC-45C5-995C-0937B9D2274E}" type="slidenum">
              <a:rPr lang="en-US" smtClean="0"/>
              <a:pPr/>
              <a:t>55</a:t>
            </a:fld>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362200"/>
            <a:ext cx="542631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6003" y="1066800"/>
            <a:ext cx="8229600" cy="923330"/>
          </a:xfrm>
          <a:prstGeom prst="rect">
            <a:avLst/>
          </a:prstGeom>
          <a:noFill/>
        </p:spPr>
        <p:txBody>
          <a:bodyPr wrap="square" rtlCol="0">
            <a:spAutoFit/>
          </a:bodyPr>
          <a:lstStyle/>
          <a:p>
            <a:r>
              <a:rPr lang="en-US" dirty="0" smtClean="0">
                <a:solidFill>
                  <a:schemeClr val="tx2">
                    <a:lumMod val="75000"/>
                  </a:schemeClr>
                </a:solidFill>
              </a:rPr>
              <a:t>Even though the IPv6 standards have </a:t>
            </a:r>
            <a:r>
              <a:rPr lang="en-US" dirty="0">
                <a:solidFill>
                  <a:schemeClr val="tx2">
                    <a:lumMod val="75000"/>
                  </a:schemeClr>
                </a:solidFill>
              </a:rPr>
              <a:t>mandated support for </a:t>
            </a:r>
            <a:r>
              <a:rPr lang="en-US" dirty="0" err="1" smtClean="0">
                <a:solidFill>
                  <a:schemeClr val="tx2">
                    <a:lumMod val="75000"/>
                  </a:schemeClr>
                </a:solidFill>
              </a:rPr>
              <a:t>IPSec</a:t>
            </a:r>
            <a:r>
              <a:rPr lang="en-US" dirty="0" smtClean="0">
                <a:solidFill>
                  <a:schemeClr val="tx2">
                    <a:lumMod val="75000"/>
                  </a:schemeClr>
                </a:solidFill>
              </a:rPr>
              <a:t>; note that </a:t>
            </a:r>
            <a:r>
              <a:rPr lang="en-US" dirty="0" err="1" smtClean="0">
                <a:solidFill>
                  <a:schemeClr val="tx2">
                    <a:lumMod val="75000"/>
                  </a:schemeClr>
                </a:solidFill>
              </a:rPr>
              <a:t>IPSec</a:t>
            </a:r>
            <a:r>
              <a:rPr lang="en-US" dirty="0" smtClean="0">
                <a:solidFill>
                  <a:schemeClr val="tx2">
                    <a:lumMod val="75000"/>
                  </a:schemeClr>
                </a:solidFill>
              </a:rPr>
              <a:t> </a:t>
            </a:r>
            <a:r>
              <a:rPr lang="en-US" dirty="0">
                <a:solidFill>
                  <a:schemeClr val="tx2">
                    <a:lumMod val="75000"/>
                  </a:schemeClr>
                </a:solidFill>
              </a:rPr>
              <a:t>by itself can not stop all attacks against the IPv6 </a:t>
            </a:r>
            <a:r>
              <a:rPr lang="en-US" dirty="0" smtClean="0">
                <a:solidFill>
                  <a:schemeClr val="tx2">
                    <a:lumMod val="75000"/>
                  </a:schemeClr>
                </a:solidFill>
              </a:rPr>
              <a:t>protocol,</a:t>
            </a:r>
            <a:r>
              <a:rPr lang="en-US" dirty="0">
                <a:solidFill>
                  <a:schemeClr val="tx2">
                    <a:lumMod val="75000"/>
                  </a:schemeClr>
                </a:solidFill>
              </a:rPr>
              <a:t> such as application-level attacks.</a:t>
            </a:r>
          </a:p>
        </p:txBody>
      </p:sp>
    </p:spTree>
    <p:extLst>
      <p:ext uri="{BB962C8B-B14F-4D97-AF65-F5344CB8AC3E}">
        <p14:creationId xmlns:p14="http://schemas.microsoft.com/office/powerpoint/2010/main" val="2768549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685800" y="1600200"/>
            <a:ext cx="7772400" cy="914400"/>
          </a:xfrm>
        </p:spPr>
        <p:txBody>
          <a:bodyPr/>
          <a:lstStyle/>
          <a:p>
            <a:r>
              <a:rPr lang="en-US" dirty="0"/>
              <a:t>The Internet is not the WWW</a:t>
            </a:r>
          </a:p>
        </p:txBody>
      </p:sp>
      <p:sp>
        <p:nvSpPr>
          <p:cNvPr id="104452" name="Rectangle 4"/>
          <p:cNvSpPr>
            <a:spLocks noGrp="1" noChangeArrowheads="1"/>
          </p:cNvSpPr>
          <p:nvPr>
            <p:ph type="subTitle" idx="1"/>
          </p:nvPr>
        </p:nvSpPr>
        <p:spPr>
          <a:xfrm>
            <a:off x="685800" y="3556000"/>
            <a:ext cx="7467600" cy="2921000"/>
          </a:xfrm>
        </p:spPr>
        <p:txBody>
          <a:bodyPr>
            <a:noAutofit/>
          </a:bodyPr>
          <a:lstStyle/>
          <a:p>
            <a:pPr marL="342900" indent="-342900" algn="l">
              <a:buClr>
                <a:srgbClr val="800000"/>
              </a:buClr>
              <a:buFont typeface="Arial" panose="020B0604020202020204" pitchFamily="34" charset="0"/>
              <a:buChar char="•"/>
            </a:pPr>
            <a:r>
              <a:rPr lang="en-US" dirty="0">
                <a:solidFill>
                  <a:srgbClr val="C00000"/>
                </a:solidFill>
              </a:rPr>
              <a:t>The Internet is a massive network of networks, a networking infrastructure. It connects millions of computers together </a:t>
            </a:r>
            <a:r>
              <a:rPr lang="en-US" dirty="0" smtClean="0">
                <a:solidFill>
                  <a:srgbClr val="C00000"/>
                </a:solidFill>
              </a:rPr>
              <a:t>globally.</a:t>
            </a:r>
            <a:endParaRPr lang="en-US" dirty="0">
              <a:solidFill>
                <a:srgbClr val="C00000"/>
              </a:solidFill>
            </a:endParaRPr>
          </a:p>
          <a:p>
            <a:pPr marL="342900" indent="-342900" algn="l">
              <a:buFont typeface="Arial" panose="020B0604020202020204" pitchFamily="34" charset="0"/>
              <a:buChar char="•"/>
            </a:pPr>
            <a:endParaRPr lang="en-US" dirty="0" smtClean="0">
              <a:solidFill>
                <a:srgbClr val="C00000"/>
              </a:solidFill>
            </a:endParaRPr>
          </a:p>
          <a:p>
            <a:pPr marL="342900" indent="-342900" algn="l">
              <a:buClr>
                <a:srgbClr val="800000"/>
              </a:buClr>
              <a:buFont typeface="Arial" panose="020B0604020202020204" pitchFamily="34" charset="0"/>
              <a:buChar char="•"/>
            </a:pPr>
            <a:r>
              <a:rPr lang="en-US" dirty="0" smtClean="0">
                <a:solidFill>
                  <a:srgbClr val="C00000"/>
                </a:solidFill>
              </a:rPr>
              <a:t>The</a:t>
            </a:r>
            <a:r>
              <a:rPr lang="en-US" dirty="0">
                <a:solidFill>
                  <a:srgbClr val="C00000"/>
                </a:solidFill>
              </a:rPr>
              <a:t> World Wide Web, or simply Web, is a way of accessing information over the medium of the Internet. It is an information-sharing model that is built on top of the </a:t>
            </a:r>
            <a:r>
              <a:rPr lang="en-US" dirty="0" smtClean="0">
                <a:solidFill>
                  <a:srgbClr val="C00000"/>
                </a:solidFill>
              </a:rPr>
              <a:t>Internet. It is </a:t>
            </a:r>
            <a:r>
              <a:rPr lang="en-US" dirty="0">
                <a:solidFill>
                  <a:srgbClr val="C00000"/>
                </a:solidFill>
              </a:rPr>
              <a:t>simply one </a:t>
            </a:r>
            <a:r>
              <a:rPr lang="en-US" dirty="0" smtClean="0">
                <a:solidFill>
                  <a:srgbClr val="C00000"/>
                </a:solidFill>
              </a:rPr>
              <a:t>application that runs over the Internet</a:t>
            </a:r>
            <a:endParaRPr lang="en-US" dirty="0">
              <a:solidFill>
                <a:srgbClr val="C00000"/>
              </a:solidFill>
            </a:endParaRPr>
          </a:p>
        </p:txBody>
      </p:sp>
      <p:sp>
        <p:nvSpPr>
          <p:cNvPr id="5" name="Rectangle 4"/>
          <p:cNvSpPr/>
          <p:nvPr/>
        </p:nvSpPr>
        <p:spPr>
          <a:xfrm>
            <a:off x="533400" y="228600"/>
            <a:ext cx="81534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What is the difference</a:t>
            </a:r>
            <a:br>
              <a:rPr lang="en-US" sz="4800" b="1" dirty="0" smtClean="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br>
            <a:r>
              <a:rPr lang="en-US" sz="4800" b="1" dirty="0" smtClean="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between the</a:t>
            </a:r>
            <a:br>
              <a:rPr lang="en-US" sz="4800" b="1" dirty="0" smtClean="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br>
            <a:r>
              <a:rPr lang="en-US" sz="4800" b="1" dirty="0" smtClean="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Internet and the WWW?</a:t>
            </a:r>
            <a:endParaRPr lang="en-US" sz="4800" b="1" dirty="0">
              <a:ln w="3175">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7" name="Slide Number Placeholder 6"/>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56</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24200"/>
            <a:ext cx="7620000" cy="3619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315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
                                        <p:tgtEl>
                                          <p:spTgt spid="8194"/>
                                        </p:tgtEl>
                                      </p:cBhvr>
                                    </p:animEffect>
                                    <p:set>
                                      <p:cBhvr>
                                        <p:cTn id="12" dur="1" fill="hold">
                                          <p:stCondLst>
                                            <p:cond delay="99"/>
                                          </p:stCondLst>
                                        </p:cTn>
                                        <p:tgtEl>
                                          <p:spTgt spid="819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45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History of Internet</a:t>
            </a:r>
          </a:p>
        </p:txBody>
      </p:sp>
      <p:sp>
        <p:nvSpPr>
          <p:cNvPr id="83971" name="Rectangle 3"/>
          <p:cNvSpPr>
            <a:spLocks noGrp="1" noChangeArrowheads="1"/>
          </p:cNvSpPr>
          <p:nvPr>
            <p:ph type="body" idx="1"/>
          </p:nvPr>
        </p:nvSpPr>
        <p:spPr>
          <a:xfrm>
            <a:off x="489941" y="1600200"/>
            <a:ext cx="7408333" cy="4648200"/>
          </a:xfrm>
        </p:spPr>
        <p:txBody>
          <a:bodyPr/>
          <a:lstStyle/>
          <a:p>
            <a:r>
              <a:rPr lang="en-US" dirty="0"/>
              <a:t>Started 1960s - Packet Switching</a:t>
            </a:r>
          </a:p>
          <a:p>
            <a:r>
              <a:rPr lang="en-US" dirty="0"/>
              <a:t>Research project by </a:t>
            </a:r>
            <a:r>
              <a:rPr lang="en-US" dirty="0" smtClean="0"/>
              <a:t/>
            </a:r>
            <a:br>
              <a:rPr lang="en-US" dirty="0" smtClean="0"/>
            </a:br>
            <a:r>
              <a:rPr lang="en-US" dirty="0" smtClean="0"/>
              <a:t>U.S</a:t>
            </a:r>
            <a:r>
              <a:rPr lang="en-US" dirty="0"/>
              <a:t>. </a:t>
            </a:r>
            <a:r>
              <a:rPr lang="en-US" dirty="0" smtClean="0"/>
              <a:t>Dept. </a:t>
            </a:r>
            <a:r>
              <a:rPr lang="en-US" dirty="0"/>
              <a:t>of Defense</a:t>
            </a:r>
          </a:p>
          <a:p>
            <a:r>
              <a:rPr lang="en-US" dirty="0" err="1"/>
              <a:t>ARPAnet</a:t>
            </a:r>
            <a:r>
              <a:rPr lang="en-US" dirty="0"/>
              <a:t> </a:t>
            </a:r>
            <a:endParaRPr lang="en-US" dirty="0" smtClean="0"/>
          </a:p>
          <a:p>
            <a:r>
              <a:rPr lang="en-US" dirty="0" smtClean="0"/>
              <a:t>USENET</a:t>
            </a:r>
          </a:p>
          <a:p>
            <a:r>
              <a:rPr lang="en-US" dirty="0" smtClean="0"/>
              <a:t>WWW</a:t>
            </a:r>
            <a:endParaRPr lang="en-US" dirty="0"/>
          </a:p>
        </p:txBody>
      </p:sp>
      <p:pic>
        <p:nvPicPr>
          <p:cNvPr id="38913" name="Picture 1"/>
          <p:cNvPicPr>
            <a:picLocks noChangeAspect="1" noChangeArrowheads="1"/>
          </p:cNvPicPr>
          <p:nvPr/>
        </p:nvPicPr>
        <p:blipFill>
          <a:blip r:embed="rId3" cstate="print"/>
          <a:srcRect/>
          <a:stretch>
            <a:fillRect/>
          </a:stretch>
        </p:blipFill>
        <p:spPr bwMode="auto">
          <a:xfrm>
            <a:off x="7410450" y="4575085"/>
            <a:ext cx="1733550" cy="2282915"/>
          </a:xfrm>
          <a:prstGeom prst="rect">
            <a:avLst/>
          </a:prstGeom>
          <a:noFill/>
          <a:ln w="9525">
            <a:noFill/>
            <a:miter lim="800000"/>
            <a:headEnd/>
            <a:tailEnd/>
          </a:ln>
          <a:effectLst/>
        </p:spPr>
      </p:pic>
      <p:grpSp>
        <p:nvGrpSpPr>
          <p:cNvPr id="4" name="Group 3"/>
          <p:cNvGrpSpPr/>
          <p:nvPr/>
        </p:nvGrpSpPr>
        <p:grpSpPr>
          <a:xfrm>
            <a:off x="7394643" y="0"/>
            <a:ext cx="1749357" cy="2448168"/>
            <a:chOff x="7394643" y="0"/>
            <a:chExt cx="1749357" cy="2448168"/>
          </a:xfrm>
        </p:grpSpPr>
        <p:pic>
          <p:nvPicPr>
            <p:cNvPr id="13314" name="Picture 2" descr="http://upload.wikimedia.org/wikipedia/commons/thumb/6/66/J._C._R._Licklider.jpg/191px-J._C._R._Licklid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5710" y="0"/>
              <a:ext cx="1738290" cy="24481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94643" y="1887804"/>
              <a:ext cx="893193" cy="338554"/>
            </a:xfrm>
            <a:prstGeom prst="rect">
              <a:avLst/>
            </a:prstGeom>
            <a:solidFill>
              <a:schemeClr val="tx1">
                <a:lumMod val="65000"/>
                <a:lumOff val="35000"/>
              </a:schemeClr>
            </a:solidFill>
          </p:spPr>
          <p:txBody>
            <a:bodyPr wrap="none" rtlCol="0">
              <a:spAutoFit/>
            </a:bodyPr>
            <a:lstStyle/>
            <a:p>
              <a:r>
                <a:rPr lang="en-US" sz="1600" dirty="0" err="1" smtClean="0">
                  <a:solidFill>
                    <a:schemeClr val="bg2"/>
                  </a:solidFill>
                </a:rPr>
                <a:t>Linklider</a:t>
              </a:r>
              <a:endParaRPr lang="en-US" sz="1600" dirty="0">
                <a:solidFill>
                  <a:schemeClr val="bg2"/>
                </a:solidFill>
              </a:endParaRPr>
            </a:p>
          </p:txBody>
        </p:sp>
      </p:grpSp>
      <p:sp>
        <p:nvSpPr>
          <p:cNvPr id="11" name="TextBox 10"/>
          <p:cNvSpPr txBox="1"/>
          <p:nvPr/>
        </p:nvSpPr>
        <p:spPr>
          <a:xfrm>
            <a:off x="7417076" y="6519446"/>
            <a:ext cx="595548" cy="338554"/>
          </a:xfrm>
          <a:prstGeom prst="rect">
            <a:avLst/>
          </a:prstGeom>
          <a:noFill/>
        </p:spPr>
        <p:txBody>
          <a:bodyPr wrap="none" rtlCol="0">
            <a:spAutoFit/>
          </a:bodyPr>
          <a:lstStyle/>
          <a:p>
            <a:r>
              <a:rPr lang="en-US" sz="1600" dirty="0" smtClean="0">
                <a:solidFill>
                  <a:schemeClr val="bg2"/>
                </a:solidFill>
              </a:rPr>
              <a:t>Gore</a:t>
            </a:r>
            <a:endParaRPr lang="en-US" sz="1600" dirty="0">
              <a:solidFill>
                <a:schemeClr val="bg2"/>
              </a:solidFill>
            </a:endParaRPr>
          </a:p>
        </p:txBody>
      </p:sp>
      <p:sp>
        <p:nvSpPr>
          <p:cNvPr id="13" name="Slide Number Placeholder 12"/>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57</a:t>
            </a:fld>
            <a:endParaRPr lang="en-US"/>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1981200"/>
            <a:ext cx="2757959" cy="190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6" cstate="print"/>
          <a:srcRect/>
          <a:stretch>
            <a:fillRect/>
          </a:stretch>
        </p:blipFill>
        <p:spPr bwMode="auto">
          <a:xfrm>
            <a:off x="7394643" y="2226358"/>
            <a:ext cx="1752600" cy="2418953"/>
          </a:xfrm>
          <a:prstGeom prst="rect">
            <a:avLst/>
          </a:prstGeom>
          <a:noFill/>
          <a:ln w="9525">
            <a:noFill/>
            <a:miter lim="800000"/>
            <a:headEnd/>
            <a:tailEnd/>
          </a:ln>
          <a:effectLst/>
        </p:spPr>
      </p:pic>
      <p:sp>
        <p:nvSpPr>
          <p:cNvPr id="10" name="TextBox 9"/>
          <p:cNvSpPr txBox="1"/>
          <p:nvPr/>
        </p:nvSpPr>
        <p:spPr>
          <a:xfrm>
            <a:off x="7385832" y="4263148"/>
            <a:ext cx="530915" cy="338554"/>
          </a:xfrm>
          <a:prstGeom prst="rect">
            <a:avLst/>
          </a:prstGeom>
          <a:noFill/>
        </p:spPr>
        <p:txBody>
          <a:bodyPr wrap="none" rtlCol="0">
            <a:spAutoFit/>
          </a:bodyPr>
          <a:lstStyle/>
          <a:p>
            <a:r>
              <a:rPr lang="en-US" sz="1600" dirty="0" smtClean="0">
                <a:solidFill>
                  <a:schemeClr val="bg2"/>
                </a:solidFill>
              </a:rPr>
              <a:t>Cerf</a:t>
            </a:r>
            <a:endParaRPr lang="en-US" sz="1600" dirty="0">
              <a:solidFill>
                <a:schemeClr val="bg2"/>
              </a:solidFill>
            </a:endParaRPr>
          </a:p>
        </p:txBody>
      </p:sp>
      <p:pic>
        <p:nvPicPr>
          <p:cNvPr id="18434" name="Picture 2" descr="http://personalpages.manchester.ac.uk/staff/m.dodge/cybergeography/atlas/arpanet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7886" y="3948530"/>
            <a:ext cx="3122514" cy="22998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057400" y="3200400"/>
            <a:ext cx="1981200" cy="1374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905000" y="3657600"/>
            <a:ext cx="30480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2714" y="5410200"/>
            <a:ext cx="4040080" cy="646331"/>
          </a:xfrm>
          <a:prstGeom prst="rect">
            <a:avLst/>
          </a:prstGeom>
          <a:noFill/>
        </p:spPr>
        <p:txBody>
          <a:bodyPr wrap="none" rtlCol="0">
            <a:spAutoFit/>
          </a:bodyPr>
          <a:lstStyle/>
          <a:p>
            <a:r>
              <a:rPr lang="en-US" dirty="0" smtClean="0"/>
              <a:t>Often called the “poor man’s </a:t>
            </a:r>
            <a:r>
              <a:rPr lang="en-US" dirty="0" err="1" smtClean="0"/>
              <a:t>ARPAnet</a:t>
            </a:r>
            <a:r>
              <a:rPr lang="en-US" dirty="0" smtClean="0"/>
              <a:t>”</a:t>
            </a:r>
          </a:p>
          <a:p>
            <a:r>
              <a:rPr lang="en-US" dirty="0" smtClean="0"/>
              <a:t>Was like a bulletin board</a:t>
            </a:r>
            <a:endParaRPr lang="en-US" dirty="0"/>
          </a:p>
        </p:txBody>
      </p:sp>
    </p:spTree>
    <p:extLst>
      <p:ext uri="{BB962C8B-B14F-4D97-AF65-F5344CB8AC3E}">
        <p14:creationId xmlns:p14="http://schemas.microsoft.com/office/powerpoint/2010/main" val="24433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5"/>
                                        </p:tgtEl>
                                        <p:attrNameLst>
                                          <p:attrName>style.visibility</p:attrName>
                                        </p:attrNameLst>
                                      </p:cBhvr>
                                      <p:to>
                                        <p:strVal val="visible"/>
                                      </p:to>
                                    </p:set>
                                    <p:anim calcmode="lin" valueType="num">
                                      <p:cBhvr additive="base">
                                        <p:cTn id="13" dur="500" fill="hold"/>
                                        <p:tgtEl>
                                          <p:spTgt spid="38915"/>
                                        </p:tgtEl>
                                        <p:attrNameLst>
                                          <p:attrName>ppt_x</p:attrName>
                                        </p:attrNameLst>
                                      </p:cBhvr>
                                      <p:tavLst>
                                        <p:tav tm="0">
                                          <p:val>
                                            <p:strVal val="#ppt_x"/>
                                          </p:val>
                                        </p:tav>
                                        <p:tav tm="100000">
                                          <p:val>
                                            <p:strVal val="#ppt_x"/>
                                          </p:val>
                                        </p:tav>
                                      </p:tavLst>
                                    </p:anim>
                                    <p:anim calcmode="lin" valueType="num">
                                      <p:cBhvr additive="base">
                                        <p:cTn id="14"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13"/>
                                        </p:tgtEl>
                                        <p:attrNameLst>
                                          <p:attrName>style.visibility</p:attrName>
                                        </p:attrNameLst>
                                      </p:cBhvr>
                                      <p:to>
                                        <p:strVal val="visible"/>
                                      </p:to>
                                    </p:set>
                                    <p:anim calcmode="lin" valueType="num">
                                      <p:cBhvr additive="base">
                                        <p:cTn id="19" dur="500" fill="hold"/>
                                        <p:tgtEl>
                                          <p:spTgt spid="38913"/>
                                        </p:tgtEl>
                                        <p:attrNameLst>
                                          <p:attrName>ppt_x</p:attrName>
                                        </p:attrNameLst>
                                      </p:cBhvr>
                                      <p:tavLst>
                                        <p:tav tm="0">
                                          <p:val>
                                            <p:strVal val="#ppt_x"/>
                                          </p:val>
                                        </p:tav>
                                        <p:tav tm="100000">
                                          <p:val>
                                            <p:strVal val="#ppt_x"/>
                                          </p:val>
                                        </p:tav>
                                      </p:tavLst>
                                    </p:anim>
                                    <p:anim calcmode="lin" valueType="num">
                                      <p:cBhvr additive="base">
                                        <p:cTn id="20" dur="500" fill="hold"/>
                                        <p:tgtEl>
                                          <p:spTgt spid="38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1258" y="0"/>
            <a:ext cx="1792742" cy="26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4" name="Rectangle 2"/>
          <p:cNvSpPr>
            <a:spLocks noGrp="1" noChangeArrowheads="1"/>
          </p:cNvSpPr>
          <p:nvPr>
            <p:ph type="title"/>
          </p:nvPr>
        </p:nvSpPr>
        <p:spPr/>
        <p:txBody>
          <a:bodyPr/>
          <a:lstStyle/>
          <a:p>
            <a:r>
              <a:rPr lang="en-US" dirty="0"/>
              <a:t>World Wide Web</a:t>
            </a:r>
          </a:p>
        </p:txBody>
      </p:sp>
      <p:sp>
        <p:nvSpPr>
          <p:cNvPr id="84995" name="Rectangle 3"/>
          <p:cNvSpPr>
            <a:spLocks noGrp="1" noChangeArrowheads="1"/>
          </p:cNvSpPr>
          <p:nvPr>
            <p:ph type="body" idx="1"/>
          </p:nvPr>
        </p:nvSpPr>
        <p:spPr>
          <a:xfrm>
            <a:off x="457200" y="1600200"/>
            <a:ext cx="6324600" cy="4525963"/>
          </a:xfrm>
        </p:spPr>
        <p:txBody>
          <a:bodyPr>
            <a:normAutofit lnSpcReduction="10000"/>
          </a:bodyPr>
          <a:lstStyle/>
          <a:p>
            <a:pPr marL="457200" indent="-457200"/>
            <a:r>
              <a:rPr lang="en-US" sz="2800" dirty="0"/>
              <a:t>1989 Tim Berners-Lee developed </a:t>
            </a:r>
            <a:r>
              <a:rPr lang="en-US" sz="2800" dirty="0" smtClean="0"/>
              <a:t>concept of HTTP</a:t>
            </a:r>
            <a:endParaRPr lang="en-US" sz="2800" dirty="0"/>
          </a:p>
          <a:p>
            <a:pPr marL="457200" indent="-457200"/>
            <a:r>
              <a:rPr lang="en-US" sz="2800" dirty="0" smtClean="0"/>
              <a:t>1992 Lynx text browser</a:t>
            </a:r>
            <a:endParaRPr lang="en-US" sz="2800" dirty="0"/>
          </a:p>
          <a:p>
            <a:pPr marL="457200" indent="-457200"/>
            <a:r>
              <a:rPr lang="en-US" sz="2800" dirty="0"/>
              <a:t>1993 Marc </a:t>
            </a:r>
            <a:r>
              <a:rPr lang="en-US" sz="2800" dirty="0" smtClean="0"/>
              <a:t>Andreessen </a:t>
            </a:r>
            <a:r>
              <a:rPr lang="en-US" sz="2800" dirty="0"/>
              <a:t>developed Mosaic: First GUI browser</a:t>
            </a:r>
          </a:p>
          <a:p>
            <a:pPr marL="457200" indent="-457200"/>
            <a:r>
              <a:rPr lang="en-US" sz="2800" dirty="0" smtClean="0"/>
              <a:t>1995 Web went commercial (March)</a:t>
            </a:r>
          </a:p>
          <a:p>
            <a:pPr marL="457200" indent="-457200"/>
            <a:r>
              <a:rPr lang="en-US" sz="2800" dirty="0" smtClean="0"/>
              <a:t>1995 Netscape IPO (went public) (Nov)</a:t>
            </a:r>
            <a:endParaRPr lang="en-US" sz="2800" dirty="0"/>
          </a:p>
          <a:p>
            <a:pPr marL="457200" indent="-457200"/>
            <a:r>
              <a:rPr lang="en-US" sz="2800" dirty="0" smtClean="0"/>
              <a:t>2001 </a:t>
            </a:r>
            <a:r>
              <a:rPr lang="en-US" sz="2800" dirty="0"/>
              <a:t>E-Commerce stocks </a:t>
            </a:r>
            <a:r>
              <a:rPr lang="en-US" sz="2800" dirty="0" smtClean="0"/>
              <a:t>crashed</a:t>
            </a:r>
          </a:p>
          <a:p>
            <a:pPr marL="457200" indent="-457200"/>
            <a:r>
              <a:rPr lang="en-US" sz="2800" dirty="0" smtClean="0"/>
              <a:t>2003 “Web2.0” coined (O’Reilly)</a:t>
            </a:r>
            <a:endParaRPr lang="en-US" sz="2800" dirty="0"/>
          </a:p>
        </p:txBody>
      </p:sp>
      <p:sp>
        <p:nvSpPr>
          <p:cNvPr id="8" name="Slide Number Placeholder 7"/>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58</a:t>
            </a:fld>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1258" y="4648201"/>
            <a:ext cx="1796114" cy="220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2702" y="2514599"/>
            <a:ext cx="1791570" cy="213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85227" y="1981200"/>
            <a:ext cx="1837362" cy="369332"/>
          </a:xfrm>
          <a:prstGeom prst="rect">
            <a:avLst/>
          </a:prstGeom>
        </p:spPr>
        <p:txBody>
          <a:bodyPr wrap="none">
            <a:spAutoFit/>
          </a:bodyPr>
          <a:lstStyle/>
          <a:p>
            <a:r>
              <a:rPr lang="en-US" b="1" dirty="0">
                <a:solidFill>
                  <a:schemeClr val="bg1"/>
                </a:solidFill>
              </a:rPr>
              <a:t>Tim Berners-Lee </a:t>
            </a:r>
          </a:p>
        </p:txBody>
      </p:sp>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2702" y="2342269"/>
            <a:ext cx="1791570" cy="223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15200" y="4355068"/>
            <a:ext cx="1949573" cy="369332"/>
          </a:xfrm>
          <a:prstGeom prst="rect">
            <a:avLst/>
          </a:prstGeom>
        </p:spPr>
        <p:txBody>
          <a:bodyPr wrap="none">
            <a:spAutoFit/>
          </a:bodyPr>
          <a:lstStyle/>
          <a:p>
            <a:r>
              <a:rPr lang="en-US" b="1" dirty="0">
                <a:solidFill>
                  <a:schemeClr val="bg1"/>
                </a:solidFill>
              </a:rPr>
              <a:t>Marc Andreessen </a:t>
            </a:r>
          </a:p>
        </p:txBody>
      </p:sp>
      <p:sp>
        <p:nvSpPr>
          <p:cNvPr id="4" name="Rectangle 3"/>
          <p:cNvSpPr/>
          <p:nvPr/>
        </p:nvSpPr>
        <p:spPr>
          <a:xfrm>
            <a:off x="7717759" y="6400800"/>
            <a:ext cx="1090363" cy="369332"/>
          </a:xfrm>
          <a:prstGeom prst="rect">
            <a:avLst/>
          </a:prstGeom>
        </p:spPr>
        <p:txBody>
          <a:bodyPr wrap="none">
            <a:spAutoFit/>
          </a:bodyPr>
          <a:lstStyle/>
          <a:p>
            <a:r>
              <a:rPr lang="en-US" b="1" dirty="0">
                <a:solidFill>
                  <a:schemeClr val="bg1"/>
                </a:solidFill>
              </a:rPr>
              <a:t>Eric Bina </a:t>
            </a:r>
          </a:p>
        </p:txBody>
      </p:sp>
    </p:spTree>
    <p:extLst>
      <p:ext uri="{BB962C8B-B14F-4D97-AF65-F5344CB8AC3E}">
        <p14:creationId xmlns:p14="http://schemas.microsoft.com/office/powerpoint/2010/main" val="345345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20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fade">
                                      <p:cBhvr>
                                        <p:cTn id="12" dur="2000"/>
                                        <p:tgtEl>
                                          <p:spTgt spid="84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Effect transition="in" filter="fade">
                                      <p:cBhvr>
                                        <p:cTn id="17" dur="2000"/>
                                        <p:tgtEl>
                                          <p:spTgt spid="84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4995">
                                            <p:txEl>
                                              <p:pRg st="3" end="3"/>
                                            </p:txEl>
                                          </p:spTgt>
                                        </p:tgtEl>
                                        <p:attrNameLst>
                                          <p:attrName>style.visibility</p:attrName>
                                        </p:attrNameLst>
                                      </p:cBhvr>
                                      <p:to>
                                        <p:strVal val="visible"/>
                                      </p:to>
                                    </p:set>
                                    <p:animEffect transition="in" filter="fade">
                                      <p:cBhvr>
                                        <p:cTn id="22" dur="2000"/>
                                        <p:tgtEl>
                                          <p:spTgt spid="84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4995">
                                            <p:txEl>
                                              <p:pRg st="4" end="4"/>
                                            </p:txEl>
                                          </p:spTgt>
                                        </p:tgtEl>
                                        <p:attrNameLst>
                                          <p:attrName>style.visibility</p:attrName>
                                        </p:attrNameLst>
                                      </p:cBhvr>
                                      <p:to>
                                        <p:strVal val="visible"/>
                                      </p:to>
                                    </p:set>
                                    <p:animEffect transition="in" filter="fade">
                                      <p:cBhvr>
                                        <p:cTn id="27" dur="2000"/>
                                        <p:tgtEl>
                                          <p:spTgt spid="849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4995">
                                            <p:txEl>
                                              <p:pRg st="5" end="5"/>
                                            </p:txEl>
                                          </p:spTgt>
                                        </p:tgtEl>
                                        <p:attrNameLst>
                                          <p:attrName>style.visibility</p:attrName>
                                        </p:attrNameLst>
                                      </p:cBhvr>
                                      <p:to>
                                        <p:strVal val="visible"/>
                                      </p:to>
                                    </p:set>
                                    <p:animEffect transition="in" filter="fade">
                                      <p:cBhvr>
                                        <p:cTn id="32" dur="2000"/>
                                        <p:tgtEl>
                                          <p:spTgt spid="849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4995">
                                            <p:txEl>
                                              <p:pRg st="6" end="6"/>
                                            </p:txEl>
                                          </p:spTgt>
                                        </p:tgtEl>
                                        <p:attrNameLst>
                                          <p:attrName>style.visibility</p:attrName>
                                        </p:attrNameLst>
                                      </p:cBhvr>
                                      <p:to>
                                        <p:strVal val="visible"/>
                                      </p:to>
                                    </p:set>
                                    <p:animEffect transition="in" filter="fade">
                                      <p:cBhvr>
                                        <p:cTn id="37" dur="2000"/>
                                        <p:tgtEl>
                                          <p:spTgt spid="849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8100"/>
            <a:ext cx="19050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90376" y="2875"/>
            <a:ext cx="8229600" cy="1252728"/>
          </a:xfrm>
        </p:spPr>
        <p:txBody>
          <a:bodyPr/>
          <a:lstStyle/>
          <a:p>
            <a:r>
              <a:rPr lang="en-US" dirty="0" smtClean="0">
                <a:solidFill>
                  <a:srgbClr val="FF0000"/>
                </a:solidFill>
              </a:rPr>
              <a:t>A little History</a:t>
            </a:r>
            <a:endParaRPr lang="en-US" dirty="0">
              <a:solidFill>
                <a:srgbClr val="FF0000"/>
              </a:solidFill>
            </a:endParaRPr>
          </a:p>
        </p:txBody>
      </p:sp>
      <p:sp>
        <p:nvSpPr>
          <p:cNvPr id="3" name="Text Placeholder 2"/>
          <p:cNvSpPr>
            <a:spLocks noGrp="1"/>
          </p:cNvSpPr>
          <p:nvPr>
            <p:ph type="body" sz="quarter" idx="10"/>
          </p:nvPr>
        </p:nvSpPr>
        <p:spPr>
          <a:xfrm>
            <a:off x="14377" y="1066800"/>
            <a:ext cx="8382000" cy="2210862"/>
          </a:xfrm>
        </p:spPr>
        <p:txBody>
          <a:bodyPr/>
          <a:lstStyle/>
          <a:p>
            <a:r>
              <a:rPr lang="en-US" dirty="0" smtClean="0"/>
              <a:t>This is the first HTTP based web page</a:t>
            </a:r>
          </a:p>
          <a:p>
            <a:pPr marL="0" indent="0" algn="ctr">
              <a:buNone/>
            </a:pPr>
            <a:r>
              <a:rPr lang="en-US" sz="1600" dirty="0">
                <a:hlinkClick r:id="rId4"/>
              </a:rPr>
              <a:t>http://www.w3.org/History/19921103-hypertext/hypertext/WWW/TheProject.html</a:t>
            </a:r>
            <a:endParaRPr lang="en-US" sz="1600"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33" y="1828800"/>
            <a:ext cx="8824686"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8888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3c.com/portal/res/200804/03/20080403_607520_image001_602785_57_0.gif"/>
          <p:cNvPicPr>
            <a:picLocks noChangeAspect="1" noChangeArrowheads="1"/>
          </p:cNvPicPr>
          <p:nvPr/>
        </p:nvPicPr>
        <p:blipFill>
          <a:blip r:embed="rId3" cstate="print"/>
          <a:srcRect/>
          <a:stretch>
            <a:fillRect/>
          </a:stretch>
        </p:blipFill>
        <p:spPr bwMode="auto">
          <a:xfrm>
            <a:off x="3329709" y="3200400"/>
            <a:ext cx="4752975" cy="3543300"/>
          </a:xfrm>
          <a:prstGeom prst="rect">
            <a:avLst/>
          </a:prstGeom>
          <a:noFill/>
        </p:spPr>
      </p:pic>
      <p:sp>
        <p:nvSpPr>
          <p:cNvPr id="2" name="Title 1"/>
          <p:cNvSpPr>
            <a:spLocks noGrp="1"/>
          </p:cNvSpPr>
          <p:nvPr>
            <p:ph type="title"/>
          </p:nvPr>
        </p:nvSpPr>
        <p:spPr>
          <a:xfrm>
            <a:off x="457200" y="274638"/>
            <a:ext cx="8229600" cy="715962"/>
          </a:xfrm>
        </p:spPr>
        <p:txBody>
          <a:bodyPr>
            <a:normAutofit fontScale="90000"/>
          </a:bodyPr>
          <a:lstStyle/>
          <a:p>
            <a:r>
              <a:rPr lang="en-US" dirty="0" smtClean="0"/>
              <a:t>MPLS – Outside Traffic movement</a:t>
            </a:r>
            <a:endParaRPr lang="en-US" dirty="0"/>
          </a:p>
        </p:txBody>
      </p:sp>
      <p:sp>
        <p:nvSpPr>
          <p:cNvPr id="3" name="Content Placeholder 2"/>
          <p:cNvSpPr>
            <a:spLocks noGrp="1"/>
          </p:cNvSpPr>
          <p:nvPr>
            <p:ph idx="1"/>
          </p:nvPr>
        </p:nvSpPr>
        <p:spPr>
          <a:xfrm>
            <a:off x="381000" y="914400"/>
            <a:ext cx="8229600" cy="4525963"/>
          </a:xfrm>
        </p:spPr>
        <p:txBody>
          <a:bodyPr>
            <a:normAutofit/>
          </a:bodyPr>
          <a:lstStyle/>
          <a:p>
            <a:r>
              <a:rPr lang="en-US" sz="2800" dirty="0" smtClean="0"/>
              <a:t>Best parts of circuit switch and packet switch</a:t>
            </a:r>
          </a:p>
          <a:p>
            <a:r>
              <a:rPr lang="en-US" sz="2800" dirty="0" smtClean="0"/>
              <a:t>Uses Labels to select predetermined “routes”</a:t>
            </a:r>
          </a:p>
          <a:p>
            <a:pPr lvl="1"/>
            <a:r>
              <a:rPr lang="en-US" sz="2400" dirty="0" smtClean="0"/>
              <a:t>Uses circuit-like techniques within ISP, and packet within Customer</a:t>
            </a:r>
          </a:p>
          <a:p>
            <a:r>
              <a:rPr lang="en-US" sz="2800" dirty="0" smtClean="0"/>
              <a:t>Deploys VPN like features (customer packets remain “private”</a:t>
            </a:r>
            <a:endParaRPr lang="en-US" sz="2800"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6</a:t>
            </a:fld>
            <a:endParaRPr lang="en-US"/>
          </a:p>
        </p:txBody>
      </p:sp>
    </p:spTree>
    <p:extLst>
      <p:ext uri="{BB962C8B-B14F-4D97-AF65-F5344CB8AC3E}">
        <p14:creationId xmlns:p14="http://schemas.microsoft.com/office/powerpoint/2010/main" val="33845213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2413" y="1628775"/>
            <a:ext cx="6096000" cy="4273550"/>
            <a:chOff x="159" y="1026"/>
            <a:chExt cx="3840" cy="2692"/>
          </a:xfrm>
        </p:grpSpPr>
        <p:sp>
          <p:nvSpPr>
            <p:cNvPr id="80899" name="Freeform 3"/>
            <p:cNvSpPr>
              <a:spLocks/>
            </p:cNvSpPr>
            <p:nvPr/>
          </p:nvSpPr>
          <p:spPr bwMode="auto">
            <a:xfrm>
              <a:off x="2223" y="2340"/>
              <a:ext cx="1545" cy="1378"/>
            </a:xfrm>
            <a:custGeom>
              <a:avLst/>
              <a:gdLst/>
              <a:ahLst/>
              <a:cxnLst>
                <a:cxn ang="0">
                  <a:pos x="597" y="1366"/>
                </a:cxn>
                <a:cxn ang="0">
                  <a:pos x="589" y="1390"/>
                </a:cxn>
                <a:cxn ang="0">
                  <a:pos x="565" y="1414"/>
                </a:cxn>
                <a:cxn ang="0">
                  <a:pos x="0" y="1968"/>
                </a:cxn>
                <a:cxn ang="0">
                  <a:pos x="48" y="2448"/>
                </a:cxn>
                <a:cxn ang="0">
                  <a:pos x="576" y="2544"/>
                </a:cxn>
                <a:cxn ang="0">
                  <a:pos x="1488" y="2640"/>
                </a:cxn>
                <a:cxn ang="0">
                  <a:pos x="3168" y="1536"/>
                </a:cxn>
                <a:cxn ang="0">
                  <a:pos x="3216" y="864"/>
                </a:cxn>
                <a:cxn ang="0">
                  <a:pos x="2688" y="192"/>
                </a:cxn>
                <a:cxn ang="0">
                  <a:pos x="2352" y="0"/>
                </a:cxn>
                <a:cxn ang="0">
                  <a:pos x="2016" y="96"/>
                </a:cxn>
                <a:cxn ang="0">
                  <a:pos x="597" y="1366"/>
                </a:cxn>
              </a:cxnLst>
              <a:rect l="0" t="0" r="r" b="b"/>
              <a:pathLst>
                <a:path w="3216" h="2640">
                  <a:moveTo>
                    <a:pt x="597" y="1366"/>
                  </a:moveTo>
                  <a:cubicBezTo>
                    <a:pt x="594" y="1374"/>
                    <a:pt x="594" y="1383"/>
                    <a:pt x="589" y="1390"/>
                  </a:cubicBezTo>
                  <a:cubicBezTo>
                    <a:pt x="583" y="1399"/>
                    <a:pt x="565" y="1414"/>
                    <a:pt x="565" y="1414"/>
                  </a:cubicBezTo>
                  <a:lnTo>
                    <a:pt x="0" y="1968"/>
                  </a:lnTo>
                  <a:lnTo>
                    <a:pt x="48" y="2448"/>
                  </a:lnTo>
                  <a:lnTo>
                    <a:pt x="576" y="2544"/>
                  </a:lnTo>
                  <a:lnTo>
                    <a:pt x="1488" y="2640"/>
                  </a:lnTo>
                  <a:lnTo>
                    <a:pt x="3168" y="1536"/>
                  </a:lnTo>
                  <a:lnTo>
                    <a:pt x="3216" y="864"/>
                  </a:lnTo>
                  <a:lnTo>
                    <a:pt x="2688" y="192"/>
                  </a:lnTo>
                  <a:lnTo>
                    <a:pt x="2352" y="0"/>
                  </a:lnTo>
                  <a:lnTo>
                    <a:pt x="2016" y="96"/>
                  </a:lnTo>
                  <a:lnTo>
                    <a:pt x="597" y="1366"/>
                  </a:lnTo>
                  <a:close/>
                </a:path>
              </a:pathLst>
            </a:custGeom>
            <a:solidFill>
              <a:schemeClr val="accent1"/>
            </a:solidFill>
            <a:ln w="9525">
              <a:solidFill>
                <a:schemeClr val="tx1"/>
              </a:solidFill>
              <a:round/>
              <a:headEnd/>
              <a:tailEnd/>
            </a:ln>
            <a:effectLst/>
          </p:spPr>
          <p:txBody>
            <a:bodyPr/>
            <a:lstStyle/>
            <a:p>
              <a:endParaRPr lang="en-US"/>
            </a:p>
          </p:txBody>
        </p:sp>
        <p:sp>
          <p:nvSpPr>
            <p:cNvPr id="80900" name="Freeform 4"/>
            <p:cNvSpPr>
              <a:spLocks/>
            </p:cNvSpPr>
            <p:nvPr/>
          </p:nvSpPr>
          <p:spPr bwMode="auto">
            <a:xfrm>
              <a:off x="2400" y="1680"/>
              <a:ext cx="1276" cy="1017"/>
            </a:xfrm>
            <a:custGeom>
              <a:avLst/>
              <a:gdLst/>
              <a:ahLst/>
              <a:cxnLst>
                <a:cxn ang="0">
                  <a:pos x="384" y="624"/>
                </a:cxn>
                <a:cxn ang="0">
                  <a:pos x="96" y="816"/>
                </a:cxn>
                <a:cxn ang="0">
                  <a:pos x="0" y="1920"/>
                </a:cxn>
                <a:cxn ang="0">
                  <a:pos x="576" y="1824"/>
                </a:cxn>
                <a:cxn ang="0">
                  <a:pos x="720" y="1104"/>
                </a:cxn>
                <a:cxn ang="0">
                  <a:pos x="2688" y="624"/>
                </a:cxn>
                <a:cxn ang="0">
                  <a:pos x="2592" y="0"/>
                </a:cxn>
                <a:cxn ang="0">
                  <a:pos x="1344" y="96"/>
                </a:cxn>
                <a:cxn ang="0">
                  <a:pos x="384" y="624"/>
                </a:cxn>
              </a:cxnLst>
              <a:rect l="0" t="0" r="r" b="b"/>
              <a:pathLst>
                <a:path w="2688" h="1920">
                  <a:moveTo>
                    <a:pt x="384" y="624"/>
                  </a:moveTo>
                  <a:lnTo>
                    <a:pt x="96" y="816"/>
                  </a:lnTo>
                  <a:lnTo>
                    <a:pt x="0" y="1920"/>
                  </a:lnTo>
                  <a:lnTo>
                    <a:pt x="576" y="1824"/>
                  </a:lnTo>
                  <a:lnTo>
                    <a:pt x="720" y="1104"/>
                  </a:lnTo>
                  <a:lnTo>
                    <a:pt x="2688" y="624"/>
                  </a:lnTo>
                  <a:lnTo>
                    <a:pt x="2592" y="0"/>
                  </a:lnTo>
                  <a:lnTo>
                    <a:pt x="1344" y="96"/>
                  </a:lnTo>
                  <a:lnTo>
                    <a:pt x="384" y="624"/>
                  </a:lnTo>
                  <a:close/>
                </a:path>
              </a:pathLst>
            </a:custGeom>
            <a:solidFill>
              <a:schemeClr val="accent1"/>
            </a:solidFill>
            <a:ln w="9525">
              <a:solidFill>
                <a:schemeClr val="tx1"/>
              </a:solidFill>
              <a:round/>
              <a:headEnd/>
              <a:tailEnd/>
            </a:ln>
            <a:effectLst/>
          </p:spPr>
          <p:txBody>
            <a:bodyPr/>
            <a:lstStyle/>
            <a:p>
              <a:endParaRPr lang="en-US"/>
            </a:p>
          </p:txBody>
        </p:sp>
        <p:sp>
          <p:nvSpPr>
            <p:cNvPr id="80901" name="Freeform 5"/>
            <p:cNvSpPr>
              <a:spLocks/>
            </p:cNvSpPr>
            <p:nvPr/>
          </p:nvSpPr>
          <p:spPr bwMode="auto">
            <a:xfrm>
              <a:off x="3327" y="1026"/>
              <a:ext cx="672" cy="295"/>
            </a:xfrm>
            <a:custGeom>
              <a:avLst/>
              <a:gdLst/>
              <a:ahLst/>
              <a:cxnLst>
                <a:cxn ang="0">
                  <a:pos x="0" y="79"/>
                </a:cxn>
                <a:cxn ang="0">
                  <a:pos x="0" y="158"/>
                </a:cxn>
                <a:cxn ang="0">
                  <a:pos x="18" y="528"/>
                </a:cxn>
                <a:cxn ang="0">
                  <a:pos x="402" y="672"/>
                </a:cxn>
                <a:cxn ang="0">
                  <a:pos x="1314" y="624"/>
                </a:cxn>
                <a:cxn ang="0">
                  <a:pos x="1506" y="336"/>
                </a:cxn>
                <a:cxn ang="0">
                  <a:pos x="1506" y="96"/>
                </a:cxn>
                <a:cxn ang="0">
                  <a:pos x="978" y="0"/>
                </a:cxn>
                <a:cxn ang="0">
                  <a:pos x="0" y="79"/>
                </a:cxn>
              </a:cxnLst>
              <a:rect l="0" t="0" r="r" b="b"/>
              <a:pathLst>
                <a:path w="1506" h="672">
                  <a:moveTo>
                    <a:pt x="0" y="79"/>
                  </a:moveTo>
                  <a:cubicBezTo>
                    <a:pt x="0" y="105"/>
                    <a:pt x="0" y="132"/>
                    <a:pt x="0" y="158"/>
                  </a:cubicBezTo>
                  <a:lnTo>
                    <a:pt x="18" y="528"/>
                  </a:lnTo>
                  <a:lnTo>
                    <a:pt x="402" y="672"/>
                  </a:lnTo>
                  <a:lnTo>
                    <a:pt x="1314" y="624"/>
                  </a:lnTo>
                  <a:lnTo>
                    <a:pt x="1506" y="336"/>
                  </a:lnTo>
                  <a:lnTo>
                    <a:pt x="1506" y="96"/>
                  </a:lnTo>
                  <a:lnTo>
                    <a:pt x="978" y="0"/>
                  </a:lnTo>
                  <a:lnTo>
                    <a:pt x="0" y="79"/>
                  </a:lnTo>
                  <a:close/>
                </a:path>
              </a:pathLst>
            </a:custGeom>
            <a:solidFill>
              <a:schemeClr val="accent1"/>
            </a:solidFill>
            <a:ln w="9525">
              <a:solidFill>
                <a:schemeClr val="tx1"/>
              </a:solidFill>
              <a:round/>
              <a:headEnd/>
              <a:tailEnd/>
            </a:ln>
            <a:effectLst/>
          </p:spPr>
          <p:txBody>
            <a:bodyPr/>
            <a:lstStyle/>
            <a:p>
              <a:endParaRPr lang="en-US"/>
            </a:p>
          </p:txBody>
        </p:sp>
        <p:sp>
          <p:nvSpPr>
            <p:cNvPr id="80902" name="Freeform 6"/>
            <p:cNvSpPr>
              <a:spLocks/>
            </p:cNvSpPr>
            <p:nvPr/>
          </p:nvSpPr>
          <p:spPr bwMode="auto">
            <a:xfrm>
              <a:off x="1839" y="1440"/>
              <a:ext cx="840" cy="624"/>
            </a:xfrm>
            <a:custGeom>
              <a:avLst/>
              <a:gdLst/>
              <a:ahLst/>
              <a:cxnLst>
                <a:cxn ang="0">
                  <a:pos x="241" y="0"/>
                </a:cxn>
                <a:cxn ang="0">
                  <a:pos x="218" y="32"/>
                </a:cxn>
                <a:cxn ang="0">
                  <a:pos x="194" y="55"/>
                </a:cxn>
                <a:cxn ang="0">
                  <a:pos x="0" y="622"/>
                </a:cxn>
                <a:cxn ang="0">
                  <a:pos x="144" y="1102"/>
                </a:cxn>
                <a:cxn ang="0">
                  <a:pos x="720" y="1342"/>
                </a:cxn>
                <a:cxn ang="0">
                  <a:pos x="960" y="1342"/>
                </a:cxn>
                <a:cxn ang="0">
                  <a:pos x="1056" y="1006"/>
                </a:cxn>
                <a:cxn ang="0">
                  <a:pos x="1680" y="670"/>
                </a:cxn>
                <a:cxn ang="0">
                  <a:pos x="1488" y="238"/>
                </a:cxn>
                <a:cxn ang="0">
                  <a:pos x="1296" y="46"/>
                </a:cxn>
                <a:cxn ang="0">
                  <a:pos x="241" y="0"/>
                </a:cxn>
              </a:cxnLst>
              <a:rect l="0" t="0" r="r" b="b"/>
              <a:pathLst>
                <a:path w="1680" h="1342">
                  <a:moveTo>
                    <a:pt x="241" y="0"/>
                  </a:moveTo>
                  <a:cubicBezTo>
                    <a:pt x="233" y="11"/>
                    <a:pt x="227" y="22"/>
                    <a:pt x="218" y="32"/>
                  </a:cubicBezTo>
                  <a:cubicBezTo>
                    <a:pt x="211" y="40"/>
                    <a:pt x="194" y="55"/>
                    <a:pt x="194" y="55"/>
                  </a:cubicBezTo>
                  <a:lnTo>
                    <a:pt x="0" y="622"/>
                  </a:lnTo>
                  <a:lnTo>
                    <a:pt x="144" y="1102"/>
                  </a:lnTo>
                  <a:lnTo>
                    <a:pt x="720" y="1342"/>
                  </a:lnTo>
                  <a:lnTo>
                    <a:pt x="960" y="1342"/>
                  </a:lnTo>
                  <a:lnTo>
                    <a:pt x="1056" y="1006"/>
                  </a:lnTo>
                  <a:lnTo>
                    <a:pt x="1680" y="670"/>
                  </a:lnTo>
                  <a:lnTo>
                    <a:pt x="1488" y="238"/>
                  </a:lnTo>
                  <a:lnTo>
                    <a:pt x="1296" y="46"/>
                  </a:lnTo>
                  <a:lnTo>
                    <a:pt x="241" y="0"/>
                  </a:lnTo>
                  <a:close/>
                </a:path>
              </a:pathLst>
            </a:custGeom>
            <a:solidFill>
              <a:schemeClr val="accent1"/>
            </a:solidFill>
            <a:ln w="9525">
              <a:solidFill>
                <a:schemeClr val="tx1"/>
              </a:solidFill>
              <a:round/>
              <a:headEnd/>
              <a:tailEnd/>
            </a:ln>
            <a:effectLst/>
          </p:spPr>
          <p:txBody>
            <a:bodyPr/>
            <a:lstStyle/>
            <a:p>
              <a:endParaRPr lang="en-US"/>
            </a:p>
          </p:txBody>
        </p:sp>
        <p:sp>
          <p:nvSpPr>
            <p:cNvPr id="80903" name="Freeform 7"/>
            <p:cNvSpPr>
              <a:spLocks/>
            </p:cNvSpPr>
            <p:nvPr/>
          </p:nvSpPr>
          <p:spPr bwMode="auto">
            <a:xfrm>
              <a:off x="1311" y="2478"/>
              <a:ext cx="840" cy="1017"/>
            </a:xfrm>
            <a:custGeom>
              <a:avLst/>
              <a:gdLst/>
              <a:ahLst/>
              <a:cxnLst>
                <a:cxn ang="0">
                  <a:pos x="912" y="0"/>
                </a:cxn>
                <a:cxn ang="0">
                  <a:pos x="144" y="912"/>
                </a:cxn>
                <a:cxn ang="0">
                  <a:pos x="0" y="1776"/>
                </a:cxn>
                <a:cxn ang="0">
                  <a:pos x="576" y="2016"/>
                </a:cxn>
                <a:cxn ang="0">
                  <a:pos x="1248" y="2064"/>
                </a:cxn>
                <a:cxn ang="0">
                  <a:pos x="1392" y="1536"/>
                </a:cxn>
                <a:cxn ang="0">
                  <a:pos x="1776" y="1152"/>
                </a:cxn>
                <a:cxn ang="0">
                  <a:pos x="1440" y="288"/>
                </a:cxn>
                <a:cxn ang="0">
                  <a:pos x="912" y="0"/>
                </a:cxn>
              </a:cxnLst>
              <a:rect l="0" t="0" r="r" b="b"/>
              <a:pathLst>
                <a:path w="1776" h="2064">
                  <a:moveTo>
                    <a:pt x="912" y="0"/>
                  </a:moveTo>
                  <a:lnTo>
                    <a:pt x="144" y="912"/>
                  </a:lnTo>
                  <a:lnTo>
                    <a:pt x="0" y="1776"/>
                  </a:lnTo>
                  <a:lnTo>
                    <a:pt x="576" y="2016"/>
                  </a:lnTo>
                  <a:lnTo>
                    <a:pt x="1248" y="2064"/>
                  </a:lnTo>
                  <a:lnTo>
                    <a:pt x="1392" y="1536"/>
                  </a:lnTo>
                  <a:lnTo>
                    <a:pt x="1776" y="1152"/>
                  </a:lnTo>
                  <a:lnTo>
                    <a:pt x="1440" y="288"/>
                  </a:lnTo>
                  <a:lnTo>
                    <a:pt x="912" y="0"/>
                  </a:lnTo>
                  <a:close/>
                </a:path>
              </a:pathLst>
            </a:custGeom>
            <a:solidFill>
              <a:schemeClr val="accent1"/>
            </a:solidFill>
            <a:ln w="9525">
              <a:solidFill>
                <a:schemeClr val="tx1"/>
              </a:solidFill>
              <a:round/>
              <a:headEnd/>
              <a:tailEnd/>
            </a:ln>
            <a:effectLst/>
          </p:spPr>
          <p:txBody>
            <a:bodyPr/>
            <a:lstStyle/>
            <a:p>
              <a:endParaRPr lang="en-US"/>
            </a:p>
          </p:txBody>
        </p:sp>
        <p:sp>
          <p:nvSpPr>
            <p:cNvPr id="80904" name="Freeform 8"/>
            <p:cNvSpPr>
              <a:spLocks/>
            </p:cNvSpPr>
            <p:nvPr/>
          </p:nvSpPr>
          <p:spPr bwMode="auto">
            <a:xfrm>
              <a:off x="692" y="2064"/>
              <a:ext cx="940" cy="689"/>
            </a:xfrm>
            <a:custGeom>
              <a:avLst/>
              <a:gdLst/>
              <a:ahLst/>
              <a:cxnLst>
                <a:cxn ang="0">
                  <a:pos x="140" y="1489"/>
                </a:cxn>
                <a:cxn ang="0">
                  <a:pos x="195" y="1489"/>
                </a:cxn>
                <a:cxn ang="0">
                  <a:pos x="960" y="1440"/>
                </a:cxn>
                <a:cxn ang="0">
                  <a:pos x="1776" y="480"/>
                </a:cxn>
                <a:cxn ang="0">
                  <a:pos x="1728" y="0"/>
                </a:cxn>
                <a:cxn ang="0">
                  <a:pos x="1248" y="0"/>
                </a:cxn>
                <a:cxn ang="0">
                  <a:pos x="576" y="144"/>
                </a:cxn>
                <a:cxn ang="0">
                  <a:pos x="0" y="432"/>
                </a:cxn>
                <a:cxn ang="0">
                  <a:pos x="0" y="912"/>
                </a:cxn>
                <a:cxn ang="0">
                  <a:pos x="0" y="1296"/>
                </a:cxn>
                <a:cxn ang="0">
                  <a:pos x="140" y="1489"/>
                </a:cxn>
              </a:cxnLst>
              <a:rect l="0" t="0" r="r" b="b"/>
              <a:pathLst>
                <a:path w="1776" h="1489">
                  <a:moveTo>
                    <a:pt x="140" y="1489"/>
                  </a:moveTo>
                  <a:cubicBezTo>
                    <a:pt x="158" y="1489"/>
                    <a:pt x="177" y="1489"/>
                    <a:pt x="195" y="1489"/>
                  </a:cubicBezTo>
                  <a:lnTo>
                    <a:pt x="960" y="1440"/>
                  </a:lnTo>
                  <a:lnTo>
                    <a:pt x="1776" y="480"/>
                  </a:lnTo>
                  <a:lnTo>
                    <a:pt x="1728" y="0"/>
                  </a:lnTo>
                  <a:lnTo>
                    <a:pt x="1248" y="0"/>
                  </a:lnTo>
                  <a:lnTo>
                    <a:pt x="576" y="144"/>
                  </a:lnTo>
                  <a:lnTo>
                    <a:pt x="0" y="432"/>
                  </a:lnTo>
                  <a:lnTo>
                    <a:pt x="0" y="912"/>
                  </a:lnTo>
                  <a:lnTo>
                    <a:pt x="0" y="1296"/>
                  </a:lnTo>
                  <a:lnTo>
                    <a:pt x="140" y="1489"/>
                  </a:lnTo>
                  <a:close/>
                </a:path>
              </a:pathLst>
            </a:custGeom>
            <a:solidFill>
              <a:schemeClr val="accent1"/>
            </a:solidFill>
            <a:ln w="9525">
              <a:solidFill>
                <a:schemeClr val="tx1"/>
              </a:solidFill>
              <a:round/>
              <a:headEnd/>
              <a:tailEnd/>
            </a:ln>
            <a:effectLst/>
          </p:spPr>
          <p:txBody>
            <a:bodyPr/>
            <a:lstStyle/>
            <a:p>
              <a:endParaRPr lang="en-US"/>
            </a:p>
          </p:txBody>
        </p:sp>
        <p:sp>
          <p:nvSpPr>
            <p:cNvPr id="80905" name="Freeform 9"/>
            <p:cNvSpPr>
              <a:spLocks/>
            </p:cNvSpPr>
            <p:nvPr/>
          </p:nvSpPr>
          <p:spPr bwMode="auto">
            <a:xfrm>
              <a:off x="615" y="1296"/>
              <a:ext cx="1209" cy="624"/>
            </a:xfrm>
            <a:custGeom>
              <a:avLst/>
              <a:gdLst/>
              <a:ahLst/>
              <a:cxnLst>
                <a:cxn ang="0">
                  <a:pos x="0" y="141"/>
                </a:cxn>
                <a:cxn ang="0">
                  <a:pos x="0" y="188"/>
                </a:cxn>
                <a:cxn ang="0">
                  <a:pos x="89" y="1200"/>
                </a:cxn>
                <a:cxn ang="0">
                  <a:pos x="617" y="1296"/>
                </a:cxn>
                <a:cxn ang="0">
                  <a:pos x="1337" y="1152"/>
                </a:cxn>
                <a:cxn ang="0">
                  <a:pos x="1577" y="576"/>
                </a:cxn>
                <a:cxn ang="0">
                  <a:pos x="2345" y="96"/>
                </a:cxn>
                <a:cxn ang="0">
                  <a:pos x="2201" y="0"/>
                </a:cxn>
                <a:cxn ang="0">
                  <a:pos x="713" y="0"/>
                </a:cxn>
                <a:cxn ang="0">
                  <a:pos x="0" y="141"/>
                </a:cxn>
              </a:cxnLst>
              <a:rect l="0" t="0" r="r" b="b"/>
              <a:pathLst>
                <a:path w="2345" h="1296">
                  <a:moveTo>
                    <a:pt x="0" y="141"/>
                  </a:moveTo>
                  <a:cubicBezTo>
                    <a:pt x="0" y="157"/>
                    <a:pt x="0" y="172"/>
                    <a:pt x="0" y="188"/>
                  </a:cubicBezTo>
                  <a:lnTo>
                    <a:pt x="89" y="1200"/>
                  </a:lnTo>
                  <a:lnTo>
                    <a:pt x="617" y="1296"/>
                  </a:lnTo>
                  <a:lnTo>
                    <a:pt x="1337" y="1152"/>
                  </a:lnTo>
                  <a:lnTo>
                    <a:pt x="1577" y="576"/>
                  </a:lnTo>
                  <a:lnTo>
                    <a:pt x="2345" y="96"/>
                  </a:lnTo>
                  <a:lnTo>
                    <a:pt x="2201" y="0"/>
                  </a:lnTo>
                  <a:lnTo>
                    <a:pt x="713" y="0"/>
                  </a:lnTo>
                  <a:lnTo>
                    <a:pt x="0" y="141"/>
                  </a:lnTo>
                  <a:close/>
                </a:path>
              </a:pathLst>
            </a:custGeom>
            <a:solidFill>
              <a:schemeClr val="accent1"/>
            </a:solidFill>
            <a:ln w="9525">
              <a:solidFill>
                <a:schemeClr val="tx1"/>
              </a:solidFill>
              <a:round/>
              <a:headEnd/>
              <a:tailEnd/>
            </a:ln>
            <a:effectLst/>
          </p:spPr>
          <p:txBody>
            <a:bodyPr/>
            <a:lstStyle/>
            <a:p>
              <a:endParaRPr lang="en-US"/>
            </a:p>
          </p:txBody>
        </p:sp>
        <p:sp>
          <p:nvSpPr>
            <p:cNvPr id="80906" name="Text Box 10"/>
            <p:cNvSpPr txBox="1">
              <a:spLocks noChangeArrowheads="1"/>
            </p:cNvSpPr>
            <p:nvPr/>
          </p:nvSpPr>
          <p:spPr bwMode="auto">
            <a:xfrm>
              <a:off x="159" y="124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amazon.com</a:t>
              </a:r>
              <a:endParaRPr lang="en-GB" sz="900" b="1"/>
            </a:p>
          </p:txBody>
        </p:sp>
        <p:sp>
          <p:nvSpPr>
            <p:cNvPr id="80907" name="Text Box 11"/>
            <p:cNvSpPr txBox="1">
              <a:spLocks noChangeArrowheads="1"/>
            </p:cNvSpPr>
            <p:nvPr/>
          </p:nvSpPr>
          <p:spPr bwMode="auto">
            <a:xfrm>
              <a:off x="432" y="211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yahoo.com</a:t>
              </a:r>
              <a:endParaRPr lang="en-GB" sz="900" b="1"/>
            </a:p>
          </p:txBody>
        </p:sp>
        <p:sp>
          <p:nvSpPr>
            <p:cNvPr id="80908" name="Text Box 12"/>
            <p:cNvSpPr txBox="1">
              <a:spLocks noChangeArrowheads="1"/>
            </p:cNvSpPr>
            <p:nvPr/>
          </p:nvSpPr>
          <p:spPr bwMode="auto">
            <a:xfrm>
              <a:off x="1152" y="3456"/>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microsoft.com</a:t>
              </a:r>
              <a:endParaRPr lang="en-GB" sz="900" b="1"/>
            </a:p>
          </p:txBody>
        </p:sp>
        <p:sp>
          <p:nvSpPr>
            <p:cNvPr id="80909" name="Text Box 13"/>
            <p:cNvSpPr txBox="1">
              <a:spLocks noChangeArrowheads="1"/>
            </p:cNvSpPr>
            <p:nvPr/>
          </p:nvSpPr>
          <p:spPr bwMode="auto">
            <a:xfrm>
              <a:off x="3024" y="3264"/>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depaul.edu</a:t>
              </a:r>
              <a:endParaRPr lang="en-GB" sz="900" b="1"/>
            </a:p>
          </p:txBody>
        </p:sp>
        <p:sp>
          <p:nvSpPr>
            <p:cNvPr id="80910" name="Text Box 14"/>
            <p:cNvSpPr txBox="1">
              <a:spLocks noChangeArrowheads="1"/>
            </p:cNvSpPr>
            <p:nvPr/>
          </p:nvSpPr>
          <p:spPr bwMode="auto">
            <a:xfrm>
              <a:off x="3024" y="1578"/>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chicago.com</a:t>
              </a:r>
              <a:endParaRPr lang="en-GB" sz="900" b="1"/>
            </a:p>
          </p:txBody>
        </p:sp>
        <p:sp>
          <p:nvSpPr>
            <p:cNvPr id="80911" name="Text Box 15"/>
            <p:cNvSpPr txBox="1">
              <a:spLocks noChangeArrowheads="1"/>
            </p:cNvSpPr>
            <p:nvPr/>
          </p:nvSpPr>
          <p:spPr bwMode="auto">
            <a:xfrm>
              <a:off x="3120" y="1056"/>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news.com</a:t>
              </a:r>
              <a:endParaRPr lang="en-GB" sz="900" b="1"/>
            </a:p>
          </p:txBody>
        </p:sp>
        <p:sp>
          <p:nvSpPr>
            <p:cNvPr id="80912" name="Text Box 16"/>
            <p:cNvSpPr txBox="1">
              <a:spLocks noChangeArrowheads="1"/>
            </p:cNvSpPr>
            <p:nvPr/>
          </p:nvSpPr>
          <p:spPr bwMode="auto">
            <a:xfrm>
              <a:off x="1776" y="139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cnn.com</a:t>
              </a:r>
              <a:endParaRPr lang="en-GB" sz="900" b="1"/>
            </a:p>
          </p:txBody>
        </p:sp>
      </p:grpSp>
      <p:sp>
        <p:nvSpPr>
          <p:cNvPr id="80913" name="Rectangle 17"/>
          <p:cNvSpPr>
            <a:spLocks noGrp="1" noChangeArrowheads="1"/>
          </p:cNvSpPr>
          <p:nvPr>
            <p:ph type="title"/>
          </p:nvPr>
        </p:nvSpPr>
        <p:spPr>
          <a:xfrm>
            <a:off x="533400" y="274638"/>
            <a:ext cx="8229600" cy="1143000"/>
          </a:xfrm>
        </p:spPr>
        <p:txBody>
          <a:bodyPr/>
          <a:lstStyle/>
          <a:p>
            <a:r>
              <a:rPr lang="en-US" dirty="0" smtClean="0"/>
              <a:t>How does the WWW work?</a:t>
            </a:r>
            <a:endParaRPr lang="en-US" dirty="0"/>
          </a:p>
        </p:txBody>
      </p:sp>
      <p:grpSp>
        <p:nvGrpSpPr>
          <p:cNvPr id="3" name="Group 18"/>
          <p:cNvGrpSpPr>
            <a:grpSpLocks/>
          </p:cNvGrpSpPr>
          <p:nvPr/>
        </p:nvGrpSpPr>
        <p:grpSpPr bwMode="auto">
          <a:xfrm>
            <a:off x="990600" y="1981200"/>
            <a:ext cx="5105400" cy="4033838"/>
            <a:chOff x="0" y="192"/>
            <a:chExt cx="5664" cy="3933"/>
          </a:xfrm>
        </p:grpSpPr>
        <p:pic>
          <p:nvPicPr>
            <p:cNvPr id="80915" name="Picture 19" descr="Hub"/>
            <p:cNvPicPr>
              <a:picLocks noChangeAspect="1" noChangeArrowheads="1"/>
            </p:cNvPicPr>
            <p:nvPr/>
          </p:nvPicPr>
          <p:blipFill>
            <a:blip r:embed="rId3" cstate="print"/>
            <a:srcRect/>
            <a:stretch>
              <a:fillRect/>
            </a:stretch>
          </p:blipFill>
          <p:spPr bwMode="auto">
            <a:xfrm>
              <a:off x="1776" y="192"/>
              <a:ext cx="336" cy="162"/>
            </a:xfrm>
            <a:prstGeom prst="rect">
              <a:avLst/>
            </a:prstGeom>
            <a:noFill/>
          </p:spPr>
        </p:pic>
        <p:grpSp>
          <p:nvGrpSpPr>
            <p:cNvPr id="4" name="Group 20"/>
            <p:cNvGrpSpPr>
              <a:grpSpLocks/>
            </p:cNvGrpSpPr>
            <p:nvPr/>
          </p:nvGrpSpPr>
          <p:grpSpPr bwMode="auto">
            <a:xfrm>
              <a:off x="0" y="288"/>
              <a:ext cx="5664" cy="3837"/>
              <a:chOff x="0" y="288"/>
              <a:chExt cx="5664" cy="3837"/>
            </a:xfrm>
          </p:grpSpPr>
          <p:grpSp>
            <p:nvGrpSpPr>
              <p:cNvPr id="5" name="Group 21"/>
              <p:cNvGrpSpPr>
                <a:grpSpLocks/>
              </p:cNvGrpSpPr>
              <p:nvPr/>
            </p:nvGrpSpPr>
            <p:grpSpPr bwMode="auto">
              <a:xfrm>
                <a:off x="0" y="288"/>
                <a:ext cx="1440" cy="1005"/>
                <a:chOff x="2688" y="1056"/>
                <a:chExt cx="1440" cy="1005"/>
              </a:xfrm>
            </p:grpSpPr>
            <p:sp>
              <p:nvSpPr>
                <p:cNvPr id="80918" name="Line 22"/>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80919" name="Line 23"/>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80920" name="Line 24"/>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80921" name="Line 25"/>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80922" name="Line 26"/>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80923" name="Line 27"/>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80924" name="Picture 28"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80925" name="Picture 29"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80926" name="Picture 30"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80927" name="Picture 31"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80928" name="Picture 32"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80929" name="Picture 33"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80930" name="Picture 34"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nvGrpSpPr>
              <p:cNvPr id="6" name="Group 35"/>
              <p:cNvGrpSpPr>
                <a:grpSpLocks/>
              </p:cNvGrpSpPr>
              <p:nvPr/>
            </p:nvGrpSpPr>
            <p:grpSpPr bwMode="auto">
              <a:xfrm>
                <a:off x="192" y="288"/>
                <a:ext cx="5472" cy="3837"/>
                <a:chOff x="192" y="288"/>
                <a:chExt cx="5472" cy="3837"/>
              </a:xfrm>
            </p:grpSpPr>
            <p:sp>
              <p:nvSpPr>
                <p:cNvPr id="80932" name="Line 36"/>
                <p:cNvSpPr>
                  <a:spLocks noChangeShapeType="1"/>
                </p:cNvSpPr>
                <p:nvPr/>
              </p:nvSpPr>
              <p:spPr bwMode="auto">
                <a:xfrm flipV="1">
                  <a:off x="3408" y="432"/>
                  <a:ext cx="1056" cy="960"/>
                </a:xfrm>
                <a:prstGeom prst="line">
                  <a:avLst/>
                </a:prstGeom>
                <a:noFill/>
                <a:ln w="57150">
                  <a:solidFill>
                    <a:schemeClr val="tx1"/>
                  </a:solidFill>
                  <a:round/>
                  <a:headEnd/>
                  <a:tailEnd/>
                </a:ln>
                <a:effectLst/>
              </p:spPr>
              <p:txBody>
                <a:bodyPr/>
                <a:lstStyle/>
                <a:p>
                  <a:endParaRPr lang="en-US"/>
                </a:p>
              </p:txBody>
            </p:sp>
            <p:sp>
              <p:nvSpPr>
                <p:cNvPr id="80933" name="Line 37"/>
                <p:cNvSpPr>
                  <a:spLocks noChangeShapeType="1"/>
                </p:cNvSpPr>
                <p:nvPr/>
              </p:nvSpPr>
              <p:spPr bwMode="auto">
                <a:xfrm>
                  <a:off x="1968" y="288"/>
                  <a:ext cx="2496" cy="96"/>
                </a:xfrm>
                <a:prstGeom prst="line">
                  <a:avLst/>
                </a:prstGeom>
                <a:noFill/>
                <a:ln w="57150">
                  <a:solidFill>
                    <a:schemeClr val="tx1"/>
                  </a:solidFill>
                  <a:round/>
                  <a:headEnd/>
                  <a:tailEnd/>
                </a:ln>
                <a:effectLst/>
              </p:spPr>
              <p:txBody>
                <a:bodyPr/>
                <a:lstStyle/>
                <a:p>
                  <a:endParaRPr lang="en-US"/>
                </a:p>
              </p:txBody>
            </p:sp>
            <p:sp>
              <p:nvSpPr>
                <p:cNvPr id="80934" name="Line 38"/>
                <p:cNvSpPr>
                  <a:spLocks noChangeShapeType="1"/>
                </p:cNvSpPr>
                <p:nvPr/>
              </p:nvSpPr>
              <p:spPr bwMode="auto">
                <a:xfrm flipV="1">
                  <a:off x="1056" y="288"/>
                  <a:ext cx="816" cy="48"/>
                </a:xfrm>
                <a:prstGeom prst="line">
                  <a:avLst/>
                </a:prstGeom>
                <a:noFill/>
                <a:ln w="57150">
                  <a:solidFill>
                    <a:schemeClr val="tx1"/>
                  </a:solidFill>
                  <a:round/>
                  <a:headEnd/>
                  <a:tailEnd/>
                </a:ln>
                <a:effectLst/>
              </p:spPr>
              <p:txBody>
                <a:bodyPr/>
                <a:lstStyle/>
                <a:p>
                  <a:endParaRPr lang="en-US"/>
                </a:p>
              </p:txBody>
            </p:sp>
            <p:sp>
              <p:nvSpPr>
                <p:cNvPr id="80935" name="Line 39"/>
                <p:cNvSpPr>
                  <a:spLocks noChangeShapeType="1"/>
                </p:cNvSpPr>
                <p:nvPr/>
              </p:nvSpPr>
              <p:spPr bwMode="auto">
                <a:xfrm flipV="1">
                  <a:off x="1632" y="288"/>
                  <a:ext cx="240" cy="1152"/>
                </a:xfrm>
                <a:prstGeom prst="line">
                  <a:avLst/>
                </a:prstGeom>
                <a:noFill/>
                <a:ln w="57150">
                  <a:solidFill>
                    <a:schemeClr val="tx1"/>
                  </a:solidFill>
                  <a:round/>
                  <a:headEnd/>
                  <a:tailEnd/>
                </a:ln>
                <a:effectLst/>
              </p:spPr>
              <p:txBody>
                <a:bodyPr/>
                <a:lstStyle/>
                <a:p>
                  <a:endParaRPr lang="en-US"/>
                </a:p>
              </p:txBody>
            </p:sp>
            <p:sp>
              <p:nvSpPr>
                <p:cNvPr id="80936" name="Line 40"/>
                <p:cNvSpPr>
                  <a:spLocks noChangeShapeType="1"/>
                </p:cNvSpPr>
                <p:nvPr/>
              </p:nvSpPr>
              <p:spPr bwMode="auto">
                <a:xfrm flipH="1" flipV="1">
                  <a:off x="960" y="1488"/>
                  <a:ext cx="672" cy="0"/>
                </a:xfrm>
                <a:prstGeom prst="line">
                  <a:avLst/>
                </a:prstGeom>
                <a:noFill/>
                <a:ln w="57150">
                  <a:solidFill>
                    <a:schemeClr val="tx1"/>
                  </a:solidFill>
                  <a:round/>
                  <a:headEnd/>
                  <a:tailEnd/>
                </a:ln>
                <a:effectLst/>
              </p:spPr>
              <p:txBody>
                <a:bodyPr/>
                <a:lstStyle/>
                <a:p>
                  <a:endParaRPr lang="en-US"/>
                </a:p>
              </p:txBody>
            </p:sp>
            <p:sp>
              <p:nvSpPr>
                <p:cNvPr id="80937" name="Line 41"/>
                <p:cNvSpPr>
                  <a:spLocks noChangeShapeType="1"/>
                </p:cNvSpPr>
                <p:nvPr/>
              </p:nvSpPr>
              <p:spPr bwMode="auto">
                <a:xfrm flipH="1" flipV="1">
                  <a:off x="1680" y="1536"/>
                  <a:ext cx="1584" cy="864"/>
                </a:xfrm>
                <a:prstGeom prst="line">
                  <a:avLst/>
                </a:prstGeom>
                <a:noFill/>
                <a:ln w="57150">
                  <a:solidFill>
                    <a:schemeClr val="tx1"/>
                  </a:solidFill>
                  <a:round/>
                  <a:headEnd/>
                  <a:tailEnd/>
                </a:ln>
                <a:effectLst/>
              </p:spPr>
              <p:txBody>
                <a:bodyPr/>
                <a:lstStyle/>
                <a:p>
                  <a:endParaRPr lang="en-US"/>
                </a:p>
              </p:txBody>
            </p:sp>
            <p:grpSp>
              <p:nvGrpSpPr>
                <p:cNvPr id="7" name="Group 42"/>
                <p:cNvGrpSpPr>
                  <a:grpSpLocks/>
                </p:cNvGrpSpPr>
                <p:nvPr/>
              </p:nvGrpSpPr>
              <p:grpSpPr bwMode="auto">
                <a:xfrm>
                  <a:off x="192" y="1440"/>
                  <a:ext cx="1344" cy="1101"/>
                  <a:chOff x="336" y="1248"/>
                  <a:chExt cx="1344" cy="1101"/>
                </a:xfrm>
              </p:grpSpPr>
              <p:sp>
                <p:nvSpPr>
                  <p:cNvPr id="80939" name="Line 43"/>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80940" name="Line 44"/>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80941" name="Picture 45"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80942" name="Line 46"/>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80943" name="Line 47"/>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80944" name="Line 48"/>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80945" name="Line 49"/>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80946" name="Line 50"/>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80947" name="Picture 51"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80948" name="Picture 52"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80949" name="Picture 53"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80950" name="Picture 54"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80951" name="Picture 55"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80952" name="Picture 56"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80953" name="Picture 57"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sp>
              <p:nvSpPr>
                <p:cNvPr id="80954" name="Line 58"/>
                <p:cNvSpPr>
                  <a:spLocks noChangeShapeType="1"/>
                </p:cNvSpPr>
                <p:nvPr/>
              </p:nvSpPr>
              <p:spPr bwMode="auto">
                <a:xfrm flipH="1" flipV="1">
                  <a:off x="3264" y="2448"/>
                  <a:ext cx="336" cy="720"/>
                </a:xfrm>
                <a:prstGeom prst="line">
                  <a:avLst/>
                </a:prstGeom>
                <a:noFill/>
                <a:ln w="57150">
                  <a:solidFill>
                    <a:schemeClr val="tx1"/>
                  </a:solidFill>
                  <a:round/>
                  <a:headEnd/>
                  <a:tailEnd/>
                </a:ln>
                <a:effectLst/>
              </p:spPr>
              <p:txBody>
                <a:bodyPr/>
                <a:lstStyle/>
                <a:p>
                  <a:endParaRPr lang="en-US"/>
                </a:p>
              </p:txBody>
            </p:sp>
            <p:grpSp>
              <p:nvGrpSpPr>
                <p:cNvPr id="8" name="Group 59"/>
                <p:cNvGrpSpPr>
                  <a:grpSpLocks/>
                </p:cNvGrpSpPr>
                <p:nvPr/>
              </p:nvGrpSpPr>
              <p:grpSpPr bwMode="auto">
                <a:xfrm>
                  <a:off x="3648" y="1728"/>
                  <a:ext cx="1311" cy="1440"/>
                  <a:chOff x="3648" y="1728"/>
                  <a:chExt cx="1311" cy="1440"/>
                </a:xfrm>
              </p:grpSpPr>
              <p:sp>
                <p:nvSpPr>
                  <p:cNvPr id="80956" name="Line 60"/>
                  <p:cNvSpPr>
                    <a:spLocks noChangeShapeType="1"/>
                  </p:cNvSpPr>
                  <p:nvPr/>
                </p:nvSpPr>
                <p:spPr bwMode="auto">
                  <a:xfrm flipV="1">
                    <a:off x="3648" y="1776"/>
                    <a:ext cx="1248" cy="1392"/>
                  </a:xfrm>
                  <a:prstGeom prst="line">
                    <a:avLst/>
                  </a:prstGeom>
                  <a:noFill/>
                  <a:ln w="57150">
                    <a:solidFill>
                      <a:schemeClr val="tx1"/>
                    </a:solidFill>
                    <a:round/>
                    <a:headEnd/>
                    <a:tailEnd/>
                  </a:ln>
                  <a:effectLst/>
                </p:spPr>
                <p:txBody>
                  <a:bodyPr/>
                  <a:lstStyle/>
                  <a:p>
                    <a:endParaRPr lang="en-US"/>
                  </a:p>
                </p:txBody>
              </p:sp>
              <p:pic>
                <p:nvPicPr>
                  <p:cNvPr id="80957" name="Picture 61" descr="bs00282_"/>
                  <p:cNvPicPr>
                    <a:picLocks noChangeAspect="1" noChangeArrowheads="1"/>
                  </p:cNvPicPr>
                  <p:nvPr/>
                </p:nvPicPr>
                <p:blipFill>
                  <a:blip r:embed="rId4" cstate="print"/>
                  <a:srcRect/>
                  <a:stretch>
                    <a:fillRect/>
                  </a:stretch>
                </p:blipFill>
                <p:spPr bwMode="auto">
                  <a:xfrm>
                    <a:off x="4416" y="2016"/>
                    <a:ext cx="288" cy="285"/>
                  </a:xfrm>
                  <a:prstGeom prst="rect">
                    <a:avLst/>
                  </a:prstGeom>
                  <a:noFill/>
                </p:spPr>
              </p:pic>
              <p:pic>
                <p:nvPicPr>
                  <p:cNvPr id="80958" name="Picture 62" descr="bs00282_"/>
                  <p:cNvPicPr>
                    <a:picLocks noChangeAspect="1" noChangeArrowheads="1"/>
                  </p:cNvPicPr>
                  <p:nvPr/>
                </p:nvPicPr>
                <p:blipFill>
                  <a:blip r:embed="rId4" cstate="print"/>
                  <a:srcRect/>
                  <a:stretch>
                    <a:fillRect/>
                  </a:stretch>
                </p:blipFill>
                <p:spPr bwMode="auto">
                  <a:xfrm>
                    <a:off x="3840" y="2592"/>
                    <a:ext cx="288" cy="285"/>
                  </a:xfrm>
                  <a:prstGeom prst="rect">
                    <a:avLst/>
                  </a:prstGeom>
                  <a:noFill/>
                </p:spPr>
              </p:pic>
              <p:pic>
                <p:nvPicPr>
                  <p:cNvPr id="80959" name="Picture 63" descr="bs00283_"/>
                  <p:cNvPicPr>
                    <a:picLocks noChangeAspect="1" noChangeArrowheads="1"/>
                  </p:cNvPicPr>
                  <p:nvPr/>
                </p:nvPicPr>
                <p:blipFill>
                  <a:blip r:embed="rId5" cstate="print"/>
                  <a:srcRect/>
                  <a:stretch>
                    <a:fillRect/>
                  </a:stretch>
                </p:blipFill>
                <p:spPr bwMode="auto">
                  <a:xfrm>
                    <a:off x="4704" y="1728"/>
                    <a:ext cx="255" cy="288"/>
                  </a:xfrm>
                  <a:prstGeom prst="rect">
                    <a:avLst/>
                  </a:prstGeom>
                  <a:noFill/>
                </p:spPr>
              </p:pic>
              <p:pic>
                <p:nvPicPr>
                  <p:cNvPr id="80960" name="Picture 64" descr="bs00234_"/>
                  <p:cNvPicPr>
                    <a:picLocks noChangeAspect="1" noChangeArrowheads="1"/>
                  </p:cNvPicPr>
                  <p:nvPr/>
                </p:nvPicPr>
                <p:blipFill>
                  <a:blip r:embed="rId6" cstate="print"/>
                  <a:srcRect/>
                  <a:stretch>
                    <a:fillRect/>
                  </a:stretch>
                </p:blipFill>
                <p:spPr bwMode="auto">
                  <a:xfrm>
                    <a:off x="4080" y="2352"/>
                    <a:ext cx="384" cy="229"/>
                  </a:xfrm>
                  <a:prstGeom prst="rect">
                    <a:avLst/>
                  </a:prstGeom>
                  <a:noFill/>
                </p:spPr>
              </p:pic>
            </p:grpSp>
            <p:sp>
              <p:nvSpPr>
                <p:cNvPr id="80961" name="Line 65"/>
                <p:cNvSpPr>
                  <a:spLocks noChangeShapeType="1"/>
                </p:cNvSpPr>
                <p:nvPr/>
              </p:nvSpPr>
              <p:spPr bwMode="auto">
                <a:xfrm flipH="1">
                  <a:off x="2160" y="2448"/>
                  <a:ext cx="1056" cy="96"/>
                </a:xfrm>
                <a:prstGeom prst="line">
                  <a:avLst/>
                </a:prstGeom>
                <a:noFill/>
                <a:ln w="57150">
                  <a:solidFill>
                    <a:schemeClr val="tx1"/>
                  </a:solidFill>
                  <a:round/>
                  <a:headEnd/>
                  <a:tailEnd/>
                </a:ln>
                <a:effectLst/>
              </p:spPr>
              <p:txBody>
                <a:bodyPr/>
                <a:lstStyle/>
                <a:p>
                  <a:endParaRPr lang="en-US"/>
                </a:p>
              </p:txBody>
            </p:sp>
            <p:sp>
              <p:nvSpPr>
                <p:cNvPr id="80962" name="Line 66"/>
                <p:cNvSpPr>
                  <a:spLocks noChangeShapeType="1"/>
                </p:cNvSpPr>
                <p:nvPr/>
              </p:nvSpPr>
              <p:spPr bwMode="auto">
                <a:xfrm flipV="1">
                  <a:off x="3264" y="1488"/>
                  <a:ext cx="144" cy="912"/>
                </a:xfrm>
                <a:prstGeom prst="line">
                  <a:avLst/>
                </a:prstGeom>
                <a:noFill/>
                <a:ln w="57150">
                  <a:solidFill>
                    <a:schemeClr val="tx1"/>
                  </a:solidFill>
                  <a:round/>
                  <a:headEnd/>
                  <a:tailEnd/>
                </a:ln>
                <a:effectLst/>
              </p:spPr>
              <p:txBody>
                <a:bodyPr/>
                <a:lstStyle/>
                <a:p>
                  <a:endParaRPr lang="en-US"/>
                </a:p>
              </p:txBody>
            </p:sp>
            <p:pic>
              <p:nvPicPr>
                <p:cNvPr id="80963" name="Picture 67" descr="Hub"/>
                <p:cNvPicPr>
                  <a:picLocks noChangeAspect="1" noChangeArrowheads="1"/>
                </p:cNvPicPr>
                <p:nvPr/>
              </p:nvPicPr>
              <p:blipFill>
                <a:blip r:embed="rId3" cstate="print"/>
                <a:srcRect/>
                <a:stretch>
                  <a:fillRect/>
                </a:stretch>
              </p:blipFill>
              <p:spPr bwMode="auto">
                <a:xfrm>
                  <a:off x="3120" y="2352"/>
                  <a:ext cx="336" cy="162"/>
                </a:xfrm>
                <a:prstGeom prst="rect">
                  <a:avLst/>
                </a:prstGeom>
                <a:noFill/>
              </p:spPr>
            </p:pic>
            <p:grpSp>
              <p:nvGrpSpPr>
                <p:cNvPr id="9" name="Group 68"/>
                <p:cNvGrpSpPr>
                  <a:grpSpLocks/>
                </p:cNvGrpSpPr>
                <p:nvPr/>
              </p:nvGrpSpPr>
              <p:grpSpPr bwMode="auto">
                <a:xfrm>
                  <a:off x="2064" y="432"/>
                  <a:ext cx="1440" cy="1101"/>
                  <a:chOff x="2064" y="432"/>
                  <a:chExt cx="1440" cy="1101"/>
                </a:xfrm>
              </p:grpSpPr>
              <p:sp>
                <p:nvSpPr>
                  <p:cNvPr id="80965" name="Line 69"/>
                  <p:cNvSpPr>
                    <a:spLocks noChangeShapeType="1"/>
                  </p:cNvSpPr>
                  <p:nvPr/>
                </p:nvSpPr>
                <p:spPr bwMode="auto">
                  <a:xfrm flipH="1">
                    <a:off x="2880" y="576"/>
                    <a:ext cx="192" cy="240"/>
                  </a:xfrm>
                  <a:prstGeom prst="line">
                    <a:avLst/>
                  </a:prstGeom>
                  <a:noFill/>
                  <a:ln w="57150">
                    <a:solidFill>
                      <a:schemeClr val="tx1"/>
                    </a:solidFill>
                    <a:round/>
                    <a:headEnd/>
                    <a:tailEnd/>
                  </a:ln>
                  <a:effectLst/>
                </p:spPr>
                <p:txBody>
                  <a:bodyPr/>
                  <a:lstStyle/>
                  <a:p>
                    <a:endParaRPr lang="en-US"/>
                  </a:p>
                </p:txBody>
              </p:sp>
              <p:sp>
                <p:nvSpPr>
                  <p:cNvPr id="80966" name="Line 70"/>
                  <p:cNvSpPr>
                    <a:spLocks noChangeShapeType="1"/>
                  </p:cNvSpPr>
                  <p:nvPr/>
                </p:nvSpPr>
                <p:spPr bwMode="auto">
                  <a:xfrm>
                    <a:off x="2256" y="816"/>
                    <a:ext cx="576" cy="96"/>
                  </a:xfrm>
                  <a:prstGeom prst="line">
                    <a:avLst/>
                  </a:prstGeom>
                  <a:noFill/>
                  <a:ln w="57150">
                    <a:solidFill>
                      <a:schemeClr val="tx1"/>
                    </a:solidFill>
                    <a:round/>
                    <a:headEnd/>
                    <a:tailEnd/>
                  </a:ln>
                  <a:effectLst/>
                </p:spPr>
                <p:txBody>
                  <a:bodyPr/>
                  <a:lstStyle/>
                  <a:p>
                    <a:endParaRPr lang="en-US"/>
                  </a:p>
                </p:txBody>
              </p:sp>
              <p:sp>
                <p:nvSpPr>
                  <p:cNvPr id="80967" name="Line 71"/>
                  <p:cNvSpPr>
                    <a:spLocks noChangeShapeType="1"/>
                  </p:cNvSpPr>
                  <p:nvPr/>
                </p:nvSpPr>
                <p:spPr bwMode="auto">
                  <a:xfrm flipH="1">
                    <a:off x="2736" y="1008"/>
                    <a:ext cx="48" cy="384"/>
                  </a:xfrm>
                  <a:prstGeom prst="line">
                    <a:avLst/>
                  </a:prstGeom>
                  <a:noFill/>
                  <a:ln w="57150">
                    <a:solidFill>
                      <a:schemeClr val="tx1"/>
                    </a:solidFill>
                    <a:round/>
                    <a:headEnd/>
                    <a:tailEnd/>
                  </a:ln>
                  <a:effectLst/>
                </p:spPr>
                <p:txBody>
                  <a:bodyPr/>
                  <a:lstStyle/>
                  <a:p>
                    <a:endParaRPr lang="en-US"/>
                  </a:p>
                </p:txBody>
              </p:sp>
              <p:sp>
                <p:nvSpPr>
                  <p:cNvPr id="80968" name="Line 72"/>
                  <p:cNvSpPr>
                    <a:spLocks noChangeShapeType="1"/>
                  </p:cNvSpPr>
                  <p:nvPr/>
                </p:nvSpPr>
                <p:spPr bwMode="auto">
                  <a:xfrm flipH="1" flipV="1">
                    <a:off x="2880" y="912"/>
                    <a:ext cx="432" cy="96"/>
                  </a:xfrm>
                  <a:prstGeom prst="line">
                    <a:avLst/>
                  </a:prstGeom>
                  <a:noFill/>
                  <a:ln w="57150">
                    <a:solidFill>
                      <a:schemeClr val="tx1"/>
                    </a:solidFill>
                    <a:round/>
                    <a:headEnd/>
                    <a:tailEnd/>
                  </a:ln>
                  <a:effectLst/>
                </p:spPr>
                <p:txBody>
                  <a:bodyPr/>
                  <a:lstStyle/>
                  <a:p>
                    <a:endParaRPr lang="en-US"/>
                  </a:p>
                </p:txBody>
              </p:sp>
              <p:sp>
                <p:nvSpPr>
                  <p:cNvPr id="80969" name="Line 73"/>
                  <p:cNvSpPr>
                    <a:spLocks noChangeShapeType="1"/>
                  </p:cNvSpPr>
                  <p:nvPr/>
                </p:nvSpPr>
                <p:spPr bwMode="auto">
                  <a:xfrm flipV="1">
                    <a:off x="2400" y="960"/>
                    <a:ext cx="336" cy="252"/>
                  </a:xfrm>
                  <a:prstGeom prst="line">
                    <a:avLst/>
                  </a:prstGeom>
                  <a:noFill/>
                  <a:ln w="57150">
                    <a:solidFill>
                      <a:schemeClr val="tx1"/>
                    </a:solidFill>
                    <a:round/>
                    <a:headEnd/>
                    <a:tailEnd/>
                  </a:ln>
                  <a:effectLst/>
                </p:spPr>
                <p:txBody>
                  <a:bodyPr/>
                  <a:lstStyle/>
                  <a:p>
                    <a:endParaRPr lang="en-US"/>
                  </a:p>
                </p:txBody>
              </p:sp>
              <p:sp>
                <p:nvSpPr>
                  <p:cNvPr id="80970" name="Line 74"/>
                  <p:cNvSpPr>
                    <a:spLocks noChangeShapeType="1"/>
                  </p:cNvSpPr>
                  <p:nvPr/>
                </p:nvSpPr>
                <p:spPr bwMode="auto">
                  <a:xfrm flipH="1" flipV="1">
                    <a:off x="2832" y="960"/>
                    <a:ext cx="576" cy="480"/>
                  </a:xfrm>
                  <a:prstGeom prst="line">
                    <a:avLst/>
                  </a:prstGeom>
                  <a:noFill/>
                  <a:ln w="57150">
                    <a:solidFill>
                      <a:schemeClr val="tx1"/>
                    </a:solidFill>
                    <a:round/>
                    <a:headEnd/>
                    <a:tailEnd/>
                  </a:ln>
                  <a:effectLst/>
                </p:spPr>
                <p:txBody>
                  <a:bodyPr/>
                  <a:lstStyle/>
                  <a:p>
                    <a:endParaRPr lang="en-US"/>
                  </a:p>
                </p:txBody>
              </p:sp>
              <p:pic>
                <p:nvPicPr>
                  <p:cNvPr id="80971" name="Picture 75" descr="bs00282_"/>
                  <p:cNvPicPr>
                    <a:picLocks noChangeAspect="1" noChangeArrowheads="1"/>
                  </p:cNvPicPr>
                  <p:nvPr/>
                </p:nvPicPr>
                <p:blipFill>
                  <a:blip r:embed="rId4" cstate="print"/>
                  <a:srcRect/>
                  <a:stretch>
                    <a:fillRect/>
                  </a:stretch>
                </p:blipFill>
                <p:spPr bwMode="auto">
                  <a:xfrm>
                    <a:off x="2592" y="1248"/>
                    <a:ext cx="288" cy="285"/>
                  </a:xfrm>
                  <a:prstGeom prst="rect">
                    <a:avLst/>
                  </a:prstGeom>
                  <a:noFill/>
                </p:spPr>
              </p:pic>
              <p:pic>
                <p:nvPicPr>
                  <p:cNvPr id="80972" name="Picture 76" descr="bs00282_"/>
                  <p:cNvPicPr>
                    <a:picLocks noChangeAspect="1" noChangeArrowheads="1"/>
                  </p:cNvPicPr>
                  <p:nvPr/>
                </p:nvPicPr>
                <p:blipFill>
                  <a:blip r:embed="rId4" cstate="print"/>
                  <a:srcRect/>
                  <a:stretch>
                    <a:fillRect/>
                  </a:stretch>
                </p:blipFill>
                <p:spPr bwMode="auto">
                  <a:xfrm>
                    <a:off x="2208" y="1104"/>
                    <a:ext cx="288" cy="285"/>
                  </a:xfrm>
                  <a:prstGeom prst="rect">
                    <a:avLst/>
                  </a:prstGeom>
                  <a:noFill/>
                </p:spPr>
              </p:pic>
              <p:pic>
                <p:nvPicPr>
                  <p:cNvPr id="80973" name="Picture 77" descr="bs00282_"/>
                  <p:cNvPicPr>
                    <a:picLocks noChangeAspect="1" noChangeArrowheads="1"/>
                  </p:cNvPicPr>
                  <p:nvPr/>
                </p:nvPicPr>
                <p:blipFill>
                  <a:blip r:embed="rId4" cstate="print"/>
                  <a:srcRect/>
                  <a:stretch>
                    <a:fillRect/>
                  </a:stretch>
                </p:blipFill>
                <p:spPr bwMode="auto">
                  <a:xfrm>
                    <a:off x="3216" y="816"/>
                    <a:ext cx="288" cy="285"/>
                  </a:xfrm>
                  <a:prstGeom prst="rect">
                    <a:avLst/>
                  </a:prstGeom>
                  <a:noFill/>
                </p:spPr>
              </p:pic>
              <p:pic>
                <p:nvPicPr>
                  <p:cNvPr id="80974" name="Picture 78" descr="bs00282_"/>
                  <p:cNvPicPr>
                    <a:picLocks noChangeAspect="1" noChangeArrowheads="1"/>
                  </p:cNvPicPr>
                  <p:nvPr/>
                </p:nvPicPr>
                <p:blipFill>
                  <a:blip r:embed="rId4" cstate="print"/>
                  <a:srcRect/>
                  <a:stretch>
                    <a:fillRect/>
                  </a:stretch>
                </p:blipFill>
                <p:spPr bwMode="auto">
                  <a:xfrm>
                    <a:off x="2928" y="432"/>
                    <a:ext cx="288" cy="285"/>
                  </a:xfrm>
                  <a:prstGeom prst="rect">
                    <a:avLst/>
                  </a:prstGeom>
                  <a:noFill/>
                </p:spPr>
              </p:pic>
              <p:pic>
                <p:nvPicPr>
                  <p:cNvPr id="80975" name="Picture 79" descr="bs00283_"/>
                  <p:cNvPicPr>
                    <a:picLocks noChangeAspect="1" noChangeArrowheads="1"/>
                  </p:cNvPicPr>
                  <p:nvPr/>
                </p:nvPicPr>
                <p:blipFill>
                  <a:blip r:embed="rId5" cstate="print"/>
                  <a:srcRect/>
                  <a:stretch>
                    <a:fillRect/>
                  </a:stretch>
                </p:blipFill>
                <p:spPr bwMode="auto">
                  <a:xfrm>
                    <a:off x="2688" y="768"/>
                    <a:ext cx="255" cy="288"/>
                  </a:xfrm>
                  <a:prstGeom prst="rect">
                    <a:avLst/>
                  </a:prstGeom>
                  <a:noFill/>
                </p:spPr>
              </p:pic>
              <p:pic>
                <p:nvPicPr>
                  <p:cNvPr id="80976" name="Picture 80" descr="bs00234_"/>
                  <p:cNvPicPr>
                    <a:picLocks noChangeAspect="1" noChangeArrowheads="1"/>
                  </p:cNvPicPr>
                  <p:nvPr/>
                </p:nvPicPr>
                <p:blipFill>
                  <a:blip r:embed="rId6" cstate="print"/>
                  <a:srcRect/>
                  <a:stretch>
                    <a:fillRect/>
                  </a:stretch>
                </p:blipFill>
                <p:spPr bwMode="auto">
                  <a:xfrm>
                    <a:off x="2064" y="720"/>
                    <a:ext cx="384" cy="229"/>
                  </a:xfrm>
                  <a:prstGeom prst="rect">
                    <a:avLst/>
                  </a:prstGeom>
                  <a:noFill/>
                </p:spPr>
              </p:pic>
            </p:grpSp>
            <p:grpSp>
              <p:nvGrpSpPr>
                <p:cNvPr id="10" name="Group 81"/>
                <p:cNvGrpSpPr>
                  <a:grpSpLocks/>
                </p:cNvGrpSpPr>
                <p:nvPr/>
              </p:nvGrpSpPr>
              <p:grpSpPr bwMode="auto">
                <a:xfrm>
                  <a:off x="2640" y="2688"/>
                  <a:ext cx="3024" cy="1437"/>
                  <a:chOff x="1920" y="336"/>
                  <a:chExt cx="3024" cy="1437"/>
                </a:xfrm>
              </p:grpSpPr>
              <p:grpSp>
                <p:nvGrpSpPr>
                  <p:cNvPr id="11" name="Group 82"/>
                  <p:cNvGrpSpPr>
                    <a:grpSpLocks/>
                  </p:cNvGrpSpPr>
                  <p:nvPr/>
                </p:nvGrpSpPr>
                <p:grpSpPr bwMode="auto">
                  <a:xfrm>
                    <a:off x="2928" y="336"/>
                    <a:ext cx="2016" cy="573"/>
                    <a:chOff x="1200" y="480"/>
                    <a:chExt cx="2016" cy="573"/>
                  </a:xfrm>
                </p:grpSpPr>
                <p:sp>
                  <p:nvSpPr>
                    <p:cNvPr id="80979" name="Line 83"/>
                    <p:cNvSpPr>
                      <a:spLocks noChangeShapeType="1"/>
                    </p:cNvSpPr>
                    <p:nvPr/>
                  </p:nvSpPr>
                  <p:spPr bwMode="auto">
                    <a:xfrm flipV="1">
                      <a:off x="1200" y="576"/>
                      <a:ext cx="1872" cy="384"/>
                    </a:xfrm>
                    <a:prstGeom prst="line">
                      <a:avLst/>
                    </a:prstGeom>
                    <a:noFill/>
                    <a:ln w="57150">
                      <a:solidFill>
                        <a:schemeClr val="tx1"/>
                      </a:solidFill>
                      <a:round/>
                      <a:headEnd/>
                      <a:tailEnd/>
                    </a:ln>
                    <a:effectLst/>
                  </p:spPr>
                  <p:txBody>
                    <a:bodyPr/>
                    <a:lstStyle/>
                    <a:p>
                      <a:endParaRPr lang="en-US"/>
                    </a:p>
                  </p:txBody>
                </p:sp>
                <p:pic>
                  <p:nvPicPr>
                    <p:cNvPr id="80980" name="Picture 84" descr="bs00282_"/>
                    <p:cNvPicPr>
                      <a:picLocks noChangeAspect="1" noChangeArrowheads="1"/>
                    </p:cNvPicPr>
                    <p:nvPr/>
                  </p:nvPicPr>
                  <p:blipFill>
                    <a:blip r:embed="rId4" cstate="print"/>
                    <a:srcRect/>
                    <a:stretch>
                      <a:fillRect/>
                    </a:stretch>
                  </p:blipFill>
                  <p:spPr bwMode="auto">
                    <a:xfrm>
                      <a:off x="2928" y="480"/>
                      <a:ext cx="288" cy="285"/>
                    </a:xfrm>
                    <a:prstGeom prst="rect">
                      <a:avLst/>
                    </a:prstGeom>
                    <a:noFill/>
                  </p:spPr>
                </p:pic>
                <p:pic>
                  <p:nvPicPr>
                    <p:cNvPr id="80981" name="Picture 85" descr="bs00282_"/>
                    <p:cNvPicPr>
                      <a:picLocks noChangeAspect="1" noChangeArrowheads="1"/>
                    </p:cNvPicPr>
                    <p:nvPr/>
                  </p:nvPicPr>
                  <p:blipFill>
                    <a:blip r:embed="rId4" cstate="print"/>
                    <a:srcRect/>
                    <a:stretch>
                      <a:fillRect/>
                    </a:stretch>
                  </p:blipFill>
                  <p:spPr bwMode="auto">
                    <a:xfrm>
                      <a:off x="2160" y="672"/>
                      <a:ext cx="288" cy="285"/>
                    </a:xfrm>
                    <a:prstGeom prst="rect">
                      <a:avLst/>
                    </a:prstGeom>
                    <a:noFill/>
                  </p:spPr>
                </p:pic>
                <p:pic>
                  <p:nvPicPr>
                    <p:cNvPr id="80982" name="Picture 86" descr="bs00282_"/>
                    <p:cNvPicPr>
                      <a:picLocks noChangeAspect="1" noChangeArrowheads="1"/>
                    </p:cNvPicPr>
                    <p:nvPr/>
                  </p:nvPicPr>
                  <p:blipFill>
                    <a:blip r:embed="rId4" cstate="print"/>
                    <a:srcRect/>
                    <a:stretch>
                      <a:fillRect/>
                    </a:stretch>
                  </p:blipFill>
                  <p:spPr bwMode="auto">
                    <a:xfrm>
                      <a:off x="1392" y="768"/>
                      <a:ext cx="288" cy="285"/>
                    </a:xfrm>
                    <a:prstGeom prst="rect">
                      <a:avLst/>
                    </a:prstGeom>
                    <a:noFill/>
                  </p:spPr>
                </p:pic>
                <p:pic>
                  <p:nvPicPr>
                    <p:cNvPr id="80983" name="Picture 87" descr="bs00283_"/>
                    <p:cNvPicPr>
                      <a:picLocks noChangeAspect="1" noChangeArrowheads="1"/>
                    </p:cNvPicPr>
                    <p:nvPr/>
                  </p:nvPicPr>
                  <p:blipFill>
                    <a:blip r:embed="rId5" cstate="print"/>
                    <a:srcRect/>
                    <a:stretch>
                      <a:fillRect/>
                    </a:stretch>
                  </p:blipFill>
                  <p:spPr bwMode="auto">
                    <a:xfrm>
                      <a:off x="2544" y="576"/>
                      <a:ext cx="255" cy="288"/>
                    </a:xfrm>
                    <a:prstGeom prst="rect">
                      <a:avLst/>
                    </a:prstGeom>
                    <a:noFill/>
                  </p:spPr>
                </p:pic>
                <p:pic>
                  <p:nvPicPr>
                    <p:cNvPr id="80984" name="Picture 88" descr="bs00234_"/>
                    <p:cNvPicPr>
                      <a:picLocks noChangeAspect="1" noChangeArrowheads="1"/>
                    </p:cNvPicPr>
                    <p:nvPr/>
                  </p:nvPicPr>
                  <p:blipFill>
                    <a:blip r:embed="rId6" cstate="print"/>
                    <a:srcRect/>
                    <a:stretch>
                      <a:fillRect/>
                    </a:stretch>
                  </p:blipFill>
                  <p:spPr bwMode="auto">
                    <a:xfrm>
                      <a:off x="1680" y="768"/>
                      <a:ext cx="384" cy="229"/>
                    </a:xfrm>
                    <a:prstGeom prst="rect">
                      <a:avLst/>
                    </a:prstGeom>
                    <a:noFill/>
                  </p:spPr>
                </p:pic>
              </p:grpSp>
              <p:grpSp>
                <p:nvGrpSpPr>
                  <p:cNvPr id="12" name="Group 89"/>
                  <p:cNvGrpSpPr>
                    <a:grpSpLocks/>
                  </p:cNvGrpSpPr>
                  <p:nvPr/>
                </p:nvGrpSpPr>
                <p:grpSpPr bwMode="auto">
                  <a:xfrm>
                    <a:off x="1920" y="768"/>
                    <a:ext cx="1440" cy="1005"/>
                    <a:chOff x="2688" y="1056"/>
                    <a:chExt cx="1440" cy="1005"/>
                  </a:xfrm>
                </p:grpSpPr>
                <p:sp>
                  <p:nvSpPr>
                    <p:cNvPr id="80986" name="Line 90"/>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80987" name="Line 91"/>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80988" name="Line 92"/>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80989" name="Line 93"/>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80990" name="Line 94"/>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80991" name="Line 95"/>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80992" name="Picture 96"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80993" name="Picture 97"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80994" name="Picture 98"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80995" name="Picture 99"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80996" name="Picture 100"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80997" name="Picture 101"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80998" name="Picture 102"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grpSp>
              <p:nvGrpSpPr>
                <p:cNvPr id="13" name="Group 103"/>
                <p:cNvGrpSpPr>
                  <a:grpSpLocks/>
                </p:cNvGrpSpPr>
                <p:nvPr/>
              </p:nvGrpSpPr>
              <p:grpSpPr bwMode="auto">
                <a:xfrm>
                  <a:off x="3264" y="912"/>
                  <a:ext cx="2256" cy="594"/>
                  <a:chOff x="2592" y="240"/>
                  <a:chExt cx="2256" cy="594"/>
                </a:xfrm>
              </p:grpSpPr>
              <p:sp>
                <p:nvSpPr>
                  <p:cNvPr id="81000" name="Line 104"/>
                  <p:cNvSpPr>
                    <a:spLocks noChangeShapeType="1"/>
                  </p:cNvSpPr>
                  <p:nvPr/>
                </p:nvSpPr>
                <p:spPr bwMode="auto">
                  <a:xfrm flipV="1">
                    <a:off x="2832" y="336"/>
                    <a:ext cx="1872" cy="384"/>
                  </a:xfrm>
                  <a:prstGeom prst="line">
                    <a:avLst/>
                  </a:prstGeom>
                  <a:noFill/>
                  <a:ln w="57150">
                    <a:solidFill>
                      <a:schemeClr val="tx1"/>
                    </a:solidFill>
                    <a:round/>
                    <a:headEnd/>
                    <a:tailEnd/>
                  </a:ln>
                  <a:effectLst/>
                </p:spPr>
                <p:txBody>
                  <a:bodyPr/>
                  <a:lstStyle/>
                  <a:p>
                    <a:endParaRPr lang="en-US"/>
                  </a:p>
                </p:txBody>
              </p:sp>
              <p:pic>
                <p:nvPicPr>
                  <p:cNvPr id="81001" name="Picture 105" descr="bs00282_"/>
                  <p:cNvPicPr>
                    <a:picLocks noChangeAspect="1" noChangeArrowheads="1"/>
                  </p:cNvPicPr>
                  <p:nvPr/>
                </p:nvPicPr>
                <p:blipFill>
                  <a:blip r:embed="rId4" cstate="print"/>
                  <a:srcRect/>
                  <a:stretch>
                    <a:fillRect/>
                  </a:stretch>
                </p:blipFill>
                <p:spPr bwMode="auto">
                  <a:xfrm>
                    <a:off x="4560" y="240"/>
                    <a:ext cx="288" cy="285"/>
                  </a:xfrm>
                  <a:prstGeom prst="rect">
                    <a:avLst/>
                  </a:prstGeom>
                  <a:noFill/>
                </p:spPr>
              </p:pic>
              <p:pic>
                <p:nvPicPr>
                  <p:cNvPr id="81002" name="Picture 106" descr="bs00282_"/>
                  <p:cNvPicPr>
                    <a:picLocks noChangeAspect="1" noChangeArrowheads="1"/>
                  </p:cNvPicPr>
                  <p:nvPr/>
                </p:nvPicPr>
                <p:blipFill>
                  <a:blip r:embed="rId4" cstate="print"/>
                  <a:srcRect/>
                  <a:stretch>
                    <a:fillRect/>
                  </a:stretch>
                </p:blipFill>
                <p:spPr bwMode="auto">
                  <a:xfrm>
                    <a:off x="3792" y="432"/>
                    <a:ext cx="288" cy="285"/>
                  </a:xfrm>
                  <a:prstGeom prst="rect">
                    <a:avLst/>
                  </a:prstGeom>
                  <a:noFill/>
                </p:spPr>
              </p:pic>
              <p:pic>
                <p:nvPicPr>
                  <p:cNvPr id="81003" name="Picture 107" descr="bs00282_"/>
                  <p:cNvPicPr>
                    <a:picLocks noChangeAspect="1" noChangeArrowheads="1"/>
                  </p:cNvPicPr>
                  <p:nvPr/>
                </p:nvPicPr>
                <p:blipFill>
                  <a:blip r:embed="rId4" cstate="print"/>
                  <a:srcRect/>
                  <a:stretch>
                    <a:fillRect/>
                  </a:stretch>
                </p:blipFill>
                <p:spPr bwMode="auto">
                  <a:xfrm>
                    <a:off x="3024" y="528"/>
                    <a:ext cx="288" cy="285"/>
                  </a:xfrm>
                  <a:prstGeom prst="rect">
                    <a:avLst/>
                  </a:prstGeom>
                  <a:noFill/>
                </p:spPr>
              </p:pic>
              <p:pic>
                <p:nvPicPr>
                  <p:cNvPr id="81004" name="Picture 108" descr="bs00283_"/>
                  <p:cNvPicPr>
                    <a:picLocks noChangeAspect="1" noChangeArrowheads="1"/>
                  </p:cNvPicPr>
                  <p:nvPr/>
                </p:nvPicPr>
                <p:blipFill>
                  <a:blip r:embed="rId5" cstate="print"/>
                  <a:srcRect/>
                  <a:stretch>
                    <a:fillRect/>
                  </a:stretch>
                </p:blipFill>
                <p:spPr bwMode="auto">
                  <a:xfrm>
                    <a:off x="4176" y="336"/>
                    <a:ext cx="255" cy="288"/>
                  </a:xfrm>
                  <a:prstGeom prst="rect">
                    <a:avLst/>
                  </a:prstGeom>
                  <a:noFill/>
                </p:spPr>
              </p:pic>
              <p:pic>
                <p:nvPicPr>
                  <p:cNvPr id="81005" name="Picture 109" descr="bs00234_"/>
                  <p:cNvPicPr>
                    <a:picLocks noChangeAspect="1" noChangeArrowheads="1"/>
                  </p:cNvPicPr>
                  <p:nvPr/>
                </p:nvPicPr>
                <p:blipFill>
                  <a:blip r:embed="rId6" cstate="print"/>
                  <a:srcRect/>
                  <a:stretch>
                    <a:fillRect/>
                  </a:stretch>
                </p:blipFill>
                <p:spPr bwMode="auto">
                  <a:xfrm>
                    <a:off x="3312" y="528"/>
                    <a:ext cx="384" cy="229"/>
                  </a:xfrm>
                  <a:prstGeom prst="rect">
                    <a:avLst/>
                  </a:prstGeom>
                  <a:noFill/>
                </p:spPr>
              </p:pic>
              <p:pic>
                <p:nvPicPr>
                  <p:cNvPr id="81006" name="Picture 110" descr="Hub"/>
                  <p:cNvPicPr>
                    <a:picLocks noChangeAspect="1" noChangeArrowheads="1"/>
                  </p:cNvPicPr>
                  <p:nvPr/>
                </p:nvPicPr>
                <p:blipFill>
                  <a:blip r:embed="rId3" cstate="print"/>
                  <a:srcRect/>
                  <a:stretch>
                    <a:fillRect/>
                  </a:stretch>
                </p:blipFill>
                <p:spPr bwMode="auto">
                  <a:xfrm>
                    <a:off x="2592" y="672"/>
                    <a:ext cx="336" cy="162"/>
                  </a:xfrm>
                  <a:prstGeom prst="rect">
                    <a:avLst/>
                  </a:prstGeom>
                  <a:noFill/>
                </p:spPr>
              </p:pic>
            </p:grpSp>
            <p:sp>
              <p:nvSpPr>
                <p:cNvPr id="81007" name="Line 111"/>
                <p:cNvSpPr>
                  <a:spLocks noChangeShapeType="1"/>
                </p:cNvSpPr>
                <p:nvPr/>
              </p:nvSpPr>
              <p:spPr bwMode="auto">
                <a:xfrm flipH="1" flipV="1">
                  <a:off x="1584" y="1440"/>
                  <a:ext cx="432" cy="1104"/>
                </a:xfrm>
                <a:prstGeom prst="line">
                  <a:avLst/>
                </a:prstGeom>
                <a:noFill/>
                <a:ln w="57150">
                  <a:solidFill>
                    <a:schemeClr val="tx1"/>
                  </a:solidFill>
                  <a:round/>
                  <a:headEnd/>
                  <a:tailEnd/>
                </a:ln>
                <a:effectLst/>
              </p:spPr>
              <p:txBody>
                <a:bodyPr/>
                <a:lstStyle/>
                <a:p>
                  <a:endParaRPr lang="en-US"/>
                </a:p>
              </p:txBody>
            </p:sp>
            <p:pic>
              <p:nvPicPr>
                <p:cNvPr id="81008" name="Picture 112" descr="Hub"/>
                <p:cNvPicPr>
                  <a:picLocks noChangeAspect="1" noChangeArrowheads="1"/>
                </p:cNvPicPr>
                <p:nvPr/>
              </p:nvPicPr>
              <p:blipFill>
                <a:blip r:embed="rId3" cstate="print"/>
                <a:srcRect/>
                <a:stretch>
                  <a:fillRect/>
                </a:stretch>
              </p:blipFill>
              <p:spPr bwMode="auto">
                <a:xfrm>
                  <a:off x="1488" y="1392"/>
                  <a:ext cx="336" cy="162"/>
                </a:xfrm>
                <a:prstGeom prst="rect">
                  <a:avLst/>
                </a:prstGeom>
                <a:noFill/>
              </p:spPr>
            </p:pic>
            <p:sp>
              <p:nvSpPr>
                <p:cNvPr id="81009" name="Line 113"/>
                <p:cNvSpPr>
                  <a:spLocks noChangeShapeType="1"/>
                </p:cNvSpPr>
                <p:nvPr/>
              </p:nvSpPr>
              <p:spPr bwMode="auto">
                <a:xfrm flipV="1">
                  <a:off x="2064" y="2304"/>
                  <a:ext cx="48" cy="240"/>
                </a:xfrm>
                <a:prstGeom prst="line">
                  <a:avLst/>
                </a:prstGeom>
                <a:noFill/>
                <a:ln w="57150">
                  <a:solidFill>
                    <a:schemeClr val="tx1"/>
                  </a:solidFill>
                  <a:round/>
                  <a:headEnd/>
                  <a:tailEnd/>
                </a:ln>
                <a:effectLst/>
              </p:spPr>
              <p:txBody>
                <a:bodyPr/>
                <a:lstStyle/>
                <a:p>
                  <a:endParaRPr lang="en-US"/>
                </a:p>
              </p:txBody>
            </p:sp>
            <p:pic>
              <p:nvPicPr>
                <p:cNvPr id="81010" name="Picture 114" descr="bs00283_"/>
                <p:cNvPicPr>
                  <a:picLocks noChangeAspect="1" noChangeArrowheads="1"/>
                </p:cNvPicPr>
                <p:nvPr/>
              </p:nvPicPr>
              <p:blipFill>
                <a:blip r:embed="rId5" cstate="print"/>
                <a:srcRect/>
                <a:stretch>
                  <a:fillRect/>
                </a:stretch>
              </p:blipFill>
              <p:spPr bwMode="auto">
                <a:xfrm>
                  <a:off x="2016" y="2064"/>
                  <a:ext cx="255" cy="288"/>
                </a:xfrm>
                <a:prstGeom prst="rect">
                  <a:avLst/>
                </a:prstGeom>
                <a:noFill/>
              </p:spPr>
            </p:pic>
            <p:grpSp>
              <p:nvGrpSpPr>
                <p:cNvPr id="14" name="Group 115"/>
                <p:cNvGrpSpPr>
                  <a:grpSpLocks/>
                </p:cNvGrpSpPr>
                <p:nvPr/>
              </p:nvGrpSpPr>
              <p:grpSpPr bwMode="auto">
                <a:xfrm>
                  <a:off x="1344" y="2496"/>
                  <a:ext cx="1344" cy="1101"/>
                  <a:chOff x="336" y="1248"/>
                  <a:chExt cx="1344" cy="1101"/>
                </a:xfrm>
              </p:grpSpPr>
              <p:sp>
                <p:nvSpPr>
                  <p:cNvPr id="81012" name="Line 116"/>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81013" name="Line 117"/>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81014" name="Picture 118"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81015" name="Line 119"/>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81016" name="Line 120"/>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81017" name="Line 121"/>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81018" name="Line 122"/>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81019" name="Line 123"/>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81020" name="Picture 124"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81021" name="Picture 125"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81022" name="Picture 126"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81023" name="Picture 127"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81024" name="Picture 128"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81025" name="Picture 129"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81026" name="Picture 130"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grpSp>
        </p:grpSp>
        <p:grpSp>
          <p:nvGrpSpPr>
            <p:cNvPr id="15" name="Group 131"/>
            <p:cNvGrpSpPr>
              <a:grpSpLocks/>
            </p:cNvGrpSpPr>
            <p:nvPr/>
          </p:nvGrpSpPr>
          <p:grpSpPr bwMode="auto">
            <a:xfrm>
              <a:off x="4368" y="192"/>
              <a:ext cx="1104" cy="306"/>
              <a:chOff x="3072" y="288"/>
              <a:chExt cx="1104" cy="306"/>
            </a:xfrm>
          </p:grpSpPr>
          <p:sp>
            <p:nvSpPr>
              <p:cNvPr id="81028" name="Line 132"/>
              <p:cNvSpPr>
                <a:spLocks noChangeShapeType="1"/>
              </p:cNvSpPr>
              <p:nvPr/>
            </p:nvSpPr>
            <p:spPr bwMode="auto">
              <a:xfrm flipV="1">
                <a:off x="3312" y="384"/>
                <a:ext cx="768" cy="96"/>
              </a:xfrm>
              <a:prstGeom prst="line">
                <a:avLst/>
              </a:prstGeom>
              <a:noFill/>
              <a:ln w="57150">
                <a:solidFill>
                  <a:schemeClr val="tx1"/>
                </a:solidFill>
                <a:round/>
                <a:headEnd/>
                <a:tailEnd/>
              </a:ln>
              <a:effectLst/>
            </p:spPr>
            <p:txBody>
              <a:bodyPr/>
              <a:lstStyle/>
              <a:p>
                <a:endParaRPr lang="en-US"/>
              </a:p>
            </p:txBody>
          </p:sp>
          <p:pic>
            <p:nvPicPr>
              <p:cNvPr id="81029" name="Picture 133" descr="bs00282_"/>
              <p:cNvPicPr>
                <a:picLocks noChangeAspect="1" noChangeArrowheads="1"/>
              </p:cNvPicPr>
              <p:nvPr/>
            </p:nvPicPr>
            <p:blipFill>
              <a:blip r:embed="rId4" cstate="print"/>
              <a:srcRect/>
              <a:stretch>
                <a:fillRect/>
              </a:stretch>
            </p:blipFill>
            <p:spPr bwMode="auto">
              <a:xfrm>
                <a:off x="3504" y="288"/>
                <a:ext cx="288" cy="285"/>
              </a:xfrm>
              <a:prstGeom prst="rect">
                <a:avLst/>
              </a:prstGeom>
              <a:noFill/>
            </p:spPr>
          </p:pic>
          <p:pic>
            <p:nvPicPr>
              <p:cNvPr id="81030" name="Picture 134" descr="bs00234_"/>
              <p:cNvPicPr>
                <a:picLocks noChangeAspect="1" noChangeArrowheads="1"/>
              </p:cNvPicPr>
              <p:nvPr/>
            </p:nvPicPr>
            <p:blipFill>
              <a:blip r:embed="rId6" cstate="print"/>
              <a:srcRect/>
              <a:stretch>
                <a:fillRect/>
              </a:stretch>
            </p:blipFill>
            <p:spPr bwMode="auto">
              <a:xfrm>
                <a:off x="3792" y="288"/>
                <a:ext cx="384" cy="229"/>
              </a:xfrm>
              <a:prstGeom prst="rect">
                <a:avLst/>
              </a:prstGeom>
              <a:noFill/>
            </p:spPr>
          </p:pic>
          <p:pic>
            <p:nvPicPr>
              <p:cNvPr id="81031" name="Picture 135" descr="Hub"/>
              <p:cNvPicPr>
                <a:picLocks noChangeAspect="1" noChangeArrowheads="1"/>
              </p:cNvPicPr>
              <p:nvPr/>
            </p:nvPicPr>
            <p:blipFill>
              <a:blip r:embed="rId3" cstate="print"/>
              <a:srcRect/>
              <a:stretch>
                <a:fillRect/>
              </a:stretch>
            </p:blipFill>
            <p:spPr bwMode="auto">
              <a:xfrm>
                <a:off x="3072" y="432"/>
                <a:ext cx="336" cy="162"/>
              </a:xfrm>
              <a:prstGeom prst="rect">
                <a:avLst/>
              </a:prstGeom>
              <a:noFill/>
            </p:spPr>
          </p:pic>
        </p:grpSp>
      </p:grpSp>
      <p:grpSp>
        <p:nvGrpSpPr>
          <p:cNvPr id="16" name="Group 139"/>
          <p:cNvGrpSpPr/>
          <p:nvPr/>
        </p:nvGrpSpPr>
        <p:grpSpPr>
          <a:xfrm>
            <a:off x="381000" y="24196"/>
            <a:ext cx="7670293" cy="5832498"/>
            <a:chOff x="402126" y="70986"/>
            <a:chExt cx="7670293" cy="5832498"/>
          </a:xfrm>
        </p:grpSpPr>
        <p:sp>
          <p:nvSpPr>
            <p:cNvPr id="138" name="Isosceles Triangle 137"/>
            <p:cNvSpPr/>
            <p:nvPr/>
          </p:nvSpPr>
          <p:spPr>
            <a:xfrm rot="4678968">
              <a:off x="1491567" y="-1018455"/>
              <a:ext cx="5491412" cy="7670293"/>
            </a:xfrm>
            <a:prstGeom prst="triangle">
              <a:avLst>
                <a:gd name="adj" fmla="val 4769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rot="3677106">
              <a:off x="2202881" y="3642817"/>
              <a:ext cx="1747428" cy="277390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TextBox 140"/>
          <p:cNvSpPr txBox="1"/>
          <p:nvPr/>
        </p:nvSpPr>
        <p:spPr>
          <a:xfrm>
            <a:off x="6822190" y="4485094"/>
            <a:ext cx="1102610" cy="461665"/>
          </a:xfrm>
          <a:prstGeom prst="rect">
            <a:avLst/>
          </a:prstGeom>
          <a:noFill/>
        </p:spPr>
        <p:txBody>
          <a:bodyPr wrap="none" rtlCol="0">
            <a:spAutoFit/>
          </a:bodyPr>
          <a:lstStyle/>
          <a:p>
            <a:r>
              <a:rPr lang="en-US" sz="2400" dirty="0" smtClean="0">
                <a:solidFill>
                  <a:schemeClr val="tx2"/>
                </a:solidFill>
              </a:rPr>
              <a:t>Servers</a:t>
            </a:r>
            <a:endParaRPr lang="en-US" sz="2400" dirty="0">
              <a:solidFill>
                <a:schemeClr val="tx2"/>
              </a:solidFill>
            </a:endParaRPr>
          </a:p>
        </p:txBody>
      </p:sp>
      <p:sp>
        <p:nvSpPr>
          <p:cNvPr id="142" name="TextBox 141"/>
          <p:cNvSpPr txBox="1"/>
          <p:nvPr/>
        </p:nvSpPr>
        <p:spPr>
          <a:xfrm>
            <a:off x="914400" y="5105400"/>
            <a:ext cx="981359" cy="461665"/>
          </a:xfrm>
          <a:prstGeom prst="rect">
            <a:avLst/>
          </a:prstGeom>
          <a:noFill/>
        </p:spPr>
        <p:txBody>
          <a:bodyPr wrap="none" rtlCol="0">
            <a:spAutoFit/>
          </a:bodyPr>
          <a:lstStyle/>
          <a:p>
            <a:r>
              <a:rPr lang="en-US" sz="2400" dirty="0" smtClean="0">
                <a:solidFill>
                  <a:schemeClr val="tx2"/>
                </a:solidFill>
              </a:rPr>
              <a:t>Nodes</a:t>
            </a:r>
            <a:endParaRPr lang="en-US" sz="2400" dirty="0">
              <a:solidFill>
                <a:schemeClr val="tx2"/>
              </a:solidFill>
            </a:endParaRPr>
          </a:p>
        </p:txBody>
      </p:sp>
      <p:sp>
        <p:nvSpPr>
          <p:cNvPr id="143" name="TextBox 142"/>
          <p:cNvSpPr txBox="1"/>
          <p:nvPr/>
        </p:nvSpPr>
        <p:spPr>
          <a:xfrm>
            <a:off x="4503998" y="5953944"/>
            <a:ext cx="1223354" cy="461665"/>
          </a:xfrm>
          <a:prstGeom prst="rect">
            <a:avLst/>
          </a:prstGeom>
          <a:noFill/>
        </p:spPr>
        <p:txBody>
          <a:bodyPr wrap="square" rtlCol="0">
            <a:spAutoFit/>
          </a:bodyPr>
          <a:lstStyle/>
          <a:p>
            <a:r>
              <a:rPr lang="en-US" sz="2400" dirty="0" smtClean="0">
                <a:solidFill>
                  <a:schemeClr val="tx2"/>
                </a:solidFill>
              </a:rPr>
              <a:t>Router</a:t>
            </a:r>
            <a:endParaRPr lang="en-US" sz="2400" dirty="0">
              <a:solidFill>
                <a:schemeClr val="tx2"/>
              </a:solidFill>
            </a:endParaRPr>
          </a:p>
        </p:txBody>
      </p:sp>
      <p:sp>
        <p:nvSpPr>
          <p:cNvPr id="145" name="Freeform 144"/>
          <p:cNvSpPr/>
          <p:nvPr/>
        </p:nvSpPr>
        <p:spPr>
          <a:xfrm>
            <a:off x="4149026" y="5015040"/>
            <a:ext cx="3211330" cy="904342"/>
          </a:xfrm>
          <a:custGeom>
            <a:avLst/>
            <a:gdLst>
              <a:gd name="connsiteX0" fmla="*/ 2889956 w 2889956"/>
              <a:gd name="connsiteY0" fmla="*/ 0 h 950148"/>
              <a:gd name="connsiteX1" fmla="*/ 1885245 w 2889956"/>
              <a:gd name="connsiteY1" fmla="*/ 869244 h 950148"/>
              <a:gd name="connsiteX2" fmla="*/ 0 w 2889956"/>
              <a:gd name="connsiteY2" fmla="*/ 485422 h 950148"/>
            </a:gdLst>
            <a:ahLst/>
            <a:cxnLst>
              <a:cxn ang="0">
                <a:pos x="connsiteX0" y="connsiteY0"/>
              </a:cxn>
              <a:cxn ang="0">
                <a:pos x="connsiteX1" y="connsiteY1"/>
              </a:cxn>
              <a:cxn ang="0">
                <a:pos x="connsiteX2" y="connsiteY2"/>
              </a:cxn>
            </a:cxnLst>
            <a:rect l="l" t="t" r="r" b="b"/>
            <a:pathLst>
              <a:path w="2889956" h="950148">
                <a:moveTo>
                  <a:pt x="2889956" y="0"/>
                </a:moveTo>
                <a:cubicBezTo>
                  <a:pt x="2628430" y="394170"/>
                  <a:pt x="2366904" y="788340"/>
                  <a:pt x="1885245" y="869244"/>
                </a:cubicBezTo>
                <a:cubicBezTo>
                  <a:pt x="1403586" y="950148"/>
                  <a:pt x="312326" y="539985"/>
                  <a:pt x="0" y="485422"/>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146" name="Freeform 145"/>
          <p:cNvSpPr/>
          <p:nvPr/>
        </p:nvSpPr>
        <p:spPr>
          <a:xfrm>
            <a:off x="5447008" y="3427350"/>
            <a:ext cx="1913348" cy="1057743"/>
          </a:xfrm>
          <a:custGeom>
            <a:avLst/>
            <a:gdLst>
              <a:gd name="connsiteX0" fmla="*/ 1715912 w 1715912"/>
              <a:gd name="connsiteY0" fmla="*/ 1315156 h 1315156"/>
              <a:gd name="connsiteX1" fmla="*/ 1320800 w 1715912"/>
              <a:gd name="connsiteY1" fmla="*/ 163689 h 1315156"/>
              <a:gd name="connsiteX2" fmla="*/ 0 w 1715912"/>
              <a:gd name="connsiteY2" fmla="*/ 333023 h 1315156"/>
            </a:gdLst>
            <a:ahLst/>
            <a:cxnLst>
              <a:cxn ang="0">
                <a:pos x="connsiteX0" y="connsiteY0"/>
              </a:cxn>
              <a:cxn ang="0">
                <a:pos x="connsiteX1" y="connsiteY1"/>
              </a:cxn>
              <a:cxn ang="0">
                <a:pos x="connsiteX2" y="connsiteY2"/>
              </a:cxn>
            </a:cxnLst>
            <a:rect l="l" t="t" r="r" b="b"/>
            <a:pathLst>
              <a:path w="1715912" h="1315156">
                <a:moveTo>
                  <a:pt x="1715912" y="1315156"/>
                </a:moveTo>
                <a:cubicBezTo>
                  <a:pt x="1661348" y="821267"/>
                  <a:pt x="1606785" y="327378"/>
                  <a:pt x="1320800" y="163689"/>
                </a:cubicBezTo>
                <a:cubicBezTo>
                  <a:pt x="1034815" y="0"/>
                  <a:pt x="517407" y="166511"/>
                  <a:pt x="0" y="333023"/>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Freeform 146"/>
          <p:cNvSpPr/>
          <p:nvPr/>
        </p:nvSpPr>
        <p:spPr>
          <a:xfrm>
            <a:off x="5678311" y="4936651"/>
            <a:ext cx="1422400" cy="244950"/>
          </a:xfrm>
          <a:custGeom>
            <a:avLst/>
            <a:gdLst>
              <a:gd name="connsiteX0" fmla="*/ 1422400 w 1422400"/>
              <a:gd name="connsiteY0" fmla="*/ 0 h 521169"/>
              <a:gd name="connsiteX1" fmla="*/ 508000 w 1422400"/>
              <a:gd name="connsiteY1" fmla="*/ 519288 h 521169"/>
              <a:gd name="connsiteX2" fmla="*/ 0 w 1422400"/>
              <a:gd name="connsiteY2" fmla="*/ 11288 h 521169"/>
            </a:gdLst>
            <a:ahLst/>
            <a:cxnLst>
              <a:cxn ang="0">
                <a:pos x="connsiteX0" y="connsiteY0"/>
              </a:cxn>
              <a:cxn ang="0">
                <a:pos x="connsiteX1" y="connsiteY1"/>
              </a:cxn>
              <a:cxn ang="0">
                <a:pos x="connsiteX2" y="connsiteY2"/>
              </a:cxn>
            </a:cxnLst>
            <a:rect l="l" t="t" r="r" b="b"/>
            <a:pathLst>
              <a:path w="1422400" h="521169">
                <a:moveTo>
                  <a:pt x="1422400" y="0"/>
                </a:moveTo>
                <a:cubicBezTo>
                  <a:pt x="1083733" y="258703"/>
                  <a:pt x="745067" y="517407"/>
                  <a:pt x="508000" y="519288"/>
                </a:cubicBezTo>
                <a:cubicBezTo>
                  <a:pt x="270933" y="521169"/>
                  <a:pt x="135466" y="266228"/>
                  <a:pt x="0" y="11288"/>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Freeform 149"/>
          <p:cNvSpPr/>
          <p:nvPr/>
        </p:nvSpPr>
        <p:spPr>
          <a:xfrm rot="20930778">
            <a:off x="1739550" y="5430203"/>
            <a:ext cx="1817606" cy="359699"/>
          </a:xfrm>
          <a:custGeom>
            <a:avLst/>
            <a:gdLst>
              <a:gd name="connsiteX0" fmla="*/ 0 w 1467556"/>
              <a:gd name="connsiteY0" fmla="*/ 0 h 427096"/>
              <a:gd name="connsiteX1" fmla="*/ 790222 w 1467556"/>
              <a:gd name="connsiteY1" fmla="*/ 417689 h 427096"/>
              <a:gd name="connsiteX2" fmla="*/ 1467556 w 1467556"/>
              <a:gd name="connsiteY2" fmla="*/ 56445 h 427096"/>
            </a:gdLst>
            <a:ahLst/>
            <a:cxnLst>
              <a:cxn ang="0">
                <a:pos x="connsiteX0" y="connsiteY0"/>
              </a:cxn>
              <a:cxn ang="0">
                <a:pos x="connsiteX1" y="connsiteY1"/>
              </a:cxn>
              <a:cxn ang="0">
                <a:pos x="connsiteX2" y="connsiteY2"/>
              </a:cxn>
            </a:cxnLst>
            <a:rect l="l" t="t" r="r" b="b"/>
            <a:pathLst>
              <a:path w="1467556" h="427096">
                <a:moveTo>
                  <a:pt x="0" y="0"/>
                </a:moveTo>
                <a:cubicBezTo>
                  <a:pt x="272814" y="204141"/>
                  <a:pt x="545629" y="408282"/>
                  <a:pt x="790222" y="417689"/>
                </a:cubicBezTo>
                <a:cubicBezTo>
                  <a:pt x="1034815" y="427096"/>
                  <a:pt x="1251185" y="241770"/>
                  <a:pt x="1467556" y="56445"/>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Slide Number Placeholder 151"/>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60</a:t>
            </a:fld>
            <a:endParaRPr lang="en-US"/>
          </a:p>
        </p:txBody>
      </p:sp>
      <p:sp>
        <p:nvSpPr>
          <p:cNvPr id="153" name="Freeform 152"/>
          <p:cNvSpPr/>
          <p:nvPr/>
        </p:nvSpPr>
        <p:spPr>
          <a:xfrm>
            <a:off x="1427607" y="5714999"/>
            <a:ext cx="2153794" cy="408767"/>
          </a:xfrm>
          <a:custGeom>
            <a:avLst/>
            <a:gdLst>
              <a:gd name="connsiteX0" fmla="*/ 0 w 1467556"/>
              <a:gd name="connsiteY0" fmla="*/ 0 h 427096"/>
              <a:gd name="connsiteX1" fmla="*/ 790222 w 1467556"/>
              <a:gd name="connsiteY1" fmla="*/ 417689 h 427096"/>
              <a:gd name="connsiteX2" fmla="*/ 1467556 w 1467556"/>
              <a:gd name="connsiteY2" fmla="*/ 56445 h 427096"/>
            </a:gdLst>
            <a:ahLst/>
            <a:cxnLst>
              <a:cxn ang="0">
                <a:pos x="connsiteX0" y="connsiteY0"/>
              </a:cxn>
              <a:cxn ang="0">
                <a:pos x="connsiteX1" y="connsiteY1"/>
              </a:cxn>
              <a:cxn ang="0">
                <a:pos x="connsiteX2" y="connsiteY2"/>
              </a:cxn>
            </a:cxnLst>
            <a:rect l="l" t="t" r="r" b="b"/>
            <a:pathLst>
              <a:path w="1467556" h="427096">
                <a:moveTo>
                  <a:pt x="0" y="0"/>
                </a:moveTo>
                <a:cubicBezTo>
                  <a:pt x="272814" y="204141"/>
                  <a:pt x="545629" y="408282"/>
                  <a:pt x="790222" y="417689"/>
                </a:cubicBezTo>
                <a:cubicBezTo>
                  <a:pt x="1034815" y="427096"/>
                  <a:pt x="1251185" y="241770"/>
                  <a:pt x="1467556" y="56445"/>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Freeform 150"/>
          <p:cNvSpPr/>
          <p:nvPr/>
        </p:nvSpPr>
        <p:spPr>
          <a:xfrm rot="3486188" flipH="1" flipV="1">
            <a:off x="4229326" y="5323572"/>
            <a:ext cx="1071755" cy="376821"/>
          </a:xfrm>
          <a:custGeom>
            <a:avLst/>
            <a:gdLst>
              <a:gd name="connsiteX0" fmla="*/ 0 w 1467556"/>
              <a:gd name="connsiteY0" fmla="*/ 0 h 427096"/>
              <a:gd name="connsiteX1" fmla="*/ 790222 w 1467556"/>
              <a:gd name="connsiteY1" fmla="*/ 417689 h 427096"/>
              <a:gd name="connsiteX2" fmla="*/ 1467556 w 1467556"/>
              <a:gd name="connsiteY2" fmla="*/ 56445 h 427096"/>
            </a:gdLst>
            <a:ahLst/>
            <a:cxnLst>
              <a:cxn ang="0">
                <a:pos x="connsiteX0" y="connsiteY0"/>
              </a:cxn>
              <a:cxn ang="0">
                <a:pos x="connsiteX1" y="connsiteY1"/>
              </a:cxn>
              <a:cxn ang="0">
                <a:pos x="connsiteX2" y="connsiteY2"/>
              </a:cxn>
            </a:cxnLst>
            <a:rect l="l" t="t" r="r" b="b"/>
            <a:pathLst>
              <a:path w="1467556" h="427096">
                <a:moveTo>
                  <a:pt x="0" y="0"/>
                </a:moveTo>
                <a:cubicBezTo>
                  <a:pt x="272814" y="204141"/>
                  <a:pt x="545629" y="408282"/>
                  <a:pt x="790222" y="417689"/>
                </a:cubicBezTo>
                <a:cubicBezTo>
                  <a:pt x="1034815" y="427096"/>
                  <a:pt x="1251185" y="241770"/>
                  <a:pt x="1467556" y="56445"/>
                </a:cubicBezTo>
              </a:path>
            </a:pathLst>
          </a:cu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573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6"/>
                                        </p:tgtEl>
                                      </p:cBhvr>
                                    </p:animEffect>
                                    <p:set>
                                      <p:cBhvr>
                                        <p:cTn id="7" dur="1" fill="hold">
                                          <p:stCondLst>
                                            <p:cond delay="4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61</a:t>
            </a:fld>
            <a:endParaRPr lang="en-US"/>
          </a:p>
        </p:txBody>
      </p:sp>
      <p:sp>
        <p:nvSpPr>
          <p:cNvPr id="4" name="Title 3"/>
          <p:cNvSpPr>
            <a:spLocks noGrp="1"/>
          </p:cNvSpPr>
          <p:nvPr>
            <p:ph type="title"/>
          </p:nvPr>
        </p:nvSpPr>
        <p:spPr/>
        <p:txBody>
          <a:bodyPr/>
          <a:lstStyle/>
          <a:p>
            <a:r>
              <a:rPr lang="en-US" dirty="0" smtClean="0"/>
              <a:t>Internet Connections – NAP/IXP</a:t>
            </a:r>
            <a:endParaRPr lang="en-US" dirty="0"/>
          </a:p>
        </p:txBody>
      </p:sp>
      <p:pic>
        <p:nvPicPr>
          <p:cNvPr id="7170" name="Picture 2" descr="http://www.infocellar.com/networks/internet/files/ixp-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27" y="1524000"/>
            <a:ext cx="8458200" cy="487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3335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960A01-C6FC-4B52-B65C-4311964136C4}" type="slidenum">
              <a:rPr lang="en-US" smtClean="0"/>
              <a:pPr/>
              <a:t>62</a:t>
            </a:fld>
            <a:endParaRPr lang="en-US"/>
          </a:p>
        </p:txBody>
      </p:sp>
      <p:sp>
        <p:nvSpPr>
          <p:cNvPr id="4" name="Title 3"/>
          <p:cNvSpPr>
            <a:spLocks noGrp="1"/>
          </p:cNvSpPr>
          <p:nvPr>
            <p:ph type="title"/>
          </p:nvPr>
        </p:nvSpPr>
        <p:spPr/>
        <p:txBody>
          <a:bodyPr/>
          <a:lstStyle/>
          <a:p>
            <a:r>
              <a:rPr lang="en-US" dirty="0" smtClean="0"/>
              <a:t>IXP and ISP</a:t>
            </a:r>
            <a:endParaRPr lang="en-US" dirty="0"/>
          </a:p>
        </p:txBody>
      </p:sp>
      <p:pic>
        <p:nvPicPr>
          <p:cNvPr id="6147" name="Picture 3" descr="C:\Users\terbush\Dropbox\Photos\Intern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6200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4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63</a:t>
            </a:fld>
            <a:endParaRPr lang="en-US"/>
          </a:p>
        </p:txBody>
      </p:sp>
      <p:sp>
        <p:nvSpPr>
          <p:cNvPr id="4" name="Title 3"/>
          <p:cNvSpPr>
            <a:spLocks noGrp="1"/>
          </p:cNvSpPr>
          <p:nvPr>
            <p:ph type="title"/>
          </p:nvPr>
        </p:nvSpPr>
        <p:spPr>
          <a:xfrm>
            <a:off x="457200" y="338328"/>
            <a:ext cx="8229600" cy="880872"/>
          </a:xfrm>
        </p:spPr>
        <p:txBody>
          <a:bodyPr/>
          <a:lstStyle/>
          <a:p>
            <a:r>
              <a:rPr lang="en-US" dirty="0" smtClean="0"/>
              <a:t>International IXP</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9363"/>
            <a:ext cx="7924800" cy="574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6200" y="6473279"/>
            <a:ext cx="4572000" cy="261610"/>
          </a:xfrm>
          <a:prstGeom prst="rect">
            <a:avLst/>
          </a:prstGeom>
        </p:spPr>
        <p:txBody>
          <a:bodyPr>
            <a:spAutoFit/>
          </a:bodyPr>
          <a:lstStyle/>
          <a:p>
            <a:r>
              <a:rPr lang="en-US" sz="1050" dirty="0"/>
              <a:t>http://www.telegeography.com/research-services</a:t>
            </a:r>
          </a:p>
        </p:txBody>
      </p:sp>
      <p:sp>
        <p:nvSpPr>
          <p:cNvPr id="6" name="Rectangle 5"/>
          <p:cNvSpPr/>
          <p:nvPr/>
        </p:nvSpPr>
        <p:spPr>
          <a:xfrm>
            <a:off x="5943600" y="6473279"/>
            <a:ext cx="2452916" cy="253916"/>
          </a:xfrm>
          <a:prstGeom prst="rect">
            <a:avLst/>
          </a:prstGeom>
        </p:spPr>
        <p:txBody>
          <a:bodyPr wrap="none">
            <a:spAutoFit/>
          </a:bodyPr>
          <a:lstStyle/>
          <a:p>
            <a:r>
              <a:rPr lang="en-US" sz="1050" dirty="0">
                <a:hlinkClick r:id="rId4"/>
              </a:rPr>
              <a:t>http://www.bgp4.as/internet-exchanges</a:t>
            </a:r>
            <a:endParaRPr lang="en-US" sz="1050" dirty="0"/>
          </a:p>
        </p:txBody>
      </p:sp>
    </p:spTree>
    <p:extLst>
      <p:ext uri="{BB962C8B-B14F-4D97-AF65-F5344CB8AC3E}">
        <p14:creationId xmlns:p14="http://schemas.microsoft.com/office/powerpoint/2010/main" val="20077627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64</a:t>
            </a:fld>
            <a:endParaRPr lang="en-US"/>
          </a:p>
        </p:txBody>
      </p:sp>
      <p:sp>
        <p:nvSpPr>
          <p:cNvPr id="4" name="Title 3"/>
          <p:cNvSpPr>
            <a:spLocks noGrp="1"/>
          </p:cNvSpPr>
          <p:nvPr>
            <p:ph type="title"/>
          </p:nvPr>
        </p:nvSpPr>
        <p:spPr/>
        <p:txBody>
          <a:bodyPr/>
          <a:lstStyle/>
          <a:p>
            <a:r>
              <a:rPr lang="en-US" dirty="0" smtClean="0"/>
              <a:t>Global Fiber Links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29791"/>
            <a:ext cx="9128800" cy="5043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6200" y="6473279"/>
            <a:ext cx="4572000" cy="261610"/>
          </a:xfrm>
          <a:prstGeom prst="rect">
            <a:avLst/>
          </a:prstGeom>
        </p:spPr>
        <p:txBody>
          <a:bodyPr>
            <a:spAutoFit/>
          </a:bodyPr>
          <a:lstStyle/>
          <a:p>
            <a:r>
              <a:rPr lang="en-US" sz="1050" dirty="0"/>
              <a:t>http://www.telegeography.com/research-services</a:t>
            </a:r>
          </a:p>
        </p:txBody>
      </p:sp>
    </p:spTree>
    <p:extLst>
      <p:ext uri="{BB962C8B-B14F-4D97-AF65-F5344CB8AC3E}">
        <p14:creationId xmlns:p14="http://schemas.microsoft.com/office/powerpoint/2010/main" val="28528430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9960A01-C6FC-4B52-B65C-4311964136C4}" type="slidenum">
              <a:rPr lang="en-US" smtClean="0"/>
              <a:pPr/>
              <a:t>65</a:t>
            </a:fld>
            <a:endParaRPr lang="en-US"/>
          </a:p>
        </p:txBody>
      </p:sp>
      <p:sp>
        <p:nvSpPr>
          <p:cNvPr id="4" name="Title 3"/>
          <p:cNvSpPr>
            <a:spLocks noGrp="1"/>
          </p:cNvSpPr>
          <p:nvPr>
            <p:ph type="title"/>
          </p:nvPr>
        </p:nvSpPr>
        <p:spPr/>
        <p:txBody>
          <a:bodyPr/>
          <a:lstStyle/>
          <a:p>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58007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6200" y="6473279"/>
            <a:ext cx="4572000" cy="261610"/>
          </a:xfrm>
          <a:prstGeom prst="rect">
            <a:avLst/>
          </a:prstGeom>
        </p:spPr>
        <p:txBody>
          <a:bodyPr>
            <a:spAutoFit/>
          </a:bodyPr>
          <a:lstStyle/>
          <a:p>
            <a:r>
              <a:rPr lang="en-US" sz="1050" dirty="0"/>
              <a:t>http://www.telegeography.com/research-services</a:t>
            </a: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210675" cy="804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19873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960A01-C6FC-4B52-B65C-4311964136C4}" type="slidenum">
              <a:rPr lang="en-US" smtClean="0"/>
              <a:pPr/>
              <a:t>66</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15" y="54353"/>
            <a:ext cx="6778623" cy="2998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7" y="2971801"/>
            <a:ext cx="6753223" cy="356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rot="16200000">
            <a:off x="7179305" y="4860295"/>
            <a:ext cx="2971800" cy="261610"/>
          </a:xfrm>
          <a:prstGeom prst="rect">
            <a:avLst/>
          </a:prstGeom>
        </p:spPr>
        <p:txBody>
          <a:bodyPr wrap="square">
            <a:spAutoFit/>
          </a:bodyPr>
          <a:lstStyle/>
          <a:p>
            <a:r>
              <a:rPr lang="en-US" sz="1050" dirty="0"/>
              <a:t>http://www.telegeography.com/research-services</a:t>
            </a:r>
          </a:p>
        </p:txBody>
      </p:sp>
      <p:sp>
        <p:nvSpPr>
          <p:cNvPr id="5" name="Rectangle 4"/>
          <p:cNvSpPr/>
          <p:nvPr/>
        </p:nvSpPr>
        <p:spPr>
          <a:xfrm>
            <a:off x="457200" y="6534834"/>
            <a:ext cx="8208004" cy="369332"/>
          </a:xfrm>
          <a:prstGeom prst="rect">
            <a:avLst/>
          </a:prstGeom>
        </p:spPr>
        <p:txBody>
          <a:bodyPr wrap="square">
            <a:spAutoFit/>
          </a:bodyPr>
          <a:lstStyle/>
          <a:p>
            <a:r>
              <a:rPr lang="en-US" b="1" dirty="0"/>
              <a:t>NETFLIX</a:t>
            </a:r>
            <a:r>
              <a:rPr lang="en-US" dirty="0"/>
              <a:t> is now the largest source of internet traffic in the United States</a:t>
            </a:r>
          </a:p>
        </p:txBody>
      </p:sp>
    </p:spTree>
    <p:extLst>
      <p:ext uri="{BB962C8B-B14F-4D97-AF65-F5344CB8AC3E}">
        <p14:creationId xmlns:p14="http://schemas.microsoft.com/office/powerpoint/2010/main" val="8219975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Internet Access</a:t>
            </a:r>
            <a:endParaRPr lang="en-US" dirty="0"/>
          </a:p>
        </p:txBody>
      </p:sp>
      <p:sp>
        <p:nvSpPr>
          <p:cNvPr id="4" name="Slide Number Placeholder 3"/>
          <p:cNvSpPr>
            <a:spLocks noGrp="1"/>
          </p:cNvSpPr>
          <p:nvPr>
            <p:ph type="sldNum" sz="quarter" idx="12"/>
          </p:nvPr>
        </p:nvSpPr>
        <p:spPr/>
        <p:txBody>
          <a:bodyPr/>
          <a:lstStyle/>
          <a:p>
            <a:fld id="{2FAF302C-590D-46D0-A004-3543E74B5982}" type="slidenum">
              <a:rPr lang="en-US" smtClean="0"/>
              <a:pPr/>
              <a:t>67</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9" y="1295400"/>
            <a:ext cx="7574061" cy="4123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6629400"/>
            <a:ext cx="3787030" cy="230832"/>
          </a:xfrm>
          <a:prstGeom prst="rect">
            <a:avLst/>
          </a:prstGeom>
        </p:spPr>
        <p:txBody>
          <a:bodyPr wrap="square">
            <a:spAutoFit/>
          </a:bodyPr>
          <a:lstStyle/>
          <a:p>
            <a:r>
              <a:rPr lang="en-US" sz="900" dirty="0">
                <a:hlinkClick r:id="rId4"/>
              </a:rPr>
              <a:t>http://</a:t>
            </a:r>
            <a:r>
              <a:rPr lang="en-US" sz="900" dirty="0" smtClean="0">
                <a:hlinkClick r:id="rId4"/>
              </a:rPr>
              <a:t>cloudscorecard.bsa.org/2013/assets/images/worldmap_redone.jpg</a:t>
            </a:r>
            <a:r>
              <a:rPr lang="en-US" sz="900" dirty="0" smtClean="0"/>
              <a:t> </a:t>
            </a:r>
            <a:endParaRPr lang="en-US" sz="900" dirty="0"/>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025" y="5105400"/>
            <a:ext cx="551497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644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j0210786"/>
          <p:cNvPicPr>
            <a:picLocks noChangeAspect="1" noChangeArrowheads="1"/>
          </p:cNvPicPr>
          <p:nvPr/>
        </p:nvPicPr>
        <p:blipFill>
          <a:blip r:embed="rId3" cstate="print"/>
          <a:srcRect/>
          <a:stretch>
            <a:fillRect/>
          </a:stretch>
        </p:blipFill>
        <p:spPr bwMode="auto">
          <a:xfrm>
            <a:off x="3352800" y="1600200"/>
            <a:ext cx="4968875" cy="5002213"/>
          </a:xfrm>
          <a:prstGeom prst="rect">
            <a:avLst/>
          </a:prstGeom>
          <a:noFill/>
        </p:spPr>
      </p:pic>
      <p:sp>
        <p:nvSpPr>
          <p:cNvPr id="60420" name="AutoShape 4"/>
          <p:cNvSpPr>
            <a:spLocks noChangeArrowheads="1"/>
          </p:cNvSpPr>
          <p:nvPr/>
        </p:nvSpPr>
        <p:spPr bwMode="auto">
          <a:xfrm>
            <a:off x="152400" y="228600"/>
            <a:ext cx="3581400" cy="2895600"/>
          </a:xfrm>
          <a:prstGeom prst="wedgeEllipseCallout">
            <a:avLst>
              <a:gd name="adj1" fmla="val 89454"/>
              <a:gd name="adj2" fmla="val 52250"/>
            </a:avLst>
          </a:prstGeom>
          <a:gradFill rotWithShape="1">
            <a:gsLst>
              <a:gs pos="0">
                <a:srgbClr val="FFFF00">
                  <a:alpha val="52000"/>
                </a:srgbClr>
              </a:gs>
              <a:gs pos="100000">
                <a:srgbClr val="FFFF00">
                  <a:gamma/>
                  <a:tint val="98431"/>
                  <a:invGamma/>
                  <a:alpha val="49001"/>
                </a:srgbClr>
              </a:gs>
            </a:gsLst>
            <a:lin ang="5400000" scaled="1"/>
          </a:gradFill>
          <a:ln w="9525">
            <a:solidFill>
              <a:schemeClr val="tx1"/>
            </a:solidFill>
            <a:miter lim="800000"/>
            <a:headEnd/>
            <a:tailEnd/>
          </a:ln>
          <a:effectLst/>
        </p:spPr>
        <p:txBody>
          <a:bodyPr anchor="ctr"/>
          <a:lstStyle/>
          <a:p>
            <a:pPr algn="ctr" eaLnBrk="1" hangingPunct="1"/>
            <a:r>
              <a:rPr lang="en-US" sz="2800" dirty="0" smtClean="0">
                <a:solidFill>
                  <a:schemeClr val="tx2"/>
                </a:solidFill>
                <a:effectLst/>
                <a:latin typeface="Arial" charset="0"/>
              </a:rPr>
              <a:t>Today, </a:t>
            </a:r>
            <a:r>
              <a:rPr lang="en-US" sz="2800" dirty="0">
                <a:solidFill>
                  <a:schemeClr val="tx2"/>
                </a:solidFill>
                <a:effectLst/>
                <a:latin typeface="Arial" charset="0"/>
              </a:rPr>
              <a:t>I want </a:t>
            </a:r>
            <a:r>
              <a:rPr lang="en-US" sz="2800" dirty="0" smtClean="0">
                <a:solidFill>
                  <a:schemeClr val="tx2"/>
                </a:solidFill>
                <a:effectLst/>
                <a:latin typeface="Arial" charset="0"/>
              </a:rPr>
              <a:t>to </a:t>
            </a:r>
            <a:r>
              <a:rPr lang="en-US" sz="2800" dirty="0">
                <a:solidFill>
                  <a:schemeClr val="tx2"/>
                </a:solidFill>
                <a:effectLst/>
                <a:latin typeface="Arial" charset="0"/>
              </a:rPr>
              <a:t>explain </a:t>
            </a:r>
            <a:r>
              <a:rPr lang="en-US" sz="2800" dirty="0" smtClean="0">
                <a:solidFill>
                  <a:schemeClr val="tx2"/>
                </a:solidFill>
                <a:effectLst/>
                <a:latin typeface="Arial" charset="0"/>
              </a:rPr>
              <a:t>how </a:t>
            </a:r>
            <a:r>
              <a:rPr lang="en-US" sz="2800" dirty="0">
                <a:solidFill>
                  <a:schemeClr val="tx2"/>
                </a:solidFill>
                <a:effectLst/>
                <a:latin typeface="Arial" charset="0"/>
              </a:rPr>
              <a:t>a browser gets a web page</a:t>
            </a:r>
          </a:p>
        </p:txBody>
      </p:sp>
      <p:sp>
        <p:nvSpPr>
          <p:cNvPr id="60421" name="AutoShape 5"/>
          <p:cNvSpPr>
            <a:spLocks noChangeArrowheads="1"/>
          </p:cNvSpPr>
          <p:nvPr/>
        </p:nvSpPr>
        <p:spPr bwMode="auto">
          <a:xfrm>
            <a:off x="7010400" y="1447800"/>
            <a:ext cx="1752600" cy="1676400"/>
          </a:xfrm>
          <a:prstGeom prst="wedgeEllipseCallout">
            <a:avLst>
              <a:gd name="adj1" fmla="val -138949"/>
              <a:gd name="adj2" fmla="val 55778"/>
            </a:avLst>
          </a:prstGeom>
          <a:gradFill rotWithShape="1">
            <a:gsLst>
              <a:gs pos="0">
                <a:srgbClr val="FFFF00">
                  <a:alpha val="52000"/>
                </a:srgbClr>
              </a:gs>
              <a:gs pos="100000">
                <a:srgbClr val="FFFF00">
                  <a:gamma/>
                  <a:tint val="98431"/>
                  <a:invGamma/>
                  <a:alpha val="49001"/>
                </a:srgbClr>
              </a:gs>
            </a:gsLst>
            <a:lin ang="5400000" scaled="1"/>
          </a:gradFill>
          <a:ln w="9525">
            <a:solidFill>
              <a:schemeClr val="tx1"/>
            </a:solidFill>
            <a:miter lim="800000"/>
            <a:headEnd/>
            <a:tailEnd/>
          </a:ln>
          <a:effectLst/>
        </p:spPr>
        <p:txBody>
          <a:bodyPr anchor="ctr"/>
          <a:lstStyle/>
          <a:p>
            <a:pPr algn="ctr" eaLnBrk="1" hangingPunct="1"/>
            <a:r>
              <a:rPr lang="en-US" sz="2800" dirty="0">
                <a:solidFill>
                  <a:schemeClr val="tx2"/>
                </a:solidFill>
                <a:effectLst/>
                <a:latin typeface="Arial" charset="0"/>
              </a:rPr>
              <a:t>heh </a:t>
            </a:r>
            <a:r>
              <a:rPr lang="en-US" sz="2800" dirty="0" err="1">
                <a:solidFill>
                  <a:schemeClr val="tx2"/>
                </a:solidFill>
                <a:effectLst/>
                <a:latin typeface="Arial" charset="0"/>
              </a:rPr>
              <a:t>heh</a:t>
            </a:r>
            <a:r>
              <a:rPr lang="en-US" sz="2800" dirty="0">
                <a:solidFill>
                  <a:schemeClr val="tx2"/>
                </a:solidFill>
                <a:effectLst/>
                <a:latin typeface="Arial" charset="0"/>
              </a:rPr>
              <a:t> </a:t>
            </a:r>
            <a:r>
              <a:rPr lang="en-US" sz="2800" dirty="0" err="1">
                <a:solidFill>
                  <a:schemeClr val="tx2"/>
                </a:solidFill>
                <a:effectLst/>
                <a:latin typeface="Arial" charset="0"/>
              </a:rPr>
              <a:t>heh</a:t>
            </a:r>
            <a:endParaRPr lang="en-US" sz="2800" dirty="0">
              <a:solidFill>
                <a:schemeClr val="tx2"/>
              </a:solidFill>
              <a:effectLst/>
              <a:latin typeface="Arial" charset="0"/>
            </a:endParaRPr>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68</a:t>
            </a:fld>
            <a:endParaRPr lang="en-US"/>
          </a:p>
        </p:txBody>
      </p:sp>
    </p:spTree>
    <p:extLst>
      <p:ext uri="{BB962C8B-B14F-4D97-AF65-F5344CB8AC3E}">
        <p14:creationId xmlns:p14="http://schemas.microsoft.com/office/powerpoint/2010/main" val="40059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fade">
                                      <p:cBhvr>
                                        <p:cTn id="7" dur="2000"/>
                                        <p:tgtEl>
                                          <p:spTgt spid="6042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0421"/>
                                        </p:tgtEl>
                                        <p:attrNameLst>
                                          <p:attrName>style.visibility</p:attrName>
                                        </p:attrNameLst>
                                      </p:cBhvr>
                                      <p:to>
                                        <p:strVal val="visible"/>
                                      </p:to>
                                    </p:set>
                                    <p:animEffect transition="in" filter="fade">
                                      <p:cBhvr>
                                        <p:cTn id="11" dur="20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604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solidFill>
                  <a:schemeClr val="bg1"/>
                </a:solidFill>
              </a:rPr>
              <a:t>1. Browser says…</a:t>
            </a:r>
          </a:p>
        </p:txBody>
      </p:sp>
      <p:sp>
        <p:nvSpPr>
          <p:cNvPr id="61443" name="Rectangle 3"/>
          <p:cNvSpPr>
            <a:spLocks noGrp="1" noChangeArrowheads="1"/>
          </p:cNvSpPr>
          <p:nvPr>
            <p:ph type="body" idx="1"/>
          </p:nvPr>
        </p:nvSpPr>
        <p:spPr>
          <a:xfrm>
            <a:off x="818061" y="1905000"/>
            <a:ext cx="7408333" cy="3450696"/>
          </a:xfrm>
        </p:spPr>
        <p:txBody>
          <a:bodyPr/>
          <a:lstStyle/>
          <a:p>
            <a:pPr>
              <a:lnSpc>
                <a:spcPct val="90000"/>
              </a:lnSpc>
            </a:pPr>
            <a:r>
              <a:rPr lang="en-US" dirty="0">
                <a:solidFill>
                  <a:srgbClr val="A50021"/>
                </a:solidFill>
              </a:rPr>
              <a:t>“</a:t>
            </a:r>
            <a:r>
              <a:rPr lang="en-US" i="1" dirty="0"/>
              <a:t>I am interested in being served the information in a particular file</a:t>
            </a:r>
            <a:r>
              <a:rPr lang="en-US" dirty="0">
                <a:solidFill>
                  <a:srgbClr val="A50021"/>
                </a:solidFill>
              </a:rPr>
              <a:t>” and sends a URL to a text address (with a default port) and with a specific file name</a:t>
            </a:r>
          </a:p>
        </p:txBody>
      </p:sp>
      <p:sp>
        <p:nvSpPr>
          <p:cNvPr id="61444" name="Text Box 4"/>
          <p:cNvSpPr txBox="1">
            <a:spLocks noChangeArrowheads="1"/>
          </p:cNvSpPr>
          <p:nvPr/>
        </p:nvSpPr>
        <p:spPr bwMode="auto">
          <a:xfrm>
            <a:off x="1096365" y="3223550"/>
            <a:ext cx="7118680" cy="523220"/>
          </a:xfrm>
          <a:prstGeom prst="rect">
            <a:avLst/>
          </a:prstGeom>
          <a:solidFill>
            <a:srgbClr val="FFFFCC"/>
          </a:solidFill>
          <a:ln w="9525">
            <a:noFill/>
            <a:miter lim="800000"/>
            <a:headEnd/>
            <a:tailEnd/>
          </a:ln>
          <a:effectLst/>
        </p:spPr>
        <p:txBody>
          <a:bodyPr wrap="none">
            <a:spAutoFit/>
          </a:bodyPr>
          <a:lstStyle/>
          <a:p>
            <a:pPr eaLnBrk="1" hangingPunct="1"/>
            <a:r>
              <a:rPr lang="en-US" sz="2800" dirty="0" smtClean="0">
                <a:solidFill>
                  <a:schemeClr val="tx1"/>
                </a:solidFill>
                <a:effectLst/>
                <a:latin typeface="Arial" charset="0"/>
              </a:rPr>
              <a:t>http://</a:t>
            </a:r>
            <a:r>
              <a:rPr lang="en-US" sz="2800" dirty="0">
                <a:solidFill>
                  <a:schemeClr val="tx1"/>
                </a:solidFill>
                <a:effectLst/>
                <a:latin typeface="Arial" charset="0"/>
              </a:rPr>
              <a:t>www.this-is-a-site.com:80/gimme.html</a:t>
            </a:r>
          </a:p>
        </p:txBody>
      </p:sp>
      <p:sp>
        <p:nvSpPr>
          <p:cNvPr id="61445" name="Text Box 5"/>
          <p:cNvSpPr txBox="1">
            <a:spLocks noChangeArrowheads="1"/>
          </p:cNvSpPr>
          <p:nvPr/>
        </p:nvSpPr>
        <p:spPr bwMode="auto">
          <a:xfrm>
            <a:off x="1110920" y="3200400"/>
            <a:ext cx="7115474" cy="523220"/>
          </a:xfrm>
          <a:prstGeom prst="rect">
            <a:avLst/>
          </a:prstGeom>
          <a:solidFill>
            <a:schemeClr val="bg2"/>
          </a:solidFill>
          <a:ln w="9525">
            <a:noFill/>
            <a:miter lim="800000"/>
            <a:headEnd/>
            <a:tailEnd/>
          </a:ln>
          <a:effectLst/>
        </p:spPr>
        <p:txBody>
          <a:bodyPr wrap="none">
            <a:spAutoFit/>
          </a:bodyPr>
          <a:lstStyle/>
          <a:p>
            <a:pPr eaLnBrk="1" hangingPunct="1"/>
            <a:r>
              <a:rPr lang="en-US" sz="2800" dirty="0" smtClean="0">
                <a:solidFill>
                  <a:schemeClr val="tx1"/>
                </a:solidFill>
                <a:effectLst/>
                <a:latin typeface="Arial" charset="0"/>
              </a:rPr>
              <a:t>http://www.this-is-a-site.com/gimme.html     </a:t>
            </a:r>
            <a:endParaRPr lang="en-US" sz="2800" dirty="0">
              <a:solidFill>
                <a:schemeClr val="tx1"/>
              </a:solidFill>
              <a:effectLst/>
              <a:latin typeface="Arial" charset="0"/>
            </a:endParaRPr>
          </a:p>
        </p:txBody>
      </p:sp>
      <p:sp>
        <p:nvSpPr>
          <p:cNvPr id="6" name="TextBox 5"/>
          <p:cNvSpPr txBox="1"/>
          <p:nvPr/>
        </p:nvSpPr>
        <p:spPr>
          <a:xfrm>
            <a:off x="838200" y="4114800"/>
            <a:ext cx="7162800" cy="1384995"/>
          </a:xfrm>
          <a:prstGeom prst="rect">
            <a:avLst/>
          </a:prstGeom>
          <a:noFill/>
        </p:spPr>
        <p:txBody>
          <a:bodyPr wrap="square" rtlCol="0">
            <a:spAutoFit/>
          </a:bodyPr>
          <a:lstStyle/>
          <a:p>
            <a:r>
              <a:rPr lang="en-US" sz="2800" dirty="0" smtClean="0">
                <a:solidFill>
                  <a:schemeClr val="tx2"/>
                </a:solidFill>
              </a:rPr>
              <a:t>At this point, the easiest way to think of a port is as an apartment number in an apartment building, or a mailbox at your local post office</a:t>
            </a:r>
            <a:endParaRPr lang="en-US" sz="2800" dirty="0">
              <a:solidFill>
                <a:schemeClr val="tx2"/>
              </a:solidFill>
            </a:endParaRPr>
          </a:p>
        </p:txBody>
      </p:sp>
      <p:sp>
        <p:nvSpPr>
          <p:cNvPr id="8" name="Slide Number Placeholder 7"/>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69</a:t>
            </a:fld>
            <a:endParaRPr lang="en-US"/>
          </a:p>
        </p:txBody>
      </p:sp>
    </p:spTree>
    <p:extLst>
      <p:ext uri="{BB962C8B-B14F-4D97-AF65-F5344CB8AC3E}">
        <p14:creationId xmlns:p14="http://schemas.microsoft.com/office/powerpoint/2010/main" val="1043135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fade">
                                      <p:cBhvr>
                                        <p:cTn id="7" dur="2000"/>
                                        <p:tgtEl>
                                          <p:spTgt spid="61445"/>
                                        </p:tgtEl>
                                      </p:cBhvr>
                                    </p:animEffect>
                                  </p:childTnLst>
                                </p:cTn>
                              </p:par>
                            </p:childTnLst>
                          </p:cTn>
                        </p:par>
                        <p:par>
                          <p:cTn id="8" fill="hold">
                            <p:stCondLst>
                              <p:cond delay="2000"/>
                            </p:stCondLst>
                            <p:childTnLst>
                              <p:par>
                                <p:cTn id="9" presetID="10" presetClass="exit" presetSubtype="0" fill="hold" grpId="0" nodeType="afterEffect">
                                  <p:stCondLst>
                                    <p:cond delay="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10000"/>
            <a:ext cx="4016784" cy="2787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946078" y="274638"/>
            <a:ext cx="3740721" cy="1143000"/>
          </a:xfrm>
        </p:spPr>
        <p:txBody>
          <a:bodyPr>
            <a:normAutofit fontScale="90000"/>
          </a:bodyPr>
          <a:lstStyle/>
          <a:p>
            <a:r>
              <a:rPr lang="en-US" dirty="0" smtClean="0"/>
              <a:t>MPLS and the Internet</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7</a:t>
            </a:fld>
            <a:endParaRPr lang="en-US" dirty="0"/>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625"/>
            <a:ext cx="4869879" cy="306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www.elitetele.com/images/uploads/product_images/MPLS-Network-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752600"/>
            <a:ext cx="4575604" cy="398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5941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4294967295"/>
          </p:nvPr>
        </p:nvSpPr>
        <p:spPr>
          <a:xfrm>
            <a:off x="3117850" y="6324600"/>
            <a:ext cx="2895600" cy="365125"/>
          </a:xfrm>
        </p:spPr>
        <p:txBody>
          <a:bodyPr/>
          <a:lstStyle/>
          <a:p>
            <a:fld id="{747A6AEE-4722-4A58-B2FE-6648522F525F}" type="slidenum">
              <a:rPr lang="en-US"/>
              <a:pPr/>
              <a:t>70</a:t>
            </a:fld>
            <a:endParaRPr lang="en-US"/>
          </a:p>
        </p:txBody>
      </p:sp>
      <p:sp>
        <p:nvSpPr>
          <p:cNvPr id="87042" name="Rectangle 2"/>
          <p:cNvSpPr>
            <a:spLocks noGrp="1" noChangeArrowheads="1"/>
          </p:cNvSpPr>
          <p:nvPr>
            <p:ph type="title"/>
          </p:nvPr>
        </p:nvSpPr>
        <p:spPr/>
        <p:txBody>
          <a:bodyPr/>
          <a:lstStyle/>
          <a:p>
            <a:r>
              <a:rPr lang="en-US" sz="4000"/>
              <a:t>URL: Universal Resource Locator</a:t>
            </a:r>
          </a:p>
        </p:txBody>
      </p:sp>
      <p:sp>
        <p:nvSpPr>
          <p:cNvPr id="87043" name="Rectangle 3"/>
          <p:cNvSpPr>
            <a:spLocks noGrp="1" noChangeArrowheads="1"/>
          </p:cNvSpPr>
          <p:nvPr>
            <p:ph type="body" idx="1"/>
          </p:nvPr>
        </p:nvSpPr>
        <p:spPr>
          <a:xfrm>
            <a:off x="919963" y="2253314"/>
            <a:ext cx="7408333" cy="3450696"/>
          </a:xfrm>
        </p:spPr>
        <p:txBody>
          <a:bodyPr/>
          <a:lstStyle/>
          <a:p>
            <a:r>
              <a:rPr lang="en-US" sz="2800" dirty="0"/>
              <a:t>Four parts to each one </a:t>
            </a:r>
            <a:r>
              <a:rPr lang="en-US" sz="2800" dirty="0">
                <a:solidFill>
                  <a:srgbClr val="CC6600"/>
                </a:solidFill>
              </a:rPr>
              <a:t>(some parts optional)</a:t>
            </a:r>
          </a:p>
          <a:p>
            <a:pPr lvl="1"/>
            <a:r>
              <a:rPr lang="en-US" dirty="0"/>
              <a:t>Protocol </a:t>
            </a:r>
          </a:p>
          <a:p>
            <a:pPr lvl="1"/>
            <a:r>
              <a:rPr lang="en-US" dirty="0"/>
              <a:t>Domain name or server IP address </a:t>
            </a:r>
          </a:p>
          <a:p>
            <a:pPr lvl="1"/>
            <a:r>
              <a:rPr lang="en-US" dirty="0"/>
              <a:t>Director(</a:t>
            </a:r>
            <a:r>
              <a:rPr lang="en-US" dirty="0" err="1"/>
              <a:t>ies</a:t>
            </a:r>
            <a:r>
              <a:rPr lang="en-US" dirty="0"/>
              <a:t>) </a:t>
            </a:r>
          </a:p>
          <a:p>
            <a:pPr lvl="1"/>
            <a:r>
              <a:rPr lang="en-US" dirty="0"/>
              <a:t>File </a:t>
            </a:r>
            <a:r>
              <a:rPr lang="en-US" dirty="0" smtClean="0"/>
              <a:t>name [suffix is important to the server] </a:t>
            </a:r>
            <a:endParaRPr lang="en-US" dirty="0"/>
          </a:p>
        </p:txBody>
      </p:sp>
      <p:sp>
        <p:nvSpPr>
          <p:cNvPr id="87044" name="Rectangle 4"/>
          <p:cNvSpPr>
            <a:spLocks noChangeArrowheads="1"/>
          </p:cNvSpPr>
          <p:nvPr/>
        </p:nvSpPr>
        <p:spPr bwMode="auto">
          <a:xfrm>
            <a:off x="228600" y="4436882"/>
            <a:ext cx="8558561" cy="584775"/>
          </a:xfrm>
          <a:prstGeom prst="rect">
            <a:avLst/>
          </a:prstGeom>
          <a:noFill/>
          <a:ln w="9525">
            <a:noFill/>
            <a:miter lim="800000"/>
            <a:headEnd/>
            <a:tailEnd/>
          </a:ln>
          <a:effectLst/>
        </p:spPr>
        <p:txBody>
          <a:bodyPr wrap="none">
            <a:spAutoFit/>
          </a:bodyPr>
          <a:lstStyle/>
          <a:p>
            <a:r>
              <a:rPr lang="en-US" sz="3200" b="1" dirty="0"/>
              <a:t>http</a:t>
            </a:r>
            <a:r>
              <a:rPr lang="en-US" sz="3200" b="1" dirty="0" smtClean="0"/>
              <a:t>://www.cdm.depaul.edu/Pages/default.aspx</a:t>
            </a:r>
            <a:endParaRPr lang="en-US" sz="3200" b="1" dirty="0"/>
          </a:p>
        </p:txBody>
      </p:sp>
      <p:sp>
        <p:nvSpPr>
          <p:cNvPr id="87045" name="AutoShape 5"/>
          <p:cNvSpPr>
            <a:spLocks/>
          </p:cNvSpPr>
          <p:nvPr/>
        </p:nvSpPr>
        <p:spPr bwMode="auto">
          <a:xfrm rot="16200000">
            <a:off x="529079" y="4754957"/>
            <a:ext cx="304800" cy="838200"/>
          </a:xfrm>
          <a:prstGeom prst="leftBrace">
            <a:avLst>
              <a:gd name="adj1" fmla="val 22917"/>
              <a:gd name="adj2" fmla="val 50000"/>
            </a:avLst>
          </a:prstGeom>
          <a:noFill/>
          <a:ln w="9525">
            <a:solidFill>
              <a:schemeClr val="tx1"/>
            </a:solidFill>
            <a:round/>
            <a:headEnd/>
            <a:tailEnd/>
          </a:ln>
          <a:effectLst/>
        </p:spPr>
        <p:txBody>
          <a:bodyPr wrap="none" anchor="ctr"/>
          <a:lstStyle/>
          <a:p>
            <a:endParaRPr lang="en-US"/>
          </a:p>
        </p:txBody>
      </p:sp>
      <p:sp>
        <p:nvSpPr>
          <p:cNvPr id="87046" name="AutoShape 6"/>
          <p:cNvSpPr>
            <a:spLocks/>
          </p:cNvSpPr>
          <p:nvPr/>
        </p:nvSpPr>
        <p:spPr bwMode="auto">
          <a:xfrm rot="16200000">
            <a:off x="3182986" y="3294014"/>
            <a:ext cx="339628" cy="3810000"/>
          </a:xfrm>
          <a:prstGeom prst="leftBrace">
            <a:avLst>
              <a:gd name="adj1" fmla="val 102083"/>
              <a:gd name="adj2" fmla="val 50000"/>
            </a:avLst>
          </a:prstGeom>
          <a:noFill/>
          <a:ln w="9525">
            <a:solidFill>
              <a:schemeClr val="tx1"/>
            </a:solidFill>
            <a:round/>
            <a:headEnd/>
            <a:tailEnd/>
          </a:ln>
          <a:effectLst/>
        </p:spPr>
        <p:txBody>
          <a:bodyPr wrap="none" anchor="ctr"/>
          <a:lstStyle/>
          <a:p>
            <a:endParaRPr lang="en-US"/>
          </a:p>
        </p:txBody>
      </p:sp>
      <p:sp>
        <p:nvSpPr>
          <p:cNvPr id="87047" name="AutoShape 7"/>
          <p:cNvSpPr>
            <a:spLocks/>
          </p:cNvSpPr>
          <p:nvPr/>
        </p:nvSpPr>
        <p:spPr bwMode="auto">
          <a:xfrm rot="16200000">
            <a:off x="5678335" y="4687735"/>
            <a:ext cx="378127" cy="1066802"/>
          </a:xfrm>
          <a:prstGeom prst="leftBrace">
            <a:avLst>
              <a:gd name="adj1" fmla="val 31250"/>
              <a:gd name="adj2" fmla="val 51667"/>
            </a:avLst>
          </a:prstGeom>
          <a:noFill/>
          <a:ln w="9525">
            <a:solidFill>
              <a:schemeClr val="tx1"/>
            </a:solidFill>
            <a:round/>
            <a:headEnd/>
            <a:tailEnd/>
          </a:ln>
          <a:effectLst/>
        </p:spPr>
        <p:txBody>
          <a:bodyPr wrap="none" anchor="ctr"/>
          <a:lstStyle/>
          <a:p>
            <a:endParaRPr lang="en-US"/>
          </a:p>
        </p:txBody>
      </p:sp>
      <p:sp>
        <p:nvSpPr>
          <p:cNvPr id="87048" name="AutoShape 8"/>
          <p:cNvSpPr>
            <a:spLocks/>
          </p:cNvSpPr>
          <p:nvPr/>
        </p:nvSpPr>
        <p:spPr bwMode="auto">
          <a:xfrm rot="16200000">
            <a:off x="7518786" y="4064254"/>
            <a:ext cx="386581" cy="2254249"/>
          </a:xfrm>
          <a:prstGeom prst="leftBrace">
            <a:avLst>
              <a:gd name="adj1" fmla="val 52083"/>
              <a:gd name="adj2" fmla="val 50000"/>
            </a:avLst>
          </a:prstGeom>
          <a:noFill/>
          <a:ln w="9525">
            <a:solidFill>
              <a:schemeClr val="tx1"/>
            </a:solidFill>
            <a:round/>
            <a:headEnd/>
            <a:tailEnd/>
          </a:ln>
          <a:effectLst/>
        </p:spPr>
        <p:txBody>
          <a:bodyPr wrap="none" anchor="ctr"/>
          <a:lstStyle/>
          <a:p>
            <a:endParaRPr lang="en-US"/>
          </a:p>
        </p:txBody>
      </p:sp>
      <p:sp>
        <p:nvSpPr>
          <p:cNvPr id="87049" name="Text Box 9"/>
          <p:cNvSpPr txBox="1">
            <a:spLocks noChangeArrowheads="1"/>
          </p:cNvSpPr>
          <p:nvPr/>
        </p:nvSpPr>
        <p:spPr bwMode="auto">
          <a:xfrm>
            <a:off x="228600" y="5384670"/>
            <a:ext cx="1022350" cy="366713"/>
          </a:xfrm>
          <a:prstGeom prst="rect">
            <a:avLst/>
          </a:prstGeom>
          <a:noFill/>
          <a:ln w="9525">
            <a:noFill/>
            <a:miter lim="800000"/>
            <a:headEnd/>
            <a:tailEnd/>
          </a:ln>
          <a:effectLst/>
        </p:spPr>
        <p:txBody>
          <a:bodyPr wrap="none">
            <a:spAutoFit/>
          </a:bodyPr>
          <a:lstStyle/>
          <a:p>
            <a:r>
              <a:rPr lang="en-US" dirty="0"/>
              <a:t>Protocol</a:t>
            </a:r>
          </a:p>
        </p:txBody>
      </p:sp>
      <p:sp>
        <p:nvSpPr>
          <p:cNvPr id="87050" name="Text Box 10"/>
          <p:cNvSpPr txBox="1">
            <a:spLocks noChangeArrowheads="1"/>
          </p:cNvSpPr>
          <p:nvPr/>
        </p:nvSpPr>
        <p:spPr bwMode="auto">
          <a:xfrm>
            <a:off x="2492375" y="5386241"/>
            <a:ext cx="1644650" cy="366713"/>
          </a:xfrm>
          <a:prstGeom prst="rect">
            <a:avLst/>
          </a:prstGeom>
          <a:noFill/>
          <a:ln w="9525">
            <a:noFill/>
            <a:miter lim="800000"/>
            <a:headEnd/>
            <a:tailEnd/>
          </a:ln>
          <a:effectLst/>
        </p:spPr>
        <p:txBody>
          <a:bodyPr wrap="none">
            <a:spAutoFit/>
          </a:bodyPr>
          <a:lstStyle/>
          <a:p>
            <a:r>
              <a:rPr lang="en-US" dirty="0"/>
              <a:t>Domain Name</a:t>
            </a:r>
          </a:p>
        </p:txBody>
      </p:sp>
      <p:sp>
        <p:nvSpPr>
          <p:cNvPr id="87051" name="Text Box 11"/>
          <p:cNvSpPr txBox="1">
            <a:spLocks noChangeArrowheads="1"/>
          </p:cNvSpPr>
          <p:nvPr/>
        </p:nvSpPr>
        <p:spPr bwMode="auto">
          <a:xfrm>
            <a:off x="5486400" y="5508381"/>
            <a:ext cx="1098550" cy="366713"/>
          </a:xfrm>
          <a:prstGeom prst="rect">
            <a:avLst/>
          </a:prstGeom>
          <a:noFill/>
          <a:ln w="9525">
            <a:noFill/>
            <a:miter lim="800000"/>
            <a:headEnd/>
            <a:tailEnd/>
          </a:ln>
          <a:effectLst/>
        </p:spPr>
        <p:txBody>
          <a:bodyPr wrap="none">
            <a:spAutoFit/>
          </a:bodyPr>
          <a:lstStyle/>
          <a:p>
            <a:r>
              <a:rPr lang="en-US" dirty="0"/>
              <a:t>Directory</a:t>
            </a:r>
          </a:p>
        </p:txBody>
      </p:sp>
      <p:sp>
        <p:nvSpPr>
          <p:cNvPr id="87052" name="Text Box 12"/>
          <p:cNvSpPr txBox="1">
            <a:spLocks noChangeArrowheads="1"/>
          </p:cNvSpPr>
          <p:nvPr/>
        </p:nvSpPr>
        <p:spPr bwMode="auto">
          <a:xfrm>
            <a:off x="7386383" y="5370922"/>
            <a:ext cx="1400778" cy="369332"/>
          </a:xfrm>
          <a:prstGeom prst="rect">
            <a:avLst/>
          </a:prstGeom>
          <a:noFill/>
          <a:ln w="9525">
            <a:noFill/>
            <a:miter lim="800000"/>
            <a:headEnd/>
            <a:tailEnd/>
          </a:ln>
          <a:effectLst/>
        </p:spPr>
        <p:txBody>
          <a:bodyPr wrap="square">
            <a:spAutoFit/>
          </a:bodyPr>
          <a:lstStyle/>
          <a:p>
            <a:r>
              <a:rPr lang="en-US" dirty="0"/>
              <a:t>File Name</a:t>
            </a:r>
          </a:p>
        </p:txBody>
      </p:sp>
    </p:spTree>
    <p:extLst>
      <p:ext uri="{BB962C8B-B14F-4D97-AF65-F5344CB8AC3E}">
        <p14:creationId xmlns:p14="http://schemas.microsoft.com/office/powerpoint/2010/main" val="17155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Effect transition="in" filter="fade">
                                      <p:cBhvr>
                                        <p:cTn id="7" dur="2000"/>
                                        <p:tgtEl>
                                          <p:spTgt spid="870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049"/>
                                        </p:tgtEl>
                                        <p:attrNameLst>
                                          <p:attrName>style.visibility</p:attrName>
                                        </p:attrNameLst>
                                      </p:cBhvr>
                                      <p:to>
                                        <p:strVal val="visible"/>
                                      </p:to>
                                    </p:set>
                                    <p:animEffect transition="in" filter="fade">
                                      <p:cBhvr>
                                        <p:cTn id="10" dur="2000"/>
                                        <p:tgtEl>
                                          <p:spTgt spid="87049"/>
                                        </p:tgtEl>
                                      </p:cBhvr>
                                    </p:animEffect>
                                  </p:childTnLst>
                                </p:cTn>
                              </p:par>
                              <p:par>
                                <p:cTn id="11" presetID="10" presetClass="entr" presetSubtype="0" fill="hold" nodeType="with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Effect transition="in" filter="fade">
                                      <p:cBhvr>
                                        <p:cTn id="13" dur="500"/>
                                        <p:tgtEl>
                                          <p:spTgt spid="8704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046"/>
                                        </p:tgtEl>
                                        <p:attrNameLst>
                                          <p:attrName>style.visibility</p:attrName>
                                        </p:attrNameLst>
                                      </p:cBhvr>
                                      <p:to>
                                        <p:strVal val="visible"/>
                                      </p:to>
                                    </p:set>
                                    <p:animEffect transition="in" filter="fade">
                                      <p:cBhvr>
                                        <p:cTn id="18" dur="2000"/>
                                        <p:tgtEl>
                                          <p:spTgt spid="870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7050"/>
                                        </p:tgtEl>
                                        <p:attrNameLst>
                                          <p:attrName>style.visibility</p:attrName>
                                        </p:attrNameLst>
                                      </p:cBhvr>
                                      <p:to>
                                        <p:strVal val="visible"/>
                                      </p:to>
                                    </p:set>
                                    <p:animEffect transition="in" filter="fade">
                                      <p:cBhvr>
                                        <p:cTn id="21" dur="2000"/>
                                        <p:tgtEl>
                                          <p:spTgt spid="87050"/>
                                        </p:tgtEl>
                                      </p:cBhvr>
                                    </p:animEffect>
                                  </p:childTnLst>
                                </p:cTn>
                              </p:par>
                              <p:par>
                                <p:cTn id="22" presetID="10" presetClass="entr" presetSubtype="0" fill="hold" nodeType="withEffect">
                                  <p:stCondLst>
                                    <p:cond delay="0"/>
                                  </p:stCondLst>
                                  <p:childTnLst>
                                    <p:set>
                                      <p:cBhvr>
                                        <p:cTn id="23" dur="1" fill="hold">
                                          <p:stCondLst>
                                            <p:cond delay="0"/>
                                          </p:stCondLst>
                                        </p:cTn>
                                        <p:tgtEl>
                                          <p:spTgt spid="87043">
                                            <p:txEl>
                                              <p:pRg st="2" end="2"/>
                                            </p:txEl>
                                          </p:spTgt>
                                        </p:tgtEl>
                                        <p:attrNameLst>
                                          <p:attrName>style.visibility</p:attrName>
                                        </p:attrNameLst>
                                      </p:cBhvr>
                                      <p:to>
                                        <p:strVal val="visible"/>
                                      </p:to>
                                    </p:set>
                                    <p:animEffect transition="in" filter="fade">
                                      <p:cBhvr>
                                        <p:cTn id="24" dur="500"/>
                                        <p:tgtEl>
                                          <p:spTgt spid="8704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7047"/>
                                        </p:tgtEl>
                                        <p:attrNameLst>
                                          <p:attrName>style.visibility</p:attrName>
                                        </p:attrNameLst>
                                      </p:cBhvr>
                                      <p:to>
                                        <p:strVal val="visible"/>
                                      </p:to>
                                    </p:set>
                                    <p:animEffect transition="in" filter="fade">
                                      <p:cBhvr>
                                        <p:cTn id="29" dur="2000"/>
                                        <p:tgtEl>
                                          <p:spTgt spid="870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7051"/>
                                        </p:tgtEl>
                                        <p:attrNameLst>
                                          <p:attrName>style.visibility</p:attrName>
                                        </p:attrNameLst>
                                      </p:cBhvr>
                                      <p:to>
                                        <p:strVal val="visible"/>
                                      </p:to>
                                    </p:set>
                                    <p:animEffect transition="in" filter="fade">
                                      <p:cBhvr>
                                        <p:cTn id="32" dur="2000"/>
                                        <p:tgtEl>
                                          <p:spTgt spid="87051"/>
                                        </p:tgtEl>
                                      </p:cBhvr>
                                    </p:animEffect>
                                  </p:childTnLst>
                                </p:cTn>
                              </p:par>
                              <p:par>
                                <p:cTn id="33" presetID="10" presetClass="entr" presetSubtype="0" fill="hold" nodeType="withEffect">
                                  <p:stCondLst>
                                    <p:cond delay="0"/>
                                  </p:stCondLst>
                                  <p:childTnLst>
                                    <p:set>
                                      <p:cBhvr>
                                        <p:cTn id="34" dur="1" fill="hold">
                                          <p:stCondLst>
                                            <p:cond delay="0"/>
                                          </p:stCondLst>
                                        </p:cTn>
                                        <p:tgtEl>
                                          <p:spTgt spid="87043">
                                            <p:txEl>
                                              <p:pRg st="3" end="3"/>
                                            </p:txEl>
                                          </p:spTgt>
                                        </p:tgtEl>
                                        <p:attrNameLst>
                                          <p:attrName>style.visibility</p:attrName>
                                        </p:attrNameLst>
                                      </p:cBhvr>
                                      <p:to>
                                        <p:strVal val="visible"/>
                                      </p:to>
                                    </p:set>
                                    <p:animEffect transition="in" filter="fade">
                                      <p:cBhvr>
                                        <p:cTn id="35" dur="500"/>
                                        <p:tgtEl>
                                          <p:spTgt spid="8704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7048"/>
                                        </p:tgtEl>
                                        <p:attrNameLst>
                                          <p:attrName>style.visibility</p:attrName>
                                        </p:attrNameLst>
                                      </p:cBhvr>
                                      <p:to>
                                        <p:strVal val="visible"/>
                                      </p:to>
                                    </p:set>
                                    <p:animEffect transition="in" filter="fade">
                                      <p:cBhvr>
                                        <p:cTn id="40" dur="2000"/>
                                        <p:tgtEl>
                                          <p:spTgt spid="870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7052"/>
                                        </p:tgtEl>
                                        <p:attrNameLst>
                                          <p:attrName>style.visibility</p:attrName>
                                        </p:attrNameLst>
                                      </p:cBhvr>
                                      <p:to>
                                        <p:strVal val="visible"/>
                                      </p:to>
                                    </p:set>
                                    <p:animEffect transition="in" filter="fade">
                                      <p:cBhvr>
                                        <p:cTn id="43" dur="2000"/>
                                        <p:tgtEl>
                                          <p:spTgt spid="87052"/>
                                        </p:tgtEl>
                                      </p:cBhvr>
                                    </p:animEffect>
                                  </p:childTnLst>
                                </p:cTn>
                              </p:par>
                              <p:par>
                                <p:cTn id="44" presetID="10" presetClass="entr" presetSubtype="0" fill="hold" nodeType="withEffect">
                                  <p:stCondLst>
                                    <p:cond delay="0"/>
                                  </p:stCondLst>
                                  <p:childTnLst>
                                    <p:set>
                                      <p:cBhvr>
                                        <p:cTn id="45" dur="1" fill="hold">
                                          <p:stCondLst>
                                            <p:cond delay="0"/>
                                          </p:stCondLst>
                                        </p:cTn>
                                        <p:tgtEl>
                                          <p:spTgt spid="87043">
                                            <p:txEl>
                                              <p:pRg st="4" end="4"/>
                                            </p:txEl>
                                          </p:spTgt>
                                        </p:tgtEl>
                                        <p:attrNameLst>
                                          <p:attrName>style.visibility</p:attrName>
                                        </p:attrNameLst>
                                      </p:cBhvr>
                                      <p:to>
                                        <p:strVal val="visible"/>
                                      </p:to>
                                    </p:set>
                                    <p:animEffect transition="in" filter="fade">
                                      <p:cBhvr>
                                        <p:cTn id="46" dur="500"/>
                                        <p:tgtEl>
                                          <p:spTgt spid="870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P spid="87046" grpId="0" animBg="1"/>
      <p:bldP spid="87047" grpId="0" animBg="1"/>
      <p:bldP spid="87048" grpId="0" animBg="1"/>
      <p:bldP spid="87049" grpId="0"/>
      <p:bldP spid="87050" grpId="0"/>
      <p:bldP spid="87051" grpId="0"/>
      <p:bldP spid="8705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dirty="0" smtClean="0"/>
              <a:t>Each Computer has an IP </a:t>
            </a:r>
            <a:r>
              <a:rPr lang="en-US" dirty="0"/>
              <a:t>Address</a:t>
            </a:r>
          </a:p>
        </p:txBody>
      </p:sp>
      <p:grpSp>
        <p:nvGrpSpPr>
          <p:cNvPr id="2" name="Group 3"/>
          <p:cNvGrpSpPr>
            <a:grpSpLocks/>
          </p:cNvGrpSpPr>
          <p:nvPr/>
        </p:nvGrpSpPr>
        <p:grpSpPr bwMode="auto">
          <a:xfrm>
            <a:off x="990600" y="1981200"/>
            <a:ext cx="5105400" cy="4033838"/>
            <a:chOff x="0" y="192"/>
            <a:chExt cx="5664" cy="3933"/>
          </a:xfrm>
        </p:grpSpPr>
        <p:pic>
          <p:nvPicPr>
            <p:cNvPr id="79876" name="Picture 4" descr="Hub"/>
            <p:cNvPicPr>
              <a:picLocks noChangeAspect="1" noChangeArrowheads="1"/>
            </p:cNvPicPr>
            <p:nvPr/>
          </p:nvPicPr>
          <p:blipFill>
            <a:blip r:embed="rId3" cstate="print"/>
            <a:srcRect/>
            <a:stretch>
              <a:fillRect/>
            </a:stretch>
          </p:blipFill>
          <p:spPr bwMode="auto">
            <a:xfrm>
              <a:off x="1776" y="192"/>
              <a:ext cx="336" cy="162"/>
            </a:xfrm>
            <a:prstGeom prst="rect">
              <a:avLst/>
            </a:prstGeom>
            <a:noFill/>
          </p:spPr>
        </p:pic>
        <p:grpSp>
          <p:nvGrpSpPr>
            <p:cNvPr id="3" name="Group 5"/>
            <p:cNvGrpSpPr>
              <a:grpSpLocks/>
            </p:cNvGrpSpPr>
            <p:nvPr/>
          </p:nvGrpSpPr>
          <p:grpSpPr bwMode="auto">
            <a:xfrm>
              <a:off x="0" y="288"/>
              <a:ext cx="5664" cy="3837"/>
              <a:chOff x="0" y="288"/>
              <a:chExt cx="5664" cy="3837"/>
            </a:xfrm>
          </p:grpSpPr>
          <p:grpSp>
            <p:nvGrpSpPr>
              <p:cNvPr id="4" name="Group 6"/>
              <p:cNvGrpSpPr>
                <a:grpSpLocks/>
              </p:cNvGrpSpPr>
              <p:nvPr/>
            </p:nvGrpSpPr>
            <p:grpSpPr bwMode="auto">
              <a:xfrm>
                <a:off x="0" y="288"/>
                <a:ext cx="1440" cy="1005"/>
                <a:chOff x="2688" y="1056"/>
                <a:chExt cx="1440" cy="1005"/>
              </a:xfrm>
            </p:grpSpPr>
            <p:sp>
              <p:nvSpPr>
                <p:cNvPr id="79879" name="Line 7"/>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79880" name="Line 8"/>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79881" name="Line 9"/>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79882" name="Line 10"/>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79883" name="Line 11"/>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79884" name="Line 12"/>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79885" name="Picture 13"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79886" name="Picture 14"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79887" name="Picture 15"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79888" name="Picture 16"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79889" name="Picture 17"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79890" name="Picture 18"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79891" name="Picture 19"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nvGrpSpPr>
              <p:cNvPr id="5" name="Group 20"/>
              <p:cNvGrpSpPr>
                <a:grpSpLocks/>
              </p:cNvGrpSpPr>
              <p:nvPr/>
            </p:nvGrpSpPr>
            <p:grpSpPr bwMode="auto">
              <a:xfrm>
                <a:off x="192" y="288"/>
                <a:ext cx="5472" cy="3837"/>
                <a:chOff x="192" y="288"/>
                <a:chExt cx="5472" cy="3837"/>
              </a:xfrm>
            </p:grpSpPr>
            <p:sp>
              <p:nvSpPr>
                <p:cNvPr id="79893" name="Line 21"/>
                <p:cNvSpPr>
                  <a:spLocks noChangeShapeType="1"/>
                </p:cNvSpPr>
                <p:nvPr/>
              </p:nvSpPr>
              <p:spPr bwMode="auto">
                <a:xfrm flipV="1">
                  <a:off x="3408" y="432"/>
                  <a:ext cx="1056" cy="960"/>
                </a:xfrm>
                <a:prstGeom prst="line">
                  <a:avLst/>
                </a:prstGeom>
                <a:noFill/>
                <a:ln w="57150">
                  <a:solidFill>
                    <a:schemeClr val="tx1"/>
                  </a:solidFill>
                  <a:round/>
                  <a:headEnd/>
                  <a:tailEnd/>
                </a:ln>
                <a:effectLst/>
              </p:spPr>
              <p:txBody>
                <a:bodyPr/>
                <a:lstStyle/>
                <a:p>
                  <a:endParaRPr lang="en-US"/>
                </a:p>
              </p:txBody>
            </p:sp>
            <p:sp>
              <p:nvSpPr>
                <p:cNvPr id="79894" name="Line 22"/>
                <p:cNvSpPr>
                  <a:spLocks noChangeShapeType="1"/>
                </p:cNvSpPr>
                <p:nvPr/>
              </p:nvSpPr>
              <p:spPr bwMode="auto">
                <a:xfrm>
                  <a:off x="1968" y="288"/>
                  <a:ext cx="2496" cy="96"/>
                </a:xfrm>
                <a:prstGeom prst="line">
                  <a:avLst/>
                </a:prstGeom>
                <a:noFill/>
                <a:ln w="57150">
                  <a:solidFill>
                    <a:schemeClr val="tx1"/>
                  </a:solidFill>
                  <a:round/>
                  <a:headEnd/>
                  <a:tailEnd/>
                </a:ln>
                <a:effectLst/>
              </p:spPr>
              <p:txBody>
                <a:bodyPr/>
                <a:lstStyle/>
                <a:p>
                  <a:endParaRPr lang="en-US"/>
                </a:p>
              </p:txBody>
            </p:sp>
            <p:sp>
              <p:nvSpPr>
                <p:cNvPr id="79895" name="Line 23"/>
                <p:cNvSpPr>
                  <a:spLocks noChangeShapeType="1"/>
                </p:cNvSpPr>
                <p:nvPr/>
              </p:nvSpPr>
              <p:spPr bwMode="auto">
                <a:xfrm flipV="1">
                  <a:off x="1056" y="288"/>
                  <a:ext cx="816" cy="48"/>
                </a:xfrm>
                <a:prstGeom prst="line">
                  <a:avLst/>
                </a:prstGeom>
                <a:noFill/>
                <a:ln w="57150">
                  <a:solidFill>
                    <a:schemeClr val="tx1"/>
                  </a:solidFill>
                  <a:round/>
                  <a:headEnd/>
                  <a:tailEnd/>
                </a:ln>
                <a:effectLst/>
              </p:spPr>
              <p:txBody>
                <a:bodyPr/>
                <a:lstStyle/>
                <a:p>
                  <a:endParaRPr lang="en-US"/>
                </a:p>
              </p:txBody>
            </p:sp>
            <p:sp>
              <p:nvSpPr>
                <p:cNvPr id="79896" name="Line 24"/>
                <p:cNvSpPr>
                  <a:spLocks noChangeShapeType="1"/>
                </p:cNvSpPr>
                <p:nvPr/>
              </p:nvSpPr>
              <p:spPr bwMode="auto">
                <a:xfrm flipV="1">
                  <a:off x="1632" y="288"/>
                  <a:ext cx="240" cy="1152"/>
                </a:xfrm>
                <a:prstGeom prst="line">
                  <a:avLst/>
                </a:prstGeom>
                <a:noFill/>
                <a:ln w="57150">
                  <a:solidFill>
                    <a:schemeClr val="tx1"/>
                  </a:solidFill>
                  <a:round/>
                  <a:headEnd/>
                  <a:tailEnd/>
                </a:ln>
                <a:effectLst/>
              </p:spPr>
              <p:txBody>
                <a:bodyPr/>
                <a:lstStyle/>
                <a:p>
                  <a:endParaRPr lang="en-US"/>
                </a:p>
              </p:txBody>
            </p:sp>
            <p:sp>
              <p:nvSpPr>
                <p:cNvPr id="79897" name="Line 25"/>
                <p:cNvSpPr>
                  <a:spLocks noChangeShapeType="1"/>
                </p:cNvSpPr>
                <p:nvPr/>
              </p:nvSpPr>
              <p:spPr bwMode="auto">
                <a:xfrm flipH="1" flipV="1">
                  <a:off x="960" y="1488"/>
                  <a:ext cx="672" cy="0"/>
                </a:xfrm>
                <a:prstGeom prst="line">
                  <a:avLst/>
                </a:prstGeom>
                <a:noFill/>
                <a:ln w="57150">
                  <a:solidFill>
                    <a:schemeClr val="tx1"/>
                  </a:solidFill>
                  <a:round/>
                  <a:headEnd/>
                  <a:tailEnd/>
                </a:ln>
                <a:effectLst/>
              </p:spPr>
              <p:txBody>
                <a:bodyPr/>
                <a:lstStyle/>
                <a:p>
                  <a:endParaRPr lang="en-US"/>
                </a:p>
              </p:txBody>
            </p:sp>
            <p:sp>
              <p:nvSpPr>
                <p:cNvPr id="79898" name="Line 26"/>
                <p:cNvSpPr>
                  <a:spLocks noChangeShapeType="1"/>
                </p:cNvSpPr>
                <p:nvPr/>
              </p:nvSpPr>
              <p:spPr bwMode="auto">
                <a:xfrm flipH="1" flipV="1">
                  <a:off x="1680" y="1536"/>
                  <a:ext cx="1584" cy="864"/>
                </a:xfrm>
                <a:prstGeom prst="line">
                  <a:avLst/>
                </a:prstGeom>
                <a:noFill/>
                <a:ln w="57150">
                  <a:solidFill>
                    <a:schemeClr val="tx1"/>
                  </a:solidFill>
                  <a:round/>
                  <a:headEnd/>
                  <a:tailEnd/>
                </a:ln>
                <a:effectLst/>
              </p:spPr>
              <p:txBody>
                <a:bodyPr/>
                <a:lstStyle/>
                <a:p>
                  <a:endParaRPr lang="en-US"/>
                </a:p>
              </p:txBody>
            </p:sp>
            <p:grpSp>
              <p:nvGrpSpPr>
                <p:cNvPr id="6" name="Group 27"/>
                <p:cNvGrpSpPr>
                  <a:grpSpLocks/>
                </p:cNvGrpSpPr>
                <p:nvPr/>
              </p:nvGrpSpPr>
              <p:grpSpPr bwMode="auto">
                <a:xfrm>
                  <a:off x="192" y="1440"/>
                  <a:ext cx="1344" cy="1101"/>
                  <a:chOff x="336" y="1248"/>
                  <a:chExt cx="1344" cy="1101"/>
                </a:xfrm>
              </p:grpSpPr>
              <p:sp>
                <p:nvSpPr>
                  <p:cNvPr id="79900" name="Line 28"/>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79901" name="Line 29"/>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79902" name="Picture 30"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79903" name="Line 31"/>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79904" name="Line 32"/>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79905" name="Line 33"/>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79906" name="Line 34"/>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79907" name="Line 35"/>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79908" name="Picture 36"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79909" name="Picture 37"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79910" name="Picture 38"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79911" name="Picture 39"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79912" name="Picture 40"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79913" name="Picture 41"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79914" name="Picture 42"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sp>
              <p:nvSpPr>
                <p:cNvPr id="79915" name="Line 43"/>
                <p:cNvSpPr>
                  <a:spLocks noChangeShapeType="1"/>
                </p:cNvSpPr>
                <p:nvPr/>
              </p:nvSpPr>
              <p:spPr bwMode="auto">
                <a:xfrm flipH="1" flipV="1">
                  <a:off x="3264" y="2448"/>
                  <a:ext cx="336" cy="720"/>
                </a:xfrm>
                <a:prstGeom prst="line">
                  <a:avLst/>
                </a:prstGeom>
                <a:noFill/>
                <a:ln w="57150">
                  <a:solidFill>
                    <a:schemeClr val="tx1"/>
                  </a:solidFill>
                  <a:round/>
                  <a:headEnd/>
                  <a:tailEnd/>
                </a:ln>
                <a:effectLst/>
              </p:spPr>
              <p:txBody>
                <a:bodyPr/>
                <a:lstStyle/>
                <a:p>
                  <a:endParaRPr lang="en-US"/>
                </a:p>
              </p:txBody>
            </p:sp>
            <p:grpSp>
              <p:nvGrpSpPr>
                <p:cNvPr id="7" name="Group 44"/>
                <p:cNvGrpSpPr>
                  <a:grpSpLocks/>
                </p:cNvGrpSpPr>
                <p:nvPr/>
              </p:nvGrpSpPr>
              <p:grpSpPr bwMode="auto">
                <a:xfrm>
                  <a:off x="3648" y="1728"/>
                  <a:ext cx="1311" cy="1440"/>
                  <a:chOff x="3648" y="1728"/>
                  <a:chExt cx="1311" cy="1440"/>
                </a:xfrm>
              </p:grpSpPr>
              <p:sp>
                <p:nvSpPr>
                  <p:cNvPr id="79917" name="Line 45"/>
                  <p:cNvSpPr>
                    <a:spLocks noChangeShapeType="1"/>
                  </p:cNvSpPr>
                  <p:nvPr/>
                </p:nvSpPr>
                <p:spPr bwMode="auto">
                  <a:xfrm flipV="1">
                    <a:off x="3648" y="1776"/>
                    <a:ext cx="1248" cy="1392"/>
                  </a:xfrm>
                  <a:prstGeom prst="line">
                    <a:avLst/>
                  </a:prstGeom>
                  <a:noFill/>
                  <a:ln w="57150">
                    <a:solidFill>
                      <a:schemeClr val="tx1"/>
                    </a:solidFill>
                    <a:round/>
                    <a:headEnd/>
                    <a:tailEnd/>
                  </a:ln>
                  <a:effectLst/>
                </p:spPr>
                <p:txBody>
                  <a:bodyPr/>
                  <a:lstStyle/>
                  <a:p>
                    <a:endParaRPr lang="en-US"/>
                  </a:p>
                </p:txBody>
              </p:sp>
              <p:pic>
                <p:nvPicPr>
                  <p:cNvPr id="79918" name="Picture 46" descr="bs00282_"/>
                  <p:cNvPicPr>
                    <a:picLocks noChangeAspect="1" noChangeArrowheads="1"/>
                  </p:cNvPicPr>
                  <p:nvPr/>
                </p:nvPicPr>
                <p:blipFill>
                  <a:blip r:embed="rId4" cstate="print"/>
                  <a:srcRect/>
                  <a:stretch>
                    <a:fillRect/>
                  </a:stretch>
                </p:blipFill>
                <p:spPr bwMode="auto">
                  <a:xfrm>
                    <a:off x="4416" y="2016"/>
                    <a:ext cx="288" cy="285"/>
                  </a:xfrm>
                  <a:prstGeom prst="rect">
                    <a:avLst/>
                  </a:prstGeom>
                  <a:noFill/>
                </p:spPr>
              </p:pic>
              <p:pic>
                <p:nvPicPr>
                  <p:cNvPr id="79919" name="Picture 47" descr="bs00282_"/>
                  <p:cNvPicPr>
                    <a:picLocks noChangeAspect="1" noChangeArrowheads="1"/>
                  </p:cNvPicPr>
                  <p:nvPr/>
                </p:nvPicPr>
                <p:blipFill>
                  <a:blip r:embed="rId4" cstate="print"/>
                  <a:srcRect/>
                  <a:stretch>
                    <a:fillRect/>
                  </a:stretch>
                </p:blipFill>
                <p:spPr bwMode="auto">
                  <a:xfrm>
                    <a:off x="3840" y="2592"/>
                    <a:ext cx="288" cy="285"/>
                  </a:xfrm>
                  <a:prstGeom prst="rect">
                    <a:avLst/>
                  </a:prstGeom>
                  <a:noFill/>
                </p:spPr>
              </p:pic>
              <p:pic>
                <p:nvPicPr>
                  <p:cNvPr id="79920" name="Picture 48" descr="bs00283_"/>
                  <p:cNvPicPr>
                    <a:picLocks noChangeAspect="1" noChangeArrowheads="1"/>
                  </p:cNvPicPr>
                  <p:nvPr/>
                </p:nvPicPr>
                <p:blipFill>
                  <a:blip r:embed="rId5" cstate="print"/>
                  <a:srcRect/>
                  <a:stretch>
                    <a:fillRect/>
                  </a:stretch>
                </p:blipFill>
                <p:spPr bwMode="auto">
                  <a:xfrm>
                    <a:off x="4704" y="1728"/>
                    <a:ext cx="255" cy="288"/>
                  </a:xfrm>
                  <a:prstGeom prst="rect">
                    <a:avLst/>
                  </a:prstGeom>
                  <a:noFill/>
                </p:spPr>
              </p:pic>
              <p:pic>
                <p:nvPicPr>
                  <p:cNvPr id="79921" name="Picture 49" descr="bs00234_"/>
                  <p:cNvPicPr>
                    <a:picLocks noChangeAspect="1" noChangeArrowheads="1"/>
                  </p:cNvPicPr>
                  <p:nvPr/>
                </p:nvPicPr>
                <p:blipFill>
                  <a:blip r:embed="rId6" cstate="print"/>
                  <a:srcRect/>
                  <a:stretch>
                    <a:fillRect/>
                  </a:stretch>
                </p:blipFill>
                <p:spPr bwMode="auto">
                  <a:xfrm>
                    <a:off x="4080" y="2352"/>
                    <a:ext cx="384" cy="229"/>
                  </a:xfrm>
                  <a:prstGeom prst="rect">
                    <a:avLst/>
                  </a:prstGeom>
                  <a:noFill/>
                </p:spPr>
              </p:pic>
            </p:grpSp>
            <p:sp>
              <p:nvSpPr>
                <p:cNvPr id="79922" name="Line 50"/>
                <p:cNvSpPr>
                  <a:spLocks noChangeShapeType="1"/>
                </p:cNvSpPr>
                <p:nvPr/>
              </p:nvSpPr>
              <p:spPr bwMode="auto">
                <a:xfrm flipH="1">
                  <a:off x="2160" y="2448"/>
                  <a:ext cx="1056" cy="96"/>
                </a:xfrm>
                <a:prstGeom prst="line">
                  <a:avLst/>
                </a:prstGeom>
                <a:noFill/>
                <a:ln w="57150">
                  <a:solidFill>
                    <a:schemeClr val="tx1"/>
                  </a:solidFill>
                  <a:round/>
                  <a:headEnd/>
                  <a:tailEnd/>
                </a:ln>
                <a:effectLst/>
              </p:spPr>
              <p:txBody>
                <a:bodyPr/>
                <a:lstStyle/>
                <a:p>
                  <a:endParaRPr lang="en-US"/>
                </a:p>
              </p:txBody>
            </p:sp>
            <p:sp>
              <p:nvSpPr>
                <p:cNvPr id="79923" name="Line 51"/>
                <p:cNvSpPr>
                  <a:spLocks noChangeShapeType="1"/>
                </p:cNvSpPr>
                <p:nvPr/>
              </p:nvSpPr>
              <p:spPr bwMode="auto">
                <a:xfrm flipV="1">
                  <a:off x="3264" y="1488"/>
                  <a:ext cx="144" cy="912"/>
                </a:xfrm>
                <a:prstGeom prst="line">
                  <a:avLst/>
                </a:prstGeom>
                <a:noFill/>
                <a:ln w="57150">
                  <a:solidFill>
                    <a:schemeClr val="tx1"/>
                  </a:solidFill>
                  <a:round/>
                  <a:headEnd/>
                  <a:tailEnd/>
                </a:ln>
                <a:effectLst/>
              </p:spPr>
              <p:txBody>
                <a:bodyPr/>
                <a:lstStyle/>
                <a:p>
                  <a:endParaRPr lang="en-US"/>
                </a:p>
              </p:txBody>
            </p:sp>
            <p:pic>
              <p:nvPicPr>
                <p:cNvPr id="79924" name="Picture 52" descr="Hub"/>
                <p:cNvPicPr>
                  <a:picLocks noChangeAspect="1" noChangeArrowheads="1"/>
                </p:cNvPicPr>
                <p:nvPr/>
              </p:nvPicPr>
              <p:blipFill>
                <a:blip r:embed="rId3" cstate="print"/>
                <a:srcRect/>
                <a:stretch>
                  <a:fillRect/>
                </a:stretch>
              </p:blipFill>
              <p:spPr bwMode="auto">
                <a:xfrm>
                  <a:off x="3120" y="2352"/>
                  <a:ext cx="336" cy="162"/>
                </a:xfrm>
                <a:prstGeom prst="rect">
                  <a:avLst/>
                </a:prstGeom>
                <a:noFill/>
              </p:spPr>
            </p:pic>
            <p:grpSp>
              <p:nvGrpSpPr>
                <p:cNvPr id="8" name="Group 53"/>
                <p:cNvGrpSpPr>
                  <a:grpSpLocks/>
                </p:cNvGrpSpPr>
                <p:nvPr/>
              </p:nvGrpSpPr>
              <p:grpSpPr bwMode="auto">
                <a:xfrm>
                  <a:off x="2064" y="432"/>
                  <a:ext cx="1440" cy="1101"/>
                  <a:chOff x="2064" y="432"/>
                  <a:chExt cx="1440" cy="1101"/>
                </a:xfrm>
              </p:grpSpPr>
              <p:sp>
                <p:nvSpPr>
                  <p:cNvPr id="79926" name="Line 54"/>
                  <p:cNvSpPr>
                    <a:spLocks noChangeShapeType="1"/>
                  </p:cNvSpPr>
                  <p:nvPr/>
                </p:nvSpPr>
                <p:spPr bwMode="auto">
                  <a:xfrm flipH="1">
                    <a:off x="2880" y="576"/>
                    <a:ext cx="192" cy="240"/>
                  </a:xfrm>
                  <a:prstGeom prst="line">
                    <a:avLst/>
                  </a:prstGeom>
                  <a:noFill/>
                  <a:ln w="57150">
                    <a:solidFill>
                      <a:schemeClr val="tx1"/>
                    </a:solidFill>
                    <a:round/>
                    <a:headEnd/>
                    <a:tailEnd/>
                  </a:ln>
                  <a:effectLst/>
                </p:spPr>
                <p:txBody>
                  <a:bodyPr/>
                  <a:lstStyle/>
                  <a:p>
                    <a:endParaRPr lang="en-US"/>
                  </a:p>
                </p:txBody>
              </p:sp>
              <p:sp>
                <p:nvSpPr>
                  <p:cNvPr id="79927" name="Line 55"/>
                  <p:cNvSpPr>
                    <a:spLocks noChangeShapeType="1"/>
                  </p:cNvSpPr>
                  <p:nvPr/>
                </p:nvSpPr>
                <p:spPr bwMode="auto">
                  <a:xfrm>
                    <a:off x="2256" y="816"/>
                    <a:ext cx="576" cy="96"/>
                  </a:xfrm>
                  <a:prstGeom prst="line">
                    <a:avLst/>
                  </a:prstGeom>
                  <a:noFill/>
                  <a:ln w="57150">
                    <a:solidFill>
                      <a:schemeClr val="tx1"/>
                    </a:solidFill>
                    <a:round/>
                    <a:headEnd/>
                    <a:tailEnd/>
                  </a:ln>
                  <a:effectLst/>
                </p:spPr>
                <p:txBody>
                  <a:bodyPr/>
                  <a:lstStyle/>
                  <a:p>
                    <a:endParaRPr lang="en-US"/>
                  </a:p>
                </p:txBody>
              </p:sp>
              <p:sp>
                <p:nvSpPr>
                  <p:cNvPr id="79928" name="Line 56"/>
                  <p:cNvSpPr>
                    <a:spLocks noChangeShapeType="1"/>
                  </p:cNvSpPr>
                  <p:nvPr/>
                </p:nvSpPr>
                <p:spPr bwMode="auto">
                  <a:xfrm flipH="1">
                    <a:off x="2736" y="1008"/>
                    <a:ext cx="48" cy="384"/>
                  </a:xfrm>
                  <a:prstGeom prst="line">
                    <a:avLst/>
                  </a:prstGeom>
                  <a:noFill/>
                  <a:ln w="57150">
                    <a:solidFill>
                      <a:schemeClr val="tx1"/>
                    </a:solidFill>
                    <a:round/>
                    <a:headEnd/>
                    <a:tailEnd/>
                  </a:ln>
                  <a:effectLst/>
                </p:spPr>
                <p:txBody>
                  <a:bodyPr/>
                  <a:lstStyle/>
                  <a:p>
                    <a:endParaRPr lang="en-US"/>
                  </a:p>
                </p:txBody>
              </p:sp>
              <p:sp>
                <p:nvSpPr>
                  <p:cNvPr id="79929" name="Line 57"/>
                  <p:cNvSpPr>
                    <a:spLocks noChangeShapeType="1"/>
                  </p:cNvSpPr>
                  <p:nvPr/>
                </p:nvSpPr>
                <p:spPr bwMode="auto">
                  <a:xfrm flipH="1" flipV="1">
                    <a:off x="2880" y="912"/>
                    <a:ext cx="432" cy="96"/>
                  </a:xfrm>
                  <a:prstGeom prst="line">
                    <a:avLst/>
                  </a:prstGeom>
                  <a:noFill/>
                  <a:ln w="57150">
                    <a:solidFill>
                      <a:schemeClr val="tx1"/>
                    </a:solidFill>
                    <a:round/>
                    <a:headEnd/>
                    <a:tailEnd/>
                  </a:ln>
                  <a:effectLst/>
                </p:spPr>
                <p:txBody>
                  <a:bodyPr/>
                  <a:lstStyle/>
                  <a:p>
                    <a:endParaRPr lang="en-US"/>
                  </a:p>
                </p:txBody>
              </p:sp>
              <p:sp>
                <p:nvSpPr>
                  <p:cNvPr id="79930" name="Line 58"/>
                  <p:cNvSpPr>
                    <a:spLocks noChangeShapeType="1"/>
                  </p:cNvSpPr>
                  <p:nvPr/>
                </p:nvSpPr>
                <p:spPr bwMode="auto">
                  <a:xfrm flipV="1">
                    <a:off x="2400" y="960"/>
                    <a:ext cx="336" cy="252"/>
                  </a:xfrm>
                  <a:prstGeom prst="line">
                    <a:avLst/>
                  </a:prstGeom>
                  <a:noFill/>
                  <a:ln w="57150">
                    <a:solidFill>
                      <a:schemeClr val="tx1"/>
                    </a:solidFill>
                    <a:round/>
                    <a:headEnd/>
                    <a:tailEnd/>
                  </a:ln>
                  <a:effectLst/>
                </p:spPr>
                <p:txBody>
                  <a:bodyPr/>
                  <a:lstStyle/>
                  <a:p>
                    <a:endParaRPr lang="en-US"/>
                  </a:p>
                </p:txBody>
              </p:sp>
              <p:sp>
                <p:nvSpPr>
                  <p:cNvPr id="79931" name="Line 59"/>
                  <p:cNvSpPr>
                    <a:spLocks noChangeShapeType="1"/>
                  </p:cNvSpPr>
                  <p:nvPr/>
                </p:nvSpPr>
                <p:spPr bwMode="auto">
                  <a:xfrm flipH="1" flipV="1">
                    <a:off x="2832" y="960"/>
                    <a:ext cx="576" cy="480"/>
                  </a:xfrm>
                  <a:prstGeom prst="line">
                    <a:avLst/>
                  </a:prstGeom>
                  <a:noFill/>
                  <a:ln w="57150">
                    <a:solidFill>
                      <a:schemeClr val="tx1"/>
                    </a:solidFill>
                    <a:round/>
                    <a:headEnd/>
                    <a:tailEnd/>
                  </a:ln>
                  <a:effectLst/>
                </p:spPr>
                <p:txBody>
                  <a:bodyPr/>
                  <a:lstStyle/>
                  <a:p>
                    <a:endParaRPr lang="en-US"/>
                  </a:p>
                </p:txBody>
              </p:sp>
              <p:pic>
                <p:nvPicPr>
                  <p:cNvPr id="79932" name="Picture 60" descr="bs00282_"/>
                  <p:cNvPicPr>
                    <a:picLocks noChangeAspect="1" noChangeArrowheads="1"/>
                  </p:cNvPicPr>
                  <p:nvPr/>
                </p:nvPicPr>
                <p:blipFill>
                  <a:blip r:embed="rId4" cstate="print"/>
                  <a:srcRect/>
                  <a:stretch>
                    <a:fillRect/>
                  </a:stretch>
                </p:blipFill>
                <p:spPr bwMode="auto">
                  <a:xfrm>
                    <a:off x="2592" y="1248"/>
                    <a:ext cx="288" cy="285"/>
                  </a:xfrm>
                  <a:prstGeom prst="rect">
                    <a:avLst/>
                  </a:prstGeom>
                  <a:noFill/>
                </p:spPr>
              </p:pic>
              <p:pic>
                <p:nvPicPr>
                  <p:cNvPr id="79933" name="Picture 61" descr="bs00282_"/>
                  <p:cNvPicPr>
                    <a:picLocks noChangeAspect="1" noChangeArrowheads="1"/>
                  </p:cNvPicPr>
                  <p:nvPr/>
                </p:nvPicPr>
                <p:blipFill>
                  <a:blip r:embed="rId4" cstate="print"/>
                  <a:srcRect/>
                  <a:stretch>
                    <a:fillRect/>
                  </a:stretch>
                </p:blipFill>
                <p:spPr bwMode="auto">
                  <a:xfrm>
                    <a:off x="2208" y="1104"/>
                    <a:ext cx="288" cy="285"/>
                  </a:xfrm>
                  <a:prstGeom prst="rect">
                    <a:avLst/>
                  </a:prstGeom>
                  <a:noFill/>
                </p:spPr>
              </p:pic>
              <p:pic>
                <p:nvPicPr>
                  <p:cNvPr id="79934" name="Picture 62" descr="bs00282_"/>
                  <p:cNvPicPr>
                    <a:picLocks noChangeAspect="1" noChangeArrowheads="1"/>
                  </p:cNvPicPr>
                  <p:nvPr/>
                </p:nvPicPr>
                <p:blipFill>
                  <a:blip r:embed="rId4" cstate="print"/>
                  <a:srcRect/>
                  <a:stretch>
                    <a:fillRect/>
                  </a:stretch>
                </p:blipFill>
                <p:spPr bwMode="auto">
                  <a:xfrm>
                    <a:off x="3216" y="816"/>
                    <a:ext cx="288" cy="285"/>
                  </a:xfrm>
                  <a:prstGeom prst="rect">
                    <a:avLst/>
                  </a:prstGeom>
                  <a:noFill/>
                </p:spPr>
              </p:pic>
              <p:pic>
                <p:nvPicPr>
                  <p:cNvPr id="79935" name="Picture 63" descr="bs00282_"/>
                  <p:cNvPicPr>
                    <a:picLocks noChangeAspect="1" noChangeArrowheads="1"/>
                  </p:cNvPicPr>
                  <p:nvPr/>
                </p:nvPicPr>
                <p:blipFill>
                  <a:blip r:embed="rId4" cstate="print"/>
                  <a:srcRect/>
                  <a:stretch>
                    <a:fillRect/>
                  </a:stretch>
                </p:blipFill>
                <p:spPr bwMode="auto">
                  <a:xfrm>
                    <a:off x="2928" y="432"/>
                    <a:ext cx="288" cy="285"/>
                  </a:xfrm>
                  <a:prstGeom prst="rect">
                    <a:avLst/>
                  </a:prstGeom>
                  <a:noFill/>
                </p:spPr>
              </p:pic>
              <p:pic>
                <p:nvPicPr>
                  <p:cNvPr id="79936" name="Picture 64" descr="bs00283_"/>
                  <p:cNvPicPr>
                    <a:picLocks noChangeAspect="1" noChangeArrowheads="1"/>
                  </p:cNvPicPr>
                  <p:nvPr/>
                </p:nvPicPr>
                <p:blipFill>
                  <a:blip r:embed="rId5" cstate="print"/>
                  <a:srcRect/>
                  <a:stretch>
                    <a:fillRect/>
                  </a:stretch>
                </p:blipFill>
                <p:spPr bwMode="auto">
                  <a:xfrm>
                    <a:off x="2688" y="768"/>
                    <a:ext cx="255" cy="288"/>
                  </a:xfrm>
                  <a:prstGeom prst="rect">
                    <a:avLst/>
                  </a:prstGeom>
                  <a:noFill/>
                </p:spPr>
              </p:pic>
              <p:pic>
                <p:nvPicPr>
                  <p:cNvPr id="79937" name="Picture 65" descr="bs00234_"/>
                  <p:cNvPicPr>
                    <a:picLocks noChangeAspect="1" noChangeArrowheads="1"/>
                  </p:cNvPicPr>
                  <p:nvPr/>
                </p:nvPicPr>
                <p:blipFill>
                  <a:blip r:embed="rId6" cstate="print"/>
                  <a:srcRect/>
                  <a:stretch>
                    <a:fillRect/>
                  </a:stretch>
                </p:blipFill>
                <p:spPr bwMode="auto">
                  <a:xfrm>
                    <a:off x="2064" y="720"/>
                    <a:ext cx="384" cy="229"/>
                  </a:xfrm>
                  <a:prstGeom prst="rect">
                    <a:avLst/>
                  </a:prstGeom>
                  <a:noFill/>
                </p:spPr>
              </p:pic>
            </p:grpSp>
            <p:grpSp>
              <p:nvGrpSpPr>
                <p:cNvPr id="9" name="Group 66"/>
                <p:cNvGrpSpPr>
                  <a:grpSpLocks/>
                </p:cNvGrpSpPr>
                <p:nvPr/>
              </p:nvGrpSpPr>
              <p:grpSpPr bwMode="auto">
                <a:xfrm>
                  <a:off x="2640" y="2688"/>
                  <a:ext cx="3024" cy="1437"/>
                  <a:chOff x="1920" y="336"/>
                  <a:chExt cx="3024" cy="1437"/>
                </a:xfrm>
              </p:grpSpPr>
              <p:grpSp>
                <p:nvGrpSpPr>
                  <p:cNvPr id="10" name="Group 67"/>
                  <p:cNvGrpSpPr>
                    <a:grpSpLocks/>
                  </p:cNvGrpSpPr>
                  <p:nvPr/>
                </p:nvGrpSpPr>
                <p:grpSpPr bwMode="auto">
                  <a:xfrm>
                    <a:off x="2928" y="336"/>
                    <a:ext cx="2016" cy="573"/>
                    <a:chOff x="1200" y="480"/>
                    <a:chExt cx="2016" cy="573"/>
                  </a:xfrm>
                </p:grpSpPr>
                <p:sp>
                  <p:nvSpPr>
                    <p:cNvPr id="79940" name="Line 68"/>
                    <p:cNvSpPr>
                      <a:spLocks noChangeShapeType="1"/>
                    </p:cNvSpPr>
                    <p:nvPr/>
                  </p:nvSpPr>
                  <p:spPr bwMode="auto">
                    <a:xfrm flipV="1">
                      <a:off x="1200" y="576"/>
                      <a:ext cx="1872" cy="384"/>
                    </a:xfrm>
                    <a:prstGeom prst="line">
                      <a:avLst/>
                    </a:prstGeom>
                    <a:noFill/>
                    <a:ln w="57150">
                      <a:solidFill>
                        <a:schemeClr val="tx1"/>
                      </a:solidFill>
                      <a:round/>
                      <a:headEnd/>
                      <a:tailEnd/>
                    </a:ln>
                    <a:effectLst/>
                  </p:spPr>
                  <p:txBody>
                    <a:bodyPr/>
                    <a:lstStyle/>
                    <a:p>
                      <a:endParaRPr lang="en-US"/>
                    </a:p>
                  </p:txBody>
                </p:sp>
                <p:pic>
                  <p:nvPicPr>
                    <p:cNvPr id="79941" name="Picture 69" descr="bs00282_"/>
                    <p:cNvPicPr>
                      <a:picLocks noChangeAspect="1" noChangeArrowheads="1"/>
                    </p:cNvPicPr>
                    <p:nvPr/>
                  </p:nvPicPr>
                  <p:blipFill>
                    <a:blip r:embed="rId4" cstate="print"/>
                    <a:srcRect/>
                    <a:stretch>
                      <a:fillRect/>
                    </a:stretch>
                  </p:blipFill>
                  <p:spPr bwMode="auto">
                    <a:xfrm>
                      <a:off x="2928" y="480"/>
                      <a:ext cx="288" cy="285"/>
                    </a:xfrm>
                    <a:prstGeom prst="rect">
                      <a:avLst/>
                    </a:prstGeom>
                    <a:noFill/>
                  </p:spPr>
                </p:pic>
                <p:pic>
                  <p:nvPicPr>
                    <p:cNvPr id="79942" name="Picture 70" descr="bs00282_"/>
                    <p:cNvPicPr>
                      <a:picLocks noChangeAspect="1" noChangeArrowheads="1"/>
                    </p:cNvPicPr>
                    <p:nvPr/>
                  </p:nvPicPr>
                  <p:blipFill>
                    <a:blip r:embed="rId4" cstate="print"/>
                    <a:srcRect/>
                    <a:stretch>
                      <a:fillRect/>
                    </a:stretch>
                  </p:blipFill>
                  <p:spPr bwMode="auto">
                    <a:xfrm>
                      <a:off x="2160" y="672"/>
                      <a:ext cx="288" cy="285"/>
                    </a:xfrm>
                    <a:prstGeom prst="rect">
                      <a:avLst/>
                    </a:prstGeom>
                    <a:noFill/>
                  </p:spPr>
                </p:pic>
                <p:pic>
                  <p:nvPicPr>
                    <p:cNvPr id="79943" name="Picture 71" descr="bs00282_"/>
                    <p:cNvPicPr>
                      <a:picLocks noChangeAspect="1" noChangeArrowheads="1"/>
                    </p:cNvPicPr>
                    <p:nvPr/>
                  </p:nvPicPr>
                  <p:blipFill>
                    <a:blip r:embed="rId4" cstate="print"/>
                    <a:srcRect/>
                    <a:stretch>
                      <a:fillRect/>
                    </a:stretch>
                  </p:blipFill>
                  <p:spPr bwMode="auto">
                    <a:xfrm>
                      <a:off x="1392" y="768"/>
                      <a:ext cx="288" cy="285"/>
                    </a:xfrm>
                    <a:prstGeom prst="rect">
                      <a:avLst/>
                    </a:prstGeom>
                    <a:noFill/>
                  </p:spPr>
                </p:pic>
                <p:pic>
                  <p:nvPicPr>
                    <p:cNvPr id="79944" name="Picture 72" descr="bs00283_"/>
                    <p:cNvPicPr>
                      <a:picLocks noChangeAspect="1" noChangeArrowheads="1"/>
                    </p:cNvPicPr>
                    <p:nvPr/>
                  </p:nvPicPr>
                  <p:blipFill>
                    <a:blip r:embed="rId5" cstate="print"/>
                    <a:srcRect/>
                    <a:stretch>
                      <a:fillRect/>
                    </a:stretch>
                  </p:blipFill>
                  <p:spPr bwMode="auto">
                    <a:xfrm>
                      <a:off x="2544" y="576"/>
                      <a:ext cx="255" cy="288"/>
                    </a:xfrm>
                    <a:prstGeom prst="rect">
                      <a:avLst/>
                    </a:prstGeom>
                    <a:noFill/>
                  </p:spPr>
                </p:pic>
                <p:pic>
                  <p:nvPicPr>
                    <p:cNvPr id="79945" name="Picture 73" descr="bs00234_"/>
                    <p:cNvPicPr>
                      <a:picLocks noChangeAspect="1" noChangeArrowheads="1"/>
                    </p:cNvPicPr>
                    <p:nvPr/>
                  </p:nvPicPr>
                  <p:blipFill>
                    <a:blip r:embed="rId6" cstate="print"/>
                    <a:srcRect/>
                    <a:stretch>
                      <a:fillRect/>
                    </a:stretch>
                  </p:blipFill>
                  <p:spPr bwMode="auto">
                    <a:xfrm>
                      <a:off x="1680" y="768"/>
                      <a:ext cx="384" cy="229"/>
                    </a:xfrm>
                    <a:prstGeom prst="rect">
                      <a:avLst/>
                    </a:prstGeom>
                    <a:noFill/>
                  </p:spPr>
                </p:pic>
              </p:grpSp>
              <p:grpSp>
                <p:nvGrpSpPr>
                  <p:cNvPr id="11" name="Group 74"/>
                  <p:cNvGrpSpPr>
                    <a:grpSpLocks/>
                  </p:cNvGrpSpPr>
                  <p:nvPr/>
                </p:nvGrpSpPr>
                <p:grpSpPr bwMode="auto">
                  <a:xfrm>
                    <a:off x="1920" y="768"/>
                    <a:ext cx="1440" cy="1005"/>
                    <a:chOff x="2688" y="1056"/>
                    <a:chExt cx="1440" cy="1005"/>
                  </a:xfrm>
                </p:grpSpPr>
                <p:sp>
                  <p:nvSpPr>
                    <p:cNvPr id="79947" name="Line 75"/>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79948" name="Line 76"/>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79949" name="Line 77"/>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79950" name="Line 78"/>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79951" name="Line 79"/>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79952" name="Line 80"/>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79953" name="Picture 81"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79954" name="Picture 82"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79955" name="Picture 83"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79956" name="Picture 84"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79957" name="Picture 85"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79958" name="Picture 86"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79959" name="Picture 87"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grpSp>
              <p:nvGrpSpPr>
                <p:cNvPr id="12" name="Group 88"/>
                <p:cNvGrpSpPr>
                  <a:grpSpLocks/>
                </p:cNvGrpSpPr>
                <p:nvPr/>
              </p:nvGrpSpPr>
              <p:grpSpPr bwMode="auto">
                <a:xfrm>
                  <a:off x="3264" y="912"/>
                  <a:ext cx="2256" cy="594"/>
                  <a:chOff x="2592" y="240"/>
                  <a:chExt cx="2256" cy="594"/>
                </a:xfrm>
              </p:grpSpPr>
              <p:sp>
                <p:nvSpPr>
                  <p:cNvPr id="79961" name="Line 89"/>
                  <p:cNvSpPr>
                    <a:spLocks noChangeShapeType="1"/>
                  </p:cNvSpPr>
                  <p:nvPr/>
                </p:nvSpPr>
                <p:spPr bwMode="auto">
                  <a:xfrm flipV="1">
                    <a:off x="2832" y="336"/>
                    <a:ext cx="1872" cy="384"/>
                  </a:xfrm>
                  <a:prstGeom prst="line">
                    <a:avLst/>
                  </a:prstGeom>
                  <a:noFill/>
                  <a:ln w="57150">
                    <a:solidFill>
                      <a:schemeClr val="tx1"/>
                    </a:solidFill>
                    <a:round/>
                    <a:headEnd/>
                    <a:tailEnd/>
                  </a:ln>
                  <a:effectLst/>
                </p:spPr>
                <p:txBody>
                  <a:bodyPr/>
                  <a:lstStyle/>
                  <a:p>
                    <a:endParaRPr lang="en-US"/>
                  </a:p>
                </p:txBody>
              </p:sp>
              <p:pic>
                <p:nvPicPr>
                  <p:cNvPr id="79962" name="Picture 90" descr="bs00282_"/>
                  <p:cNvPicPr>
                    <a:picLocks noChangeAspect="1" noChangeArrowheads="1"/>
                  </p:cNvPicPr>
                  <p:nvPr/>
                </p:nvPicPr>
                <p:blipFill>
                  <a:blip r:embed="rId4" cstate="print"/>
                  <a:srcRect/>
                  <a:stretch>
                    <a:fillRect/>
                  </a:stretch>
                </p:blipFill>
                <p:spPr bwMode="auto">
                  <a:xfrm>
                    <a:off x="4560" y="240"/>
                    <a:ext cx="288" cy="285"/>
                  </a:xfrm>
                  <a:prstGeom prst="rect">
                    <a:avLst/>
                  </a:prstGeom>
                  <a:noFill/>
                </p:spPr>
              </p:pic>
              <p:pic>
                <p:nvPicPr>
                  <p:cNvPr id="79963" name="Picture 91" descr="bs00282_"/>
                  <p:cNvPicPr>
                    <a:picLocks noChangeAspect="1" noChangeArrowheads="1"/>
                  </p:cNvPicPr>
                  <p:nvPr/>
                </p:nvPicPr>
                <p:blipFill>
                  <a:blip r:embed="rId4" cstate="print"/>
                  <a:srcRect/>
                  <a:stretch>
                    <a:fillRect/>
                  </a:stretch>
                </p:blipFill>
                <p:spPr bwMode="auto">
                  <a:xfrm>
                    <a:off x="3792" y="432"/>
                    <a:ext cx="288" cy="285"/>
                  </a:xfrm>
                  <a:prstGeom prst="rect">
                    <a:avLst/>
                  </a:prstGeom>
                  <a:noFill/>
                </p:spPr>
              </p:pic>
              <p:pic>
                <p:nvPicPr>
                  <p:cNvPr id="79964" name="Picture 92" descr="bs00282_"/>
                  <p:cNvPicPr>
                    <a:picLocks noChangeAspect="1" noChangeArrowheads="1"/>
                  </p:cNvPicPr>
                  <p:nvPr/>
                </p:nvPicPr>
                <p:blipFill>
                  <a:blip r:embed="rId4" cstate="print"/>
                  <a:srcRect/>
                  <a:stretch>
                    <a:fillRect/>
                  </a:stretch>
                </p:blipFill>
                <p:spPr bwMode="auto">
                  <a:xfrm>
                    <a:off x="3024" y="528"/>
                    <a:ext cx="288" cy="285"/>
                  </a:xfrm>
                  <a:prstGeom prst="rect">
                    <a:avLst/>
                  </a:prstGeom>
                  <a:noFill/>
                </p:spPr>
              </p:pic>
              <p:pic>
                <p:nvPicPr>
                  <p:cNvPr id="79965" name="Picture 93" descr="bs00283_"/>
                  <p:cNvPicPr>
                    <a:picLocks noChangeAspect="1" noChangeArrowheads="1"/>
                  </p:cNvPicPr>
                  <p:nvPr/>
                </p:nvPicPr>
                <p:blipFill>
                  <a:blip r:embed="rId5" cstate="print"/>
                  <a:srcRect/>
                  <a:stretch>
                    <a:fillRect/>
                  </a:stretch>
                </p:blipFill>
                <p:spPr bwMode="auto">
                  <a:xfrm>
                    <a:off x="4176" y="336"/>
                    <a:ext cx="255" cy="288"/>
                  </a:xfrm>
                  <a:prstGeom prst="rect">
                    <a:avLst/>
                  </a:prstGeom>
                  <a:noFill/>
                </p:spPr>
              </p:pic>
              <p:pic>
                <p:nvPicPr>
                  <p:cNvPr id="79966" name="Picture 94" descr="bs00234_"/>
                  <p:cNvPicPr>
                    <a:picLocks noChangeAspect="1" noChangeArrowheads="1"/>
                  </p:cNvPicPr>
                  <p:nvPr/>
                </p:nvPicPr>
                <p:blipFill>
                  <a:blip r:embed="rId6" cstate="print"/>
                  <a:srcRect/>
                  <a:stretch>
                    <a:fillRect/>
                  </a:stretch>
                </p:blipFill>
                <p:spPr bwMode="auto">
                  <a:xfrm>
                    <a:off x="3312" y="528"/>
                    <a:ext cx="384" cy="229"/>
                  </a:xfrm>
                  <a:prstGeom prst="rect">
                    <a:avLst/>
                  </a:prstGeom>
                  <a:noFill/>
                </p:spPr>
              </p:pic>
              <p:pic>
                <p:nvPicPr>
                  <p:cNvPr id="79967" name="Picture 95" descr="Hub"/>
                  <p:cNvPicPr>
                    <a:picLocks noChangeAspect="1" noChangeArrowheads="1"/>
                  </p:cNvPicPr>
                  <p:nvPr/>
                </p:nvPicPr>
                <p:blipFill>
                  <a:blip r:embed="rId3" cstate="print"/>
                  <a:srcRect/>
                  <a:stretch>
                    <a:fillRect/>
                  </a:stretch>
                </p:blipFill>
                <p:spPr bwMode="auto">
                  <a:xfrm>
                    <a:off x="2592" y="672"/>
                    <a:ext cx="336" cy="162"/>
                  </a:xfrm>
                  <a:prstGeom prst="rect">
                    <a:avLst/>
                  </a:prstGeom>
                  <a:noFill/>
                </p:spPr>
              </p:pic>
            </p:grpSp>
            <p:sp>
              <p:nvSpPr>
                <p:cNvPr id="79968" name="Line 96"/>
                <p:cNvSpPr>
                  <a:spLocks noChangeShapeType="1"/>
                </p:cNvSpPr>
                <p:nvPr/>
              </p:nvSpPr>
              <p:spPr bwMode="auto">
                <a:xfrm flipH="1" flipV="1">
                  <a:off x="1584" y="1440"/>
                  <a:ext cx="432" cy="1104"/>
                </a:xfrm>
                <a:prstGeom prst="line">
                  <a:avLst/>
                </a:prstGeom>
                <a:noFill/>
                <a:ln w="57150">
                  <a:solidFill>
                    <a:schemeClr val="tx1"/>
                  </a:solidFill>
                  <a:round/>
                  <a:headEnd/>
                  <a:tailEnd/>
                </a:ln>
                <a:effectLst/>
              </p:spPr>
              <p:txBody>
                <a:bodyPr/>
                <a:lstStyle/>
                <a:p>
                  <a:endParaRPr lang="en-US"/>
                </a:p>
              </p:txBody>
            </p:sp>
            <p:pic>
              <p:nvPicPr>
                <p:cNvPr id="79969" name="Picture 97" descr="Hub"/>
                <p:cNvPicPr>
                  <a:picLocks noChangeAspect="1" noChangeArrowheads="1"/>
                </p:cNvPicPr>
                <p:nvPr/>
              </p:nvPicPr>
              <p:blipFill>
                <a:blip r:embed="rId3" cstate="print"/>
                <a:srcRect/>
                <a:stretch>
                  <a:fillRect/>
                </a:stretch>
              </p:blipFill>
              <p:spPr bwMode="auto">
                <a:xfrm>
                  <a:off x="1488" y="1392"/>
                  <a:ext cx="336" cy="162"/>
                </a:xfrm>
                <a:prstGeom prst="rect">
                  <a:avLst/>
                </a:prstGeom>
                <a:noFill/>
              </p:spPr>
            </p:pic>
            <p:sp>
              <p:nvSpPr>
                <p:cNvPr id="79970" name="Line 98"/>
                <p:cNvSpPr>
                  <a:spLocks noChangeShapeType="1"/>
                </p:cNvSpPr>
                <p:nvPr/>
              </p:nvSpPr>
              <p:spPr bwMode="auto">
                <a:xfrm flipV="1">
                  <a:off x="2064" y="2304"/>
                  <a:ext cx="48" cy="240"/>
                </a:xfrm>
                <a:prstGeom prst="line">
                  <a:avLst/>
                </a:prstGeom>
                <a:noFill/>
                <a:ln w="57150">
                  <a:solidFill>
                    <a:schemeClr val="tx1"/>
                  </a:solidFill>
                  <a:round/>
                  <a:headEnd/>
                  <a:tailEnd/>
                </a:ln>
                <a:effectLst/>
              </p:spPr>
              <p:txBody>
                <a:bodyPr/>
                <a:lstStyle/>
                <a:p>
                  <a:endParaRPr lang="en-US"/>
                </a:p>
              </p:txBody>
            </p:sp>
            <p:pic>
              <p:nvPicPr>
                <p:cNvPr id="79971" name="Picture 99" descr="bs00283_"/>
                <p:cNvPicPr>
                  <a:picLocks noChangeAspect="1" noChangeArrowheads="1"/>
                </p:cNvPicPr>
                <p:nvPr/>
              </p:nvPicPr>
              <p:blipFill>
                <a:blip r:embed="rId5" cstate="print"/>
                <a:srcRect/>
                <a:stretch>
                  <a:fillRect/>
                </a:stretch>
              </p:blipFill>
              <p:spPr bwMode="auto">
                <a:xfrm>
                  <a:off x="2016" y="2064"/>
                  <a:ext cx="255" cy="288"/>
                </a:xfrm>
                <a:prstGeom prst="rect">
                  <a:avLst/>
                </a:prstGeom>
                <a:noFill/>
              </p:spPr>
            </p:pic>
            <p:grpSp>
              <p:nvGrpSpPr>
                <p:cNvPr id="13" name="Group 100"/>
                <p:cNvGrpSpPr>
                  <a:grpSpLocks/>
                </p:cNvGrpSpPr>
                <p:nvPr/>
              </p:nvGrpSpPr>
              <p:grpSpPr bwMode="auto">
                <a:xfrm>
                  <a:off x="1344" y="2496"/>
                  <a:ext cx="1344" cy="1101"/>
                  <a:chOff x="336" y="1248"/>
                  <a:chExt cx="1344" cy="1101"/>
                </a:xfrm>
              </p:grpSpPr>
              <p:sp>
                <p:nvSpPr>
                  <p:cNvPr id="79973" name="Line 101"/>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79974" name="Line 102"/>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79975" name="Picture 103"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79976" name="Line 104"/>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79977" name="Line 105"/>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79978" name="Line 106"/>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79979" name="Line 107"/>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79980" name="Line 108"/>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79981" name="Picture 109"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79982" name="Picture 110"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79983" name="Picture 111"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79984" name="Picture 112"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79985" name="Picture 113"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79986" name="Picture 114"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79987" name="Picture 115"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grpSp>
        </p:grpSp>
        <p:grpSp>
          <p:nvGrpSpPr>
            <p:cNvPr id="14" name="Group 116"/>
            <p:cNvGrpSpPr>
              <a:grpSpLocks/>
            </p:cNvGrpSpPr>
            <p:nvPr/>
          </p:nvGrpSpPr>
          <p:grpSpPr bwMode="auto">
            <a:xfrm>
              <a:off x="4368" y="192"/>
              <a:ext cx="1104" cy="306"/>
              <a:chOff x="3072" y="288"/>
              <a:chExt cx="1104" cy="306"/>
            </a:xfrm>
          </p:grpSpPr>
          <p:sp>
            <p:nvSpPr>
              <p:cNvPr id="79989" name="Line 117"/>
              <p:cNvSpPr>
                <a:spLocks noChangeShapeType="1"/>
              </p:cNvSpPr>
              <p:nvPr/>
            </p:nvSpPr>
            <p:spPr bwMode="auto">
              <a:xfrm flipV="1">
                <a:off x="3312" y="384"/>
                <a:ext cx="768" cy="96"/>
              </a:xfrm>
              <a:prstGeom prst="line">
                <a:avLst/>
              </a:prstGeom>
              <a:noFill/>
              <a:ln w="57150">
                <a:solidFill>
                  <a:schemeClr val="tx1"/>
                </a:solidFill>
                <a:round/>
                <a:headEnd/>
                <a:tailEnd/>
              </a:ln>
              <a:effectLst/>
            </p:spPr>
            <p:txBody>
              <a:bodyPr/>
              <a:lstStyle/>
              <a:p>
                <a:endParaRPr lang="en-US"/>
              </a:p>
            </p:txBody>
          </p:sp>
          <p:pic>
            <p:nvPicPr>
              <p:cNvPr id="79990" name="Picture 118" descr="bs00282_"/>
              <p:cNvPicPr>
                <a:picLocks noChangeAspect="1" noChangeArrowheads="1"/>
              </p:cNvPicPr>
              <p:nvPr/>
            </p:nvPicPr>
            <p:blipFill>
              <a:blip r:embed="rId4" cstate="print"/>
              <a:srcRect/>
              <a:stretch>
                <a:fillRect/>
              </a:stretch>
            </p:blipFill>
            <p:spPr bwMode="auto">
              <a:xfrm>
                <a:off x="3504" y="288"/>
                <a:ext cx="288" cy="285"/>
              </a:xfrm>
              <a:prstGeom prst="rect">
                <a:avLst/>
              </a:prstGeom>
              <a:noFill/>
            </p:spPr>
          </p:pic>
          <p:pic>
            <p:nvPicPr>
              <p:cNvPr id="79991" name="Picture 119" descr="bs00234_"/>
              <p:cNvPicPr>
                <a:picLocks noChangeAspect="1" noChangeArrowheads="1"/>
              </p:cNvPicPr>
              <p:nvPr/>
            </p:nvPicPr>
            <p:blipFill>
              <a:blip r:embed="rId6" cstate="print"/>
              <a:srcRect/>
              <a:stretch>
                <a:fillRect/>
              </a:stretch>
            </p:blipFill>
            <p:spPr bwMode="auto">
              <a:xfrm>
                <a:off x="3792" y="288"/>
                <a:ext cx="384" cy="229"/>
              </a:xfrm>
              <a:prstGeom prst="rect">
                <a:avLst/>
              </a:prstGeom>
              <a:noFill/>
            </p:spPr>
          </p:pic>
          <p:pic>
            <p:nvPicPr>
              <p:cNvPr id="79992" name="Picture 120" descr="Hub"/>
              <p:cNvPicPr>
                <a:picLocks noChangeAspect="1" noChangeArrowheads="1"/>
              </p:cNvPicPr>
              <p:nvPr/>
            </p:nvPicPr>
            <p:blipFill>
              <a:blip r:embed="rId3" cstate="print"/>
              <a:srcRect/>
              <a:stretch>
                <a:fillRect/>
              </a:stretch>
            </p:blipFill>
            <p:spPr bwMode="auto">
              <a:xfrm>
                <a:off x="3072" y="432"/>
                <a:ext cx="336" cy="162"/>
              </a:xfrm>
              <a:prstGeom prst="rect">
                <a:avLst/>
              </a:prstGeom>
              <a:noFill/>
            </p:spPr>
          </p:pic>
        </p:grpSp>
      </p:grpSp>
      <p:grpSp>
        <p:nvGrpSpPr>
          <p:cNvPr id="15" name="Group 121"/>
          <p:cNvGrpSpPr>
            <a:grpSpLocks/>
          </p:cNvGrpSpPr>
          <p:nvPr/>
        </p:nvGrpSpPr>
        <p:grpSpPr bwMode="auto">
          <a:xfrm>
            <a:off x="207963" y="1752600"/>
            <a:ext cx="6726237" cy="4495800"/>
            <a:chOff x="131" y="1104"/>
            <a:chExt cx="4237" cy="2832"/>
          </a:xfrm>
        </p:grpSpPr>
        <p:sp>
          <p:nvSpPr>
            <p:cNvPr id="79994" name="Text Box 122"/>
            <p:cNvSpPr txBox="1">
              <a:spLocks noChangeArrowheads="1"/>
            </p:cNvSpPr>
            <p:nvPr/>
          </p:nvSpPr>
          <p:spPr bwMode="auto">
            <a:xfrm>
              <a:off x="131" y="1497"/>
              <a:ext cx="589" cy="135"/>
            </a:xfrm>
            <a:prstGeom prst="rect">
              <a:avLst/>
            </a:prstGeom>
            <a:noFill/>
            <a:ln w="9525">
              <a:noFill/>
              <a:miter lim="800000"/>
              <a:headEnd/>
              <a:tailEnd/>
            </a:ln>
            <a:effectLst/>
          </p:spPr>
          <p:txBody>
            <a:bodyPr>
              <a:spAutoFit/>
            </a:bodyPr>
            <a:lstStyle/>
            <a:p>
              <a:pPr algn="ctr">
                <a:spcBef>
                  <a:spcPct val="50000"/>
                </a:spcBef>
              </a:pPr>
              <a:r>
                <a:rPr lang="en-ZA" sz="800" dirty="0"/>
                <a:t>126.12.1.7</a:t>
              </a:r>
              <a:endParaRPr lang="en-GB" sz="800" dirty="0"/>
            </a:p>
          </p:txBody>
        </p:sp>
        <p:sp>
          <p:nvSpPr>
            <p:cNvPr id="79995" name="Text Box 123"/>
            <p:cNvSpPr txBox="1">
              <a:spLocks noChangeArrowheads="1"/>
            </p:cNvSpPr>
            <p:nvPr/>
          </p:nvSpPr>
          <p:spPr bwMode="auto">
            <a:xfrm>
              <a:off x="1474" y="1104"/>
              <a:ext cx="590" cy="135"/>
            </a:xfrm>
            <a:prstGeom prst="rect">
              <a:avLst/>
            </a:prstGeom>
            <a:noFill/>
            <a:ln w="9525">
              <a:noFill/>
              <a:miter lim="800000"/>
              <a:headEnd/>
              <a:tailEnd/>
            </a:ln>
            <a:effectLst/>
          </p:spPr>
          <p:txBody>
            <a:bodyPr>
              <a:spAutoFit/>
            </a:bodyPr>
            <a:lstStyle/>
            <a:p>
              <a:pPr algn="ctr">
                <a:spcBef>
                  <a:spcPct val="50000"/>
                </a:spcBef>
              </a:pPr>
              <a:r>
                <a:rPr lang="en-ZA" sz="800"/>
                <a:t>126.1.1.1</a:t>
              </a:r>
              <a:endParaRPr lang="en-GB" sz="800"/>
            </a:p>
          </p:txBody>
        </p:sp>
        <p:sp>
          <p:nvSpPr>
            <p:cNvPr id="79996" name="Text Box 124"/>
            <p:cNvSpPr txBox="1">
              <a:spLocks noChangeArrowheads="1"/>
            </p:cNvSpPr>
            <p:nvPr/>
          </p:nvSpPr>
          <p:spPr bwMode="auto">
            <a:xfrm>
              <a:off x="816" y="1200"/>
              <a:ext cx="590" cy="135"/>
            </a:xfrm>
            <a:prstGeom prst="rect">
              <a:avLst/>
            </a:prstGeom>
            <a:noFill/>
            <a:ln w="9525">
              <a:noFill/>
              <a:miter lim="800000"/>
              <a:headEnd/>
              <a:tailEnd/>
            </a:ln>
            <a:effectLst/>
          </p:spPr>
          <p:txBody>
            <a:bodyPr>
              <a:spAutoFit/>
            </a:bodyPr>
            <a:lstStyle/>
            <a:p>
              <a:pPr algn="ctr">
                <a:spcBef>
                  <a:spcPct val="50000"/>
                </a:spcBef>
              </a:pPr>
              <a:r>
                <a:rPr lang="en-ZA" sz="800"/>
                <a:t>126.12.1.1</a:t>
              </a:r>
              <a:endParaRPr lang="en-GB" sz="800"/>
            </a:p>
          </p:txBody>
        </p:sp>
        <p:sp>
          <p:nvSpPr>
            <p:cNvPr id="79997" name="Text Box 125"/>
            <p:cNvSpPr txBox="1">
              <a:spLocks noChangeArrowheads="1"/>
            </p:cNvSpPr>
            <p:nvPr/>
          </p:nvSpPr>
          <p:spPr bwMode="auto">
            <a:xfrm>
              <a:off x="1104" y="1680"/>
              <a:ext cx="590" cy="135"/>
            </a:xfrm>
            <a:prstGeom prst="rect">
              <a:avLst/>
            </a:prstGeom>
            <a:noFill/>
            <a:ln w="9525">
              <a:noFill/>
              <a:miter lim="800000"/>
              <a:headEnd/>
              <a:tailEnd/>
            </a:ln>
            <a:effectLst/>
          </p:spPr>
          <p:txBody>
            <a:bodyPr>
              <a:spAutoFit/>
            </a:bodyPr>
            <a:lstStyle/>
            <a:p>
              <a:pPr algn="ctr">
                <a:spcBef>
                  <a:spcPct val="50000"/>
                </a:spcBef>
              </a:pPr>
              <a:r>
                <a:rPr lang="en-ZA" sz="800"/>
                <a:t>126.12.1.2</a:t>
              </a:r>
              <a:endParaRPr lang="en-GB" sz="800"/>
            </a:p>
          </p:txBody>
        </p:sp>
        <p:sp>
          <p:nvSpPr>
            <p:cNvPr id="79998" name="Text Box 126"/>
            <p:cNvSpPr txBox="1">
              <a:spLocks noChangeArrowheads="1"/>
            </p:cNvSpPr>
            <p:nvPr/>
          </p:nvSpPr>
          <p:spPr bwMode="auto">
            <a:xfrm>
              <a:off x="226" y="1728"/>
              <a:ext cx="590" cy="135"/>
            </a:xfrm>
            <a:prstGeom prst="rect">
              <a:avLst/>
            </a:prstGeom>
            <a:noFill/>
            <a:ln w="9525">
              <a:noFill/>
              <a:miter lim="800000"/>
              <a:headEnd/>
              <a:tailEnd/>
            </a:ln>
            <a:effectLst/>
          </p:spPr>
          <p:txBody>
            <a:bodyPr>
              <a:spAutoFit/>
            </a:bodyPr>
            <a:lstStyle/>
            <a:p>
              <a:pPr algn="ctr">
                <a:spcBef>
                  <a:spcPct val="50000"/>
                </a:spcBef>
              </a:pPr>
              <a:r>
                <a:rPr lang="en-ZA" sz="800"/>
                <a:t>126.12.1.3</a:t>
              </a:r>
              <a:endParaRPr lang="en-GB" sz="800"/>
            </a:p>
          </p:txBody>
        </p:sp>
        <p:sp>
          <p:nvSpPr>
            <p:cNvPr id="79999" name="Text Box 127"/>
            <p:cNvSpPr txBox="1">
              <a:spLocks noChangeArrowheads="1"/>
            </p:cNvSpPr>
            <p:nvPr/>
          </p:nvSpPr>
          <p:spPr bwMode="auto">
            <a:xfrm>
              <a:off x="467" y="1881"/>
              <a:ext cx="589" cy="135"/>
            </a:xfrm>
            <a:prstGeom prst="rect">
              <a:avLst/>
            </a:prstGeom>
            <a:noFill/>
            <a:ln w="9525">
              <a:noFill/>
              <a:miter lim="800000"/>
              <a:headEnd/>
              <a:tailEnd/>
            </a:ln>
            <a:effectLst/>
          </p:spPr>
          <p:txBody>
            <a:bodyPr>
              <a:spAutoFit/>
            </a:bodyPr>
            <a:lstStyle/>
            <a:p>
              <a:pPr algn="ctr">
                <a:spcBef>
                  <a:spcPct val="50000"/>
                </a:spcBef>
              </a:pPr>
              <a:r>
                <a:rPr lang="en-ZA" sz="800"/>
                <a:t>126.12.1.4</a:t>
              </a:r>
              <a:endParaRPr lang="en-GB" sz="800"/>
            </a:p>
          </p:txBody>
        </p:sp>
        <p:sp>
          <p:nvSpPr>
            <p:cNvPr id="80000" name="Text Box 128"/>
            <p:cNvSpPr txBox="1">
              <a:spLocks noChangeArrowheads="1"/>
            </p:cNvSpPr>
            <p:nvPr/>
          </p:nvSpPr>
          <p:spPr bwMode="auto">
            <a:xfrm>
              <a:off x="1043" y="1401"/>
              <a:ext cx="589" cy="135"/>
            </a:xfrm>
            <a:prstGeom prst="rect">
              <a:avLst/>
            </a:prstGeom>
            <a:noFill/>
            <a:ln w="9525">
              <a:noFill/>
              <a:miter lim="800000"/>
              <a:headEnd/>
              <a:tailEnd/>
            </a:ln>
            <a:effectLst/>
          </p:spPr>
          <p:txBody>
            <a:bodyPr>
              <a:spAutoFit/>
            </a:bodyPr>
            <a:lstStyle/>
            <a:p>
              <a:pPr algn="ctr">
                <a:spcBef>
                  <a:spcPct val="50000"/>
                </a:spcBef>
              </a:pPr>
              <a:r>
                <a:rPr lang="en-ZA" sz="800"/>
                <a:t>126.12.1.5</a:t>
              </a:r>
              <a:endParaRPr lang="en-GB" sz="800"/>
            </a:p>
          </p:txBody>
        </p:sp>
        <p:sp>
          <p:nvSpPr>
            <p:cNvPr id="80001" name="Text Box 129"/>
            <p:cNvSpPr txBox="1">
              <a:spLocks noChangeArrowheads="1"/>
            </p:cNvSpPr>
            <p:nvPr/>
          </p:nvSpPr>
          <p:spPr bwMode="auto">
            <a:xfrm>
              <a:off x="611" y="1344"/>
              <a:ext cx="589" cy="135"/>
            </a:xfrm>
            <a:prstGeom prst="rect">
              <a:avLst/>
            </a:prstGeom>
            <a:noFill/>
            <a:ln w="9525">
              <a:noFill/>
              <a:miter lim="800000"/>
              <a:headEnd/>
              <a:tailEnd/>
            </a:ln>
            <a:effectLst/>
          </p:spPr>
          <p:txBody>
            <a:bodyPr>
              <a:spAutoFit/>
            </a:bodyPr>
            <a:lstStyle/>
            <a:p>
              <a:pPr algn="ctr">
                <a:spcBef>
                  <a:spcPct val="50000"/>
                </a:spcBef>
              </a:pPr>
              <a:r>
                <a:rPr lang="en-ZA" sz="800"/>
                <a:t>126.12.1.6</a:t>
              </a:r>
              <a:endParaRPr lang="en-GB" sz="800"/>
            </a:p>
          </p:txBody>
        </p:sp>
        <p:sp>
          <p:nvSpPr>
            <p:cNvPr id="80002" name="Text Box 130"/>
            <p:cNvSpPr txBox="1">
              <a:spLocks noChangeArrowheads="1"/>
            </p:cNvSpPr>
            <p:nvPr/>
          </p:nvSpPr>
          <p:spPr bwMode="auto">
            <a:xfrm>
              <a:off x="2818" y="1209"/>
              <a:ext cx="590" cy="135"/>
            </a:xfrm>
            <a:prstGeom prst="rect">
              <a:avLst/>
            </a:prstGeom>
            <a:noFill/>
            <a:ln w="9525">
              <a:noFill/>
              <a:miter lim="800000"/>
              <a:headEnd/>
              <a:tailEnd/>
            </a:ln>
            <a:effectLst/>
          </p:spPr>
          <p:txBody>
            <a:bodyPr>
              <a:spAutoFit/>
            </a:bodyPr>
            <a:lstStyle/>
            <a:p>
              <a:pPr algn="ctr">
                <a:spcBef>
                  <a:spcPct val="50000"/>
                </a:spcBef>
              </a:pPr>
              <a:r>
                <a:rPr lang="en-ZA" sz="800"/>
                <a:t>15.35.200.1</a:t>
              </a:r>
              <a:endParaRPr lang="en-GB" sz="800"/>
            </a:p>
          </p:txBody>
        </p:sp>
        <p:sp>
          <p:nvSpPr>
            <p:cNvPr id="80003" name="Text Box 131"/>
            <p:cNvSpPr txBox="1">
              <a:spLocks noChangeArrowheads="1"/>
            </p:cNvSpPr>
            <p:nvPr/>
          </p:nvSpPr>
          <p:spPr bwMode="auto">
            <a:xfrm>
              <a:off x="3107" y="1104"/>
              <a:ext cx="589" cy="135"/>
            </a:xfrm>
            <a:prstGeom prst="rect">
              <a:avLst/>
            </a:prstGeom>
            <a:noFill/>
            <a:ln w="9525">
              <a:noFill/>
              <a:miter lim="800000"/>
              <a:headEnd/>
              <a:tailEnd/>
            </a:ln>
            <a:effectLst/>
          </p:spPr>
          <p:txBody>
            <a:bodyPr>
              <a:spAutoFit/>
            </a:bodyPr>
            <a:lstStyle/>
            <a:p>
              <a:pPr algn="ctr">
                <a:spcBef>
                  <a:spcPct val="50000"/>
                </a:spcBef>
              </a:pPr>
              <a:r>
                <a:rPr lang="en-ZA" sz="800"/>
                <a:t>15.35.200.2</a:t>
              </a:r>
              <a:endParaRPr lang="en-GB" sz="800"/>
            </a:p>
          </p:txBody>
        </p:sp>
        <p:sp>
          <p:nvSpPr>
            <p:cNvPr id="80004" name="Text Box 132"/>
            <p:cNvSpPr txBox="1">
              <a:spLocks noChangeArrowheads="1"/>
            </p:cNvSpPr>
            <p:nvPr/>
          </p:nvSpPr>
          <p:spPr bwMode="auto">
            <a:xfrm>
              <a:off x="3648" y="1257"/>
              <a:ext cx="590" cy="135"/>
            </a:xfrm>
            <a:prstGeom prst="rect">
              <a:avLst/>
            </a:prstGeom>
            <a:noFill/>
            <a:ln w="9525">
              <a:noFill/>
              <a:miter lim="800000"/>
              <a:headEnd/>
              <a:tailEnd/>
            </a:ln>
            <a:effectLst/>
          </p:spPr>
          <p:txBody>
            <a:bodyPr>
              <a:spAutoFit/>
            </a:bodyPr>
            <a:lstStyle/>
            <a:p>
              <a:pPr algn="ctr">
                <a:spcBef>
                  <a:spcPct val="50000"/>
                </a:spcBef>
              </a:pPr>
              <a:r>
                <a:rPr lang="en-ZA" sz="800"/>
                <a:t>15.35.200.3</a:t>
              </a:r>
              <a:endParaRPr lang="en-GB" sz="800"/>
            </a:p>
          </p:txBody>
        </p:sp>
        <p:sp>
          <p:nvSpPr>
            <p:cNvPr id="80005" name="Text Box 133"/>
            <p:cNvSpPr txBox="1">
              <a:spLocks noChangeArrowheads="1"/>
            </p:cNvSpPr>
            <p:nvPr/>
          </p:nvSpPr>
          <p:spPr bwMode="auto">
            <a:xfrm>
              <a:off x="1810" y="1488"/>
              <a:ext cx="590" cy="135"/>
            </a:xfrm>
            <a:prstGeom prst="rect">
              <a:avLst/>
            </a:prstGeom>
            <a:noFill/>
            <a:ln w="9525">
              <a:noFill/>
              <a:miter lim="800000"/>
              <a:headEnd/>
              <a:tailEnd/>
            </a:ln>
            <a:effectLst/>
          </p:spPr>
          <p:txBody>
            <a:bodyPr>
              <a:spAutoFit/>
            </a:bodyPr>
            <a:lstStyle/>
            <a:p>
              <a:pPr algn="ctr">
                <a:spcBef>
                  <a:spcPct val="50000"/>
                </a:spcBef>
              </a:pPr>
              <a:r>
                <a:rPr lang="en-ZA" sz="800"/>
                <a:t>132.12.1.6</a:t>
              </a:r>
              <a:endParaRPr lang="en-GB" sz="800"/>
            </a:p>
          </p:txBody>
        </p:sp>
        <p:sp>
          <p:nvSpPr>
            <p:cNvPr id="80006" name="Text Box 134"/>
            <p:cNvSpPr txBox="1">
              <a:spLocks noChangeArrowheads="1"/>
            </p:cNvSpPr>
            <p:nvPr/>
          </p:nvSpPr>
          <p:spPr bwMode="auto">
            <a:xfrm>
              <a:off x="1570" y="1392"/>
              <a:ext cx="590" cy="135"/>
            </a:xfrm>
            <a:prstGeom prst="rect">
              <a:avLst/>
            </a:prstGeom>
            <a:noFill/>
            <a:ln w="9525">
              <a:noFill/>
              <a:miter lim="800000"/>
              <a:headEnd/>
              <a:tailEnd/>
            </a:ln>
            <a:effectLst/>
          </p:spPr>
          <p:txBody>
            <a:bodyPr>
              <a:spAutoFit/>
            </a:bodyPr>
            <a:lstStyle/>
            <a:p>
              <a:pPr algn="ctr">
                <a:spcBef>
                  <a:spcPct val="50000"/>
                </a:spcBef>
              </a:pPr>
              <a:r>
                <a:rPr lang="en-ZA" sz="800"/>
                <a:t>132.12.1.5</a:t>
              </a:r>
              <a:endParaRPr lang="en-GB" sz="800"/>
            </a:p>
          </p:txBody>
        </p:sp>
        <p:sp>
          <p:nvSpPr>
            <p:cNvPr id="80007" name="Text Box 135"/>
            <p:cNvSpPr txBox="1">
              <a:spLocks noChangeArrowheads="1"/>
            </p:cNvSpPr>
            <p:nvPr/>
          </p:nvSpPr>
          <p:spPr bwMode="auto">
            <a:xfrm>
              <a:off x="1523" y="1728"/>
              <a:ext cx="589" cy="135"/>
            </a:xfrm>
            <a:prstGeom prst="rect">
              <a:avLst/>
            </a:prstGeom>
            <a:noFill/>
            <a:ln w="9525">
              <a:noFill/>
              <a:miter lim="800000"/>
              <a:headEnd/>
              <a:tailEnd/>
            </a:ln>
            <a:effectLst/>
          </p:spPr>
          <p:txBody>
            <a:bodyPr>
              <a:spAutoFit/>
            </a:bodyPr>
            <a:lstStyle/>
            <a:p>
              <a:pPr algn="ctr">
                <a:spcBef>
                  <a:spcPct val="50000"/>
                </a:spcBef>
              </a:pPr>
              <a:r>
                <a:rPr lang="en-ZA" sz="800"/>
                <a:t>132.12.1.4</a:t>
              </a:r>
              <a:endParaRPr lang="en-GB" sz="800"/>
            </a:p>
          </p:txBody>
        </p:sp>
        <p:sp>
          <p:nvSpPr>
            <p:cNvPr id="80008" name="Text Box 136"/>
            <p:cNvSpPr txBox="1">
              <a:spLocks noChangeArrowheads="1"/>
            </p:cNvSpPr>
            <p:nvPr/>
          </p:nvSpPr>
          <p:spPr bwMode="auto">
            <a:xfrm>
              <a:off x="1584" y="2016"/>
              <a:ext cx="590" cy="135"/>
            </a:xfrm>
            <a:prstGeom prst="rect">
              <a:avLst/>
            </a:prstGeom>
            <a:noFill/>
            <a:ln w="9525">
              <a:noFill/>
              <a:miter lim="800000"/>
              <a:headEnd/>
              <a:tailEnd/>
            </a:ln>
            <a:effectLst/>
          </p:spPr>
          <p:txBody>
            <a:bodyPr>
              <a:spAutoFit/>
            </a:bodyPr>
            <a:lstStyle/>
            <a:p>
              <a:pPr algn="ctr">
                <a:spcBef>
                  <a:spcPct val="50000"/>
                </a:spcBef>
              </a:pPr>
              <a:r>
                <a:rPr lang="en-ZA" sz="800"/>
                <a:t>132.12.1.3</a:t>
              </a:r>
              <a:endParaRPr lang="en-GB" sz="800"/>
            </a:p>
          </p:txBody>
        </p:sp>
        <p:sp>
          <p:nvSpPr>
            <p:cNvPr id="80009" name="Text Box 137"/>
            <p:cNvSpPr txBox="1">
              <a:spLocks noChangeArrowheads="1"/>
            </p:cNvSpPr>
            <p:nvPr/>
          </p:nvSpPr>
          <p:spPr bwMode="auto">
            <a:xfrm>
              <a:off x="2387" y="1545"/>
              <a:ext cx="589" cy="135"/>
            </a:xfrm>
            <a:prstGeom prst="rect">
              <a:avLst/>
            </a:prstGeom>
            <a:noFill/>
            <a:ln w="9525">
              <a:noFill/>
              <a:miter lim="800000"/>
              <a:headEnd/>
              <a:tailEnd/>
            </a:ln>
            <a:effectLst/>
          </p:spPr>
          <p:txBody>
            <a:bodyPr>
              <a:spAutoFit/>
            </a:bodyPr>
            <a:lstStyle/>
            <a:p>
              <a:pPr algn="ctr">
                <a:spcBef>
                  <a:spcPct val="50000"/>
                </a:spcBef>
              </a:pPr>
              <a:r>
                <a:rPr lang="en-ZA" sz="800"/>
                <a:t>132.12.1.2</a:t>
              </a:r>
              <a:endParaRPr lang="en-GB" sz="800"/>
            </a:p>
          </p:txBody>
        </p:sp>
        <p:sp>
          <p:nvSpPr>
            <p:cNvPr id="80010" name="Text Box 138"/>
            <p:cNvSpPr txBox="1">
              <a:spLocks noChangeArrowheads="1"/>
            </p:cNvSpPr>
            <p:nvPr/>
          </p:nvSpPr>
          <p:spPr bwMode="auto">
            <a:xfrm>
              <a:off x="2352" y="1401"/>
              <a:ext cx="590" cy="135"/>
            </a:xfrm>
            <a:prstGeom prst="rect">
              <a:avLst/>
            </a:prstGeom>
            <a:noFill/>
            <a:ln w="9525">
              <a:noFill/>
              <a:miter lim="800000"/>
              <a:headEnd/>
              <a:tailEnd/>
            </a:ln>
            <a:effectLst/>
          </p:spPr>
          <p:txBody>
            <a:bodyPr>
              <a:spAutoFit/>
            </a:bodyPr>
            <a:lstStyle/>
            <a:p>
              <a:pPr algn="ctr">
                <a:spcBef>
                  <a:spcPct val="50000"/>
                </a:spcBef>
              </a:pPr>
              <a:r>
                <a:rPr lang="en-ZA" sz="800"/>
                <a:t>132.12.1.7</a:t>
              </a:r>
              <a:endParaRPr lang="en-GB" sz="800"/>
            </a:p>
          </p:txBody>
        </p:sp>
        <p:sp>
          <p:nvSpPr>
            <p:cNvPr id="80011" name="Text Box 139"/>
            <p:cNvSpPr txBox="1">
              <a:spLocks noChangeArrowheads="1"/>
            </p:cNvSpPr>
            <p:nvPr/>
          </p:nvSpPr>
          <p:spPr bwMode="auto">
            <a:xfrm>
              <a:off x="2050" y="2112"/>
              <a:ext cx="590" cy="135"/>
            </a:xfrm>
            <a:prstGeom prst="rect">
              <a:avLst/>
            </a:prstGeom>
            <a:noFill/>
            <a:ln w="9525">
              <a:noFill/>
              <a:miter lim="800000"/>
              <a:headEnd/>
              <a:tailEnd/>
            </a:ln>
            <a:effectLst/>
          </p:spPr>
          <p:txBody>
            <a:bodyPr>
              <a:spAutoFit/>
            </a:bodyPr>
            <a:lstStyle/>
            <a:p>
              <a:pPr algn="ctr">
                <a:spcBef>
                  <a:spcPct val="50000"/>
                </a:spcBef>
              </a:pPr>
              <a:r>
                <a:rPr lang="en-ZA" sz="800"/>
                <a:t>132.12.1.1</a:t>
              </a:r>
              <a:endParaRPr lang="en-GB" sz="800"/>
            </a:p>
          </p:txBody>
        </p:sp>
        <p:sp>
          <p:nvSpPr>
            <p:cNvPr id="80012" name="Text Box 140"/>
            <p:cNvSpPr txBox="1">
              <a:spLocks noChangeArrowheads="1"/>
            </p:cNvSpPr>
            <p:nvPr/>
          </p:nvSpPr>
          <p:spPr bwMode="auto">
            <a:xfrm>
              <a:off x="2496" y="2121"/>
              <a:ext cx="590" cy="135"/>
            </a:xfrm>
            <a:prstGeom prst="rect">
              <a:avLst/>
            </a:prstGeom>
            <a:noFill/>
            <a:ln w="9525">
              <a:noFill/>
              <a:miter lim="800000"/>
              <a:headEnd/>
              <a:tailEnd/>
            </a:ln>
            <a:effectLst/>
          </p:spPr>
          <p:txBody>
            <a:bodyPr>
              <a:spAutoFit/>
            </a:bodyPr>
            <a:lstStyle/>
            <a:p>
              <a:pPr algn="ctr">
                <a:spcBef>
                  <a:spcPct val="50000"/>
                </a:spcBef>
              </a:pPr>
              <a:r>
                <a:rPr lang="en-ZA" sz="800"/>
                <a:t>245.12.50.5</a:t>
              </a:r>
              <a:endParaRPr lang="en-GB" sz="800"/>
            </a:p>
          </p:txBody>
        </p:sp>
        <p:sp>
          <p:nvSpPr>
            <p:cNvPr id="80013" name="Text Box 141"/>
            <p:cNvSpPr txBox="1">
              <a:spLocks noChangeArrowheads="1"/>
            </p:cNvSpPr>
            <p:nvPr/>
          </p:nvSpPr>
          <p:spPr bwMode="auto">
            <a:xfrm>
              <a:off x="3360" y="1584"/>
              <a:ext cx="589" cy="135"/>
            </a:xfrm>
            <a:prstGeom prst="rect">
              <a:avLst/>
            </a:prstGeom>
            <a:noFill/>
            <a:ln w="9525">
              <a:noFill/>
              <a:miter lim="800000"/>
              <a:headEnd/>
              <a:tailEnd/>
            </a:ln>
            <a:effectLst/>
          </p:spPr>
          <p:txBody>
            <a:bodyPr>
              <a:spAutoFit/>
            </a:bodyPr>
            <a:lstStyle/>
            <a:p>
              <a:pPr algn="ctr">
                <a:spcBef>
                  <a:spcPct val="50000"/>
                </a:spcBef>
              </a:pPr>
              <a:r>
                <a:rPr lang="en-ZA" sz="800"/>
                <a:t>245.12.50.6</a:t>
              </a:r>
              <a:endParaRPr lang="en-GB" sz="800"/>
            </a:p>
          </p:txBody>
        </p:sp>
        <p:sp>
          <p:nvSpPr>
            <p:cNvPr id="80014" name="Text Box 142"/>
            <p:cNvSpPr txBox="1">
              <a:spLocks noChangeArrowheads="1"/>
            </p:cNvSpPr>
            <p:nvPr/>
          </p:nvSpPr>
          <p:spPr bwMode="auto">
            <a:xfrm>
              <a:off x="2784" y="2025"/>
              <a:ext cx="589" cy="135"/>
            </a:xfrm>
            <a:prstGeom prst="rect">
              <a:avLst/>
            </a:prstGeom>
            <a:noFill/>
            <a:ln w="9525">
              <a:noFill/>
              <a:miter lim="800000"/>
              <a:headEnd/>
              <a:tailEnd/>
            </a:ln>
            <a:effectLst/>
          </p:spPr>
          <p:txBody>
            <a:bodyPr>
              <a:spAutoFit/>
            </a:bodyPr>
            <a:lstStyle/>
            <a:p>
              <a:pPr algn="ctr">
                <a:spcBef>
                  <a:spcPct val="50000"/>
                </a:spcBef>
              </a:pPr>
              <a:r>
                <a:rPr lang="en-ZA" sz="800"/>
                <a:t>245.12.50.7</a:t>
              </a:r>
              <a:endParaRPr lang="en-GB" sz="800"/>
            </a:p>
          </p:txBody>
        </p:sp>
        <p:sp>
          <p:nvSpPr>
            <p:cNvPr id="80015" name="Text Box 143"/>
            <p:cNvSpPr txBox="1">
              <a:spLocks noChangeArrowheads="1"/>
            </p:cNvSpPr>
            <p:nvPr/>
          </p:nvSpPr>
          <p:spPr bwMode="auto">
            <a:xfrm>
              <a:off x="3264" y="1929"/>
              <a:ext cx="590" cy="135"/>
            </a:xfrm>
            <a:prstGeom prst="rect">
              <a:avLst/>
            </a:prstGeom>
            <a:noFill/>
            <a:ln w="9525">
              <a:noFill/>
              <a:miter lim="800000"/>
              <a:headEnd/>
              <a:tailEnd/>
            </a:ln>
            <a:effectLst/>
          </p:spPr>
          <p:txBody>
            <a:bodyPr>
              <a:spAutoFit/>
            </a:bodyPr>
            <a:lstStyle/>
            <a:p>
              <a:pPr algn="ctr">
                <a:spcBef>
                  <a:spcPct val="50000"/>
                </a:spcBef>
              </a:pPr>
              <a:r>
                <a:rPr lang="en-ZA" sz="800"/>
                <a:t>245.12.50.8</a:t>
              </a:r>
              <a:endParaRPr lang="en-GB" sz="800"/>
            </a:p>
          </p:txBody>
        </p:sp>
        <p:sp>
          <p:nvSpPr>
            <p:cNvPr id="80016" name="Text Box 144"/>
            <p:cNvSpPr txBox="1">
              <a:spLocks noChangeArrowheads="1"/>
            </p:cNvSpPr>
            <p:nvPr/>
          </p:nvSpPr>
          <p:spPr bwMode="auto">
            <a:xfrm>
              <a:off x="2866" y="1728"/>
              <a:ext cx="590" cy="135"/>
            </a:xfrm>
            <a:prstGeom prst="rect">
              <a:avLst/>
            </a:prstGeom>
            <a:noFill/>
            <a:ln w="9525">
              <a:noFill/>
              <a:miter lim="800000"/>
              <a:headEnd/>
              <a:tailEnd/>
            </a:ln>
            <a:effectLst/>
          </p:spPr>
          <p:txBody>
            <a:bodyPr>
              <a:spAutoFit/>
            </a:bodyPr>
            <a:lstStyle/>
            <a:p>
              <a:pPr algn="ctr">
                <a:spcBef>
                  <a:spcPct val="50000"/>
                </a:spcBef>
              </a:pPr>
              <a:r>
                <a:rPr lang="en-ZA" sz="800"/>
                <a:t>245.12.50.9</a:t>
              </a:r>
              <a:endParaRPr lang="en-GB" sz="800"/>
            </a:p>
          </p:txBody>
        </p:sp>
        <p:sp>
          <p:nvSpPr>
            <p:cNvPr id="80017" name="Text Box 145"/>
            <p:cNvSpPr txBox="1">
              <a:spLocks noChangeArrowheads="1"/>
            </p:cNvSpPr>
            <p:nvPr/>
          </p:nvSpPr>
          <p:spPr bwMode="auto">
            <a:xfrm>
              <a:off x="994" y="1929"/>
              <a:ext cx="590" cy="135"/>
            </a:xfrm>
            <a:prstGeom prst="rect">
              <a:avLst/>
            </a:prstGeom>
            <a:noFill/>
            <a:ln w="9525">
              <a:noFill/>
              <a:miter lim="800000"/>
              <a:headEnd/>
              <a:tailEnd/>
            </a:ln>
            <a:effectLst/>
          </p:spPr>
          <p:txBody>
            <a:bodyPr>
              <a:spAutoFit/>
            </a:bodyPr>
            <a:lstStyle/>
            <a:p>
              <a:pPr algn="ctr">
                <a:spcBef>
                  <a:spcPct val="50000"/>
                </a:spcBef>
              </a:pPr>
              <a:r>
                <a:rPr lang="en-ZA" sz="800"/>
                <a:t>152.123.200.1</a:t>
              </a:r>
              <a:endParaRPr lang="en-GB" sz="800"/>
            </a:p>
          </p:txBody>
        </p:sp>
        <p:sp>
          <p:nvSpPr>
            <p:cNvPr id="80018" name="Text Box 146"/>
            <p:cNvSpPr txBox="1">
              <a:spLocks noChangeArrowheads="1"/>
            </p:cNvSpPr>
            <p:nvPr/>
          </p:nvSpPr>
          <p:spPr bwMode="auto">
            <a:xfrm>
              <a:off x="226" y="2457"/>
              <a:ext cx="590" cy="135"/>
            </a:xfrm>
            <a:prstGeom prst="rect">
              <a:avLst/>
            </a:prstGeom>
            <a:noFill/>
            <a:ln w="9525">
              <a:noFill/>
              <a:miter lim="800000"/>
              <a:headEnd/>
              <a:tailEnd/>
            </a:ln>
            <a:effectLst/>
          </p:spPr>
          <p:txBody>
            <a:bodyPr>
              <a:spAutoFit/>
            </a:bodyPr>
            <a:lstStyle/>
            <a:p>
              <a:pPr algn="ctr">
                <a:spcBef>
                  <a:spcPct val="50000"/>
                </a:spcBef>
              </a:pPr>
              <a:r>
                <a:rPr lang="en-ZA" sz="800"/>
                <a:t>152.124.20.2</a:t>
              </a:r>
              <a:endParaRPr lang="en-GB" sz="800"/>
            </a:p>
          </p:txBody>
        </p:sp>
        <p:sp>
          <p:nvSpPr>
            <p:cNvPr id="80019" name="Text Box 147"/>
            <p:cNvSpPr txBox="1">
              <a:spLocks noChangeArrowheads="1"/>
            </p:cNvSpPr>
            <p:nvPr/>
          </p:nvSpPr>
          <p:spPr bwMode="auto">
            <a:xfrm>
              <a:off x="418" y="2649"/>
              <a:ext cx="590" cy="135"/>
            </a:xfrm>
            <a:prstGeom prst="rect">
              <a:avLst/>
            </a:prstGeom>
            <a:noFill/>
            <a:ln w="9525">
              <a:noFill/>
              <a:miter lim="800000"/>
              <a:headEnd/>
              <a:tailEnd/>
            </a:ln>
            <a:effectLst/>
          </p:spPr>
          <p:txBody>
            <a:bodyPr>
              <a:spAutoFit/>
            </a:bodyPr>
            <a:lstStyle/>
            <a:p>
              <a:pPr algn="ctr">
                <a:spcBef>
                  <a:spcPct val="50000"/>
                </a:spcBef>
              </a:pPr>
              <a:r>
                <a:rPr lang="en-ZA" sz="800"/>
                <a:t>152.124.20.3</a:t>
              </a:r>
              <a:endParaRPr lang="en-GB" sz="800"/>
            </a:p>
          </p:txBody>
        </p:sp>
        <p:sp>
          <p:nvSpPr>
            <p:cNvPr id="80020" name="Text Box 148"/>
            <p:cNvSpPr txBox="1">
              <a:spLocks noChangeArrowheads="1"/>
            </p:cNvSpPr>
            <p:nvPr/>
          </p:nvSpPr>
          <p:spPr bwMode="auto">
            <a:xfrm>
              <a:off x="802" y="2745"/>
              <a:ext cx="590" cy="135"/>
            </a:xfrm>
            <a:prstGeom prst="rect">
              <a:avLst/>
            </a:prstGeom>
            <a:noFill/>
            <a:ln w="9525">
              <a:noFill/>
              <a:miter lim="800000"/>
              <a:headEnd/>
              <a:tailEnd/>
            </a:ln>
            <a:effectLst/>
          </p:spPr>
          <p:txBody>
            <a:bodyPr>
              <a:spAutoFit/>
            </a:bodyPr>
            <a:lstStyle/>
            <a:p>
              <a:pPr algn="ctr">
                <a:spcBef>
                  <a:spcPct val="50000"/>
                </a:spcBef>
              </a:pPr>
              <a:r>
                <a:rPr lang="en-ZA" sz="800"/>
                <a:t>152.124.20.4</a:t>
              </a:r>
              <a:endParaRPr lang="en-GB" sz="800"/>
            </a:p>
          </p:txBody>
        </p:sp>
        <p:sp>
          <p:nvSpPr>
            <p:cNvPr id="80021" name="Text Box 149"/>
            <p:cNvSpPr txBox="1">
              <a:spLocks noChangeArrowheads="1"/>
            </p:cNvSpPr>
            <p:nvPr/>
          </p:nvSpPr>
          <p:spPr bwMode="auto">
            <a:xfrm>
              <a:off x="1200" y="2544"/>
              <a:ext cx="590" cy="135"/>
            </a:xfrm>
            <a:prstGeom prst="rect">
              <a:avLst/>
            </a:prstGeom>
            <a:noFill/>
            <a:ln w="9525">
              <a:noFill/>
              <a:miter lim="800000"/>
              <a:headEnd/>
              <a:tailEnd/>
            </a:ln>
            <a:effectLst/>
          </p:spPr>
          <p:txBody>
            <a:bodyPr>
              <a:spAutoFit/>
            </a:bodyPr>
            <a:lstStyle/>
            <a:p>
              <a:pPr algn="ctr">
                <a:spcBef>
                  <a:spcPct val="50000"/>
                </a:spcBef>
              </a:pPr>
              <a:r>
                <a:rPr lang="en-ZA" sz="800"/>
                <a:t>152.124.20.5</a:t>
              </a:r>
              <a:endParaRPr lang="en-GB" sz="800"/>
            </a:p>
          </p:txBody>
        </p:sp>
        <p:sp>
          <p:nvSpPr>
            <p:cNvPr id="80022" name="Text Box 150"/>
            <p:cNvSpPr txBox="1">
              <a:spLocks noChangeArrowheads="1"/>
            </p:cNvSpPr>
            <p:nvPr/>
          </p:nvSpPr>
          <p:spPr bwMode="auto">
            <a:xfrm>
              <a:off x="240" y="2160"/>
              <a:ext cx="589" cy="135"/>
            </a:xfrm>
            <a:prstGeom prst="rect">
              <a:avLst/>
            </a:prstGeom>
            <a:noFill/>
            <a:ln w="9525">
              <a:noFill/>
              <a:miter lim="800000"/>
              <a:headEnd/>
              <a:tailEnd/>
            </a:ln>
            <a:effectLst/>
          </p:spPr>
          <p:txBody>
            <a:bodyPr>
              <a:spAutoFit/>
            </a:bodyPr>
            <a:lstStyle/>
            <a:p>
              <a:pPr algn="ctr">
                <a:spcBef>
                  <a:spcPct val="50000"/>
                </a:spcBef>
              </a:pPr>
              <a:r>
                <a:rPr lang="en-ZA" sz="800"/>
                <a:t>152.124.20.6</a:t>
              </a:r>
              <a:endParaRPr lang="en-GB" sz="800"/>
            </a:p>
          </p:txBody>
        </p:sp>
        <p:sp>
          <p:nvSpPr>
            <p:cNvPr id="80023" name="Text Box 151"/>
            <p:cNvSpPr txBox="1">
              <a:spLocks noChangeArrowheads="1"/>
            </p:cNvSpPr>
            <p:nvPr/>
          </p:nvSpPr>
          <p:spPr bwMode="auto">
            <a:xfrm>
              <a:off x="1056" y="2112"/>
              <a:ext cx="590" cy="135"/>
            </a:xfrm>
            <a:prstGeom prst="rect">
              <a:avLst/>
            </a:prstGeom>
            <a:noFill/>
            <a:ln w="9525">
              <a:noFill/>
              <a:miter lim="800000"/>
              <a:headEnd/>
              <a:tailEnd/>
            </a:ln>
            <a:effectLst/>
          </p:spPr>
          <p:txBody>
            <a:bodyPr>
              <a:spAutoFit/>
            </a:bodyPr>
            <a:lstStyle/>
            <a:p>
              <a:pPr algn="ctr">
                <a:spcBef>
                  <a:spcPct val="50000"/>
                </a:spcBef>
              </a:pPr>
              <a:r>
                <a:rPr lang="en-ZA" sz="800"/>
                <a:t>152.124.20.7</a:t>
              </a:r>
              <a:endParaRPr lang="en-GB" sz="800"/>
            </a:p>
          </p:txBody>
        </p:sp>
        <p:sp>
          <p:nvSpPr>
            <p:cNvPr id="80024" name="Text Box 152"/>
            <p:cNvSpPr txBox="1">
              <a:spLocks noChangeArrowheads="1"/>
            </p:cNvSpPr>
            <p:nvPr/>
          </p:nvSpPr>
          <p:spPr bwMode="auto">
            <a:xfrm>
              <a:off x="562" y="2025"/>
              <a:ext cx="590" cy="135"/>
            </a:xfrm>
            <a:prstGeom prst="rect">
              <a:avLst/>
            </a:prstGeom>
            <a:noFill/>
            <a:ln w="9525">
              <a:noFill/>
              <a:miter lim="800000"/>
              <a:headEnd/>
              <a:tailEnd/>
            </a:ln>
            <a:effectLst/>
          </p:spPr>
          <p:txBody>
            <a:bodyPr>
              <a:spAutoFit/>
            </a:bodyPr>
            <a:lstStyle/>
            <a:p>
              <a:pPr algn="ctr">
                <a:spcBef>
                  <a:spcPct val="50000"/>
                </a:spcBef>
              </a:pPr>
              <a:r>
                <a:rPr lang="en-ZA" sz="800"/>
                <a:t>152.124.20.8</a:t>
              </a:r>
              <a:endParaRPr lang="en-GB" sz="800"/>
            </a:p>
          </p:txBody>
        </p:sp>
        <p:sp>
          <p:nvSpPr>
            <p:cNvPr id="80025" name="Text Box 153"/>
            <p:cNvSpPr txBox="1">
              <a:spLocks noChangeArrowheads="1"/>
            </p:cNvSpPr>
            <p:nvPr/>
          </p:nvSpPr>
          <p:spPr bwMode="auto">
            <a:xfrm>
              <a:off x="1304" y="2687"/>
              <a:ext cx="472" cy="135"/>
            </a:xfrm>
            <a:prstGeom prst="rect">
              <a:avLst/>
            </a:prstGeom>
            <a:noFill/>
            <a:ln w="9525">
              <a:noFill/>
              <a:miter lim="800000"/>
              <a:headEnd/>
              <a:tailEnd/>
            </a:ln>
            <a:effectLst/>
          </p:spPr>
          <p:txBody>
            <a:bodyPr>
              <a:spAutoFit/>
            </a:bodyPr>
            <a:lstStyle/>
            <a:p>
              <a:pPr algn="ctr">
                <a:spcBef>
                  <a:spcPct val="50000"/>
                </a:spcBef>
              </a:pPr>
              <a:r>
                <a:rPr lang="en-ZA" sz="800"/>
                <a:t>146.182.0.1</a:t>
              </a:r>
              <a:endParaRPr lang="en-GB" sz="800"/>
            </a:p>
          </p:txBody>
        </p:sp>
        <p:sp>
          <p:nvSpPr>
            <p:cNvPr id="80026" name="Text Box 154"/>
            <p:cNvSpPr txBox="1">
              <a:spLocks noChangeArrowheads="1"/>
            </p:cNvSpPr>
            <p:nvPr/>
          </p:nvSpPr>
          <p:spPr bwMode="auto">
            <a:xfrm>
              <a:off x="1008" y="2889"/>
              <a:ext cx="472" cy="135"/>
            </a:xfrm>
            <a:prstGeom prst="rect">
              <a:avLst/>
            </a:prstGeom>
            <a:noFill/>
            <a:ln w="9525">
              <a:noFill/>
              <a:miter lim="800000"/>
              <a:headEnd/>
              <a:tailEnd/>
            </a:ln>
            <a:effectLst/>
          </p:spPr>
          <p:txBody>
            <a:bodyPr>
              <a:spAutoFit/>
            </a:bodyPr>
            <a:lstStyle/>
            <a:p>
              <a:pPr algn="ctr">
                <a:spcBef>
                  <a:spcPct val="50000"/>
                </a:spcBef>
              </a:pPr>
              <a:r>
                <a:rPr lang="en-ZA" sz="800"/>
                <a:t>146.182.0.2</a:t>
              </a:r>
              <a:endParaRPr lang="en-GB" sz="800"/>
            </a:p>
          </p:txBody>
        </p:sp>
        <p:sp>
          <p:nvSpPr>
            <p:cNvPr id="80027" name="Text Box 155"/>
            <p:cNvSpPr txBox="1">
              <a:spLocks noChangeArrowheads="1"/>
            </p:cNvSpPr>
            <p:nvPr/>
          </p:nvSpPr>
          <p:spPr bwMode="auto">
            <a:xfrm>
              <a:off x="968" y="3177"/>
              <a:ext cx="472" cy="135"/>
            </a:xfrm>
            <a:prstGeom prst="rect">
              <a:avLst/>
            </a:prstGeom>
            <a:noFill/>
            <a:ln w="9525">
              <a:noFill/>
              <a:miter lim="800000"/>
              <a:headEnd/>
              <a:tailEnd/>
            </a:ln>
            <a:effectLst/>
          </p:spPr>
          <p:txBody>
            <a:bodyPr>
              <a:spAutoFit/>
            </a:bodyPr>
            <a:lstStyle/>
            <a:p>
              <a:pPr algn="ctr">
                <a:spcBef>
                  <a:spcPct val="50000"/>
                </a:spcBef>
              </a:pPr>
              <a:r>
                <a:rPr lang="en-ZA" sz="800"/>
                <a:t>146.182.0.3</a:t>
              </a:r>
              <a:endParaRPr lang="en-GB" sz="800"/>
            </a:p>
          </p:txBody>
        </p:sp>
        <p:sp>
          <p:nvSpPr>
            <p:cNvPr id="80028" name="Text Box 156"/>
            <p:cNvSpPr txBox="1">
              <a:spLocks noChangeArrowheads="1"/>
            </p:cNvSpPr>
            <p:nvPr/>
          </p:nvSpPr>
          <p:spPr bwMode="auto">
            <a:xfrm>
              <a:off x="1152" y="3351"/>
              <a:ext cx="472" cy="135"/>
            </a:xfrm>
            <a:prstGeom prst="rect">
              <a:avLst/>
            </a:prstGeom>
            <a:noFill/>
            <a:ln w="9525">
              <a:noFill/>
              <a:miter lim="800000"/>
              <a:headEnd/>
              <a:tailEnd/>
            </a:ln>
            <a:effectLst/>
          </p:spPr>
          <p:txBody>
            <a:bodyPr>
              <a:spAutoFit/>
            </a:bodyPr>
            <a:lstStyle/>
            <a:p>
              <a:pPr algn="ctr">
                <a:spcBef>
                  <a:spcPct val="50000"/>
                </a:spcBef>
              </a:pPr>
              <a:r>
                <a:rPr lang="en-ZA" sz="800"/>
                <a:t>146.182.0.4</a:t>
              </a:r>
              <a:endParaRPr lang="en-GB" sz="800"/>
            </a:p>
          </p:txBody>
        </p:sp>
        <p:sp>
          <p:nvSpPr>
            <p:cNvPr id="80029" name="Text Box 157"/>
            <p:cNvSpPr txBox="1">
              <a:spLocks noChangeArrowheads="1"/>
            </p:cNvSpPr>
            <p:nvPr/>
          </p:nvSpPr>
          <p:spPr bwMode="auto">
            <a:xfrm>
              <a:off x="1641" y="3456"/>
              <a:ext cx="471" cy="135"/>
            </a:xfrm>
            <a:prstGeom prst="rect">
              <a:avLst/>
            </a:prstGeom>
            <a:noFill/>
            <a:ln w="9525">
              <a:noFill/>
              <a:miter lim="800000"/>
              <a:headEnd/>
              <a:tailEnd/>
            </a:ln>
            <a:effectLst/>
          </p:spPr>
          <p:txBody>
            <a:bodyPr>
              <a:spAutoFit/>
            </a:bodyPr>
            <a:lstStyle/>
            <a:p>
              <a:pPr algn="ctr">
                <a:spcBef>
                  <a:spcPct val="50000"/>
                </a:spcBef>
              </a:pPr>
              <a:r>
                <a:rPr lang="en-ZA" sz="800"/>
                <a:t>146.182.0.5</a:t>
              </a:r>
              <a:endParaRPr lang="en-GB" sz="800"/>
            </a:p>
          </p:txBody>
        </p:sp>
        <p:sp>
          <p:nvSpPr>
            <p:cNvPr id="80030" name="Text Box 158"/>
            <p:cNvSpPr txBox="1">
              <a:spLocks noChangeArrowheads="1"/>
            </p:cNvSpPr>
            <p:nvPr/>
          </p:nvSpPr>
          <p:spPr bwMode="auto">
            <a:xfrm>
              <a:off x="2024" y="2997"/>
              <a:ext cx="472" cy="135"/>
            </a:xfrm>
            <a:prstGeom prst="rect">
              <a:avLst/>
            </a:prstGeom>
            <a:noFill/>
            <a:ln w="9525">
              <a:noFill/>
              <a:miter lim="800000"/>
              <a:headEnd/>
              <a:tailEnd/>
            </a:ln>
            <a:effectLst/>
          </p:spPr>
          <p:txBody>
            <a:bodyPr>
              <a:spAutoFit/>
            </a:bodyPr>
            <a:lstStyle/>
            <a:p>
              <a:pPr algn="ctr">
                <a:spcBef>
                  <a:spcPct val="50000"/>
                </a:spcBef>
              </a:pPr>
              <a:r>
                <a:rPr lang="en-ZA" sz="800"/>
                <a:t>146.182.0.6</a:t>
              </a:r>
              <a:endParaRPr lang="en-GB" sz="800"/>
            </a:p>
          </p:txBody>
        </p:sp>
        <p:sp>
          <p:nvSpPr>
            <p:cNvPr id="80031" name="Text Box 159"/>
            <p:cNvSpPr txBox="1">
              <a:spLocks noChangeArrowheads="1"/>
            </p:cNvSpPr>
            <p:nvPr/>
          </p:nvSpPr>
          <p:spPr bwMode="auto">
            <a:xfrm>
              <a:off x="1824" y="2784"/>
              <a:ext cx="472" cy="135"/>
            </a:xfrm>
            <a:prstGeom prst="rect">
              <a:avLst/>
            </a:prstGeom>
            <a:noFill/>
            <a:ln w="9525">
              <a:noFill/>
              <a:miter lim="800000"/>
              <a:headEnd/>
              <a:tailEnd/>
            </a:ln>
            <a:effectLst/>
          </p:spPr>
          <p:txBody>
            <a:bodyPr>
              <a:spAutoFit/>
            </a:bodyPr>
            <a:lstStyle/>
            <a:p>
              <a:pPr algn="ctr">
                <a:spcBef>
                  <a:spcPct val="50000"/>
                </a:spcBef>
              </a:pPr>
              <a:r>
                <a:rPr lang="en-ZA" sz="800"/>
                <a:t>146.182.0.7</a:t>
              </a:r>
              <a:endParaRPr lang="en-GB" sz="800"/>
            </a:p>
          </p:txBody>
        </p:sp>
        <p:sp>
          <p:nvSpPr>
            <p:cNvPr id="80032" name="Text Box 160"/>
            <p:cNvSpPr txBox="1">
              <a:spLocks noChangeArrowheads="1"/>
            </p:cNvSpPr>
            <p:nvPr/>
          </p:nvSpPr>
          <p:spPr bwMode="auto">
            <a:xfrm>
              <a:off x="1833" y="2601"/>
              <a:ext cx="471" cy="135"/>
            </a:xfrm>
            <a:prstGeom prst="rect">
              <a:avLst/>
            </a:prstGeom>
            <a:noFill/>
            <a:ln w="9525">
              <a:noFill/>
              <a:miter lim="800000"/>
              <a:headEnd/>
              <a:tailEnd/>
            </a:ln>
            <a:effectLst/>
          </p:spPr>
          <p:txBody>
            <a:bodyPr>
              <a:spAutoFit/>
            </a:bodyPr>
            <a:lstStyle/>
            <a:p>
              <a:pPr algn="ctr">
                <a:spcBef>
                  <a:spcPct val="50000"/>
                </a:spcBef>
              </a:pPr>
              <a:r>
                <a:rPr lang="en-ZA" sz="800"/>
                <a:t>146.182.5.5</a:t>
              </a:r>
              <a:endParaRPr lang="en-GB" sz="800"/>
            </a:p>
          </p:txBody>
        </p:sp>
        <p:sp>
          <p:nvSpPr>
            <p:cNvPr id="80033" name="Text Box 161"/>
            <p:cNvSpPr txBox="1">
              <a:spLocks noChangeArrowheads="1"/>
            </p:cNvSpPr>
            <p:nvPr/>
          </p:nvSpPr>
          <p:spPr bwMode="auto">
            <a:xfrm>
              <a:off x="2434" y="2553"/>
              <a:ext cx="590" cy="135"/>
            </a:xfrm>
            <a:prstGeom prst="rect">
              <a:avLst/>
            </a:prstGeom>
            <a:noFill/>
            <a:ln w="9525">
              <a:noFill/>
              <a:miter lim="800000"/>
              <a:headEnd/>
              <a:tailEnd/>
            </a:ln>
            <a:effectLst/>
          </p:spPr>
          <p:txBody>
            <a:bodyPr>
              <a:spAutoFit/>
            </a:bodyPr>
            <a:lstStyle/>
            <a:p>
              <a:pPr algn="ctr">
                <a:spcBef>
                  <a:spcPct val="50000"/>
                </a:spcBef>
              </a:pPr>
              <a:r>
                <a:rPr lang="en-ZA" sz="800"/>
                <a:t>145.12.50.1</a:t>
              </a:r>
              <a:endParaRPr lang="en-GB" sz="800"/>
            </a:p>
          </p:txBody>
        </p:sp>
        <p:sp>
          <p:nvSpPr>
            <p:cNvPr id="80034" name="Text Box 162"/>
            <p:cNvSpPr txBox="1">
              <a:spLocks noChangeArrowheads="1"/>
            </p:cNvSpPr>
            <p:nvPr/>
          </p:nvSpPr>
          <p:spPr bwMode="auto">
            <a:xfrm>
              <a:off x="2112" y="3085"/>
              <a:ext cx="590" cy="135"/>
            </a:xfrm>
            <a:prstGeom prst="rect">
              <a:avLst/>
            </a:prstGeom>
            <a:noFill/>
            <a:ln w="9525">
              <a:noFill/>
              <a:miter lim="800000"/>
              <a:headEnd/>
              <a:tailEnd/>
            </a:ln>
            <a:effectLst/>
          </p:spPr>
          <p:txBody>
            <a:bodyPr>
              <a:spAutoFit/>
            </a:bodyPr>
            <a:lstStyle/>
            <a:p>
              <a:pPr algn="ctr">
                <a:spcBef>
                  <a:spcPct val="50000"/>
                </a:spcBef>
              </a:pPr>
              <a:r>
                <a:rPr lang="en-ZA" sz="800"/>
                <a:t>172.11.11.1</a:t>
              </a:r>
              <a:endParaRPr lang="en-GB" sz="800"/>
            </a:p>
          </p:txBody>
        </p:sp>
        <p:sp>
          <p:nvSpPr>
            <p:cNvPr id="80035" name="Text Box 163"/>
            <p:cNvSpPr txBox="1">
              <a:spLocks noChangeArrowheads="1"/>
            </p:cNvSpPr>
            <p:nvPr/>
          </p:nvSpPr>
          <p:spPr bwMode="auto">
            <a:xfrm>
              <a:off x="1907" y="3369"/>
              <a:ext cx="589" cy="135"/>
            </a:xfrm>
            <a:prstGeom prst="rect">
              <a:avLst/>
            </a:prstGeom>
            <a:noFill/>
            <a:ln w="9525">
              <a:noFill/>
              <a:miter lim="800000"/>
              <a:headEnd/>
              <a:tailEnd/>
            </a:ln>
            <a:effectLst/>
          </p:spPr>
          <p:txBody>
            <a:bodyPr>
              <a:spAutoFit/>
            </a:bodyPr>
            <a:lstStyle/>
            <a:p>
              <a:pPr algn="ctr">
                <a:spcBef>
                  <a:spcPct val="50000"/>
                </a:spcBef>
              </a:pPr>
              <a:r>
                <a:rPr lang="en-ZA" sz="800"/>
                <a:t>172.11.11.2</a:t>
              </a:r>
              <a:endParaRPr lang="en-GB" sz="800"/>
            </a:p>
          </p:txBody>
        </p:sp>
        <p:sp>
          <p:nvSpPr>
            <p:cNvPr id="80036" name="Text Box 164"/>
            <p:cNvSpPr txBox="1">
              <a:spLocks noChangeArrowheads="1"/>
            </p:cNvSpPr>
            <p:nvPr/>
          </p:nvSpPr>
          <p:spPr bwMode="auto">
            <a:xfrm>
              <a:off x="1680" y="3552"/>
              <a:ext cx="590" cy="135"/>
            </a:xfrm>
            <a:prstGeom prst="rect">
              <a:avLst/>
            </a:prstGeom>
            <a:noFill/>
            <a:ln w="9525">
              <a:noFill/>
              <a:miter lim="800000"/>
              <a:headEnd/>
              <a:tailEnd/>
            </a:ln>
            <a:effectLst/>
          </p:spPr>
          <p:txBody>
            <a:bodyPr>
              <a:spAutoFit/>
            </a:bodyPr>
            <a:lstStyle/>
            <a:p>
              <a:pPr algn="ctr">
                <a:spcBef>
                  <a:spcPct val="50000"/>
                </a:spcBef>
              </a:pPr>
              <a:r>
                <a:rPr lang="en-ZA" sz="800"/>
                <a:t>172.11.11.3</a:t>
              </a:r>
              <a:endParaRPr lang="en-GB" sz="800"/>
            </a:p>
          </p:txBody>
        </p:sp>
        <p:sp>
          <p:nvSpPr>
            <p:cNvPr id="80037" name="Text Box 165"/>
            <p:cNvSpPr txBox="1">
              <a:spLocks noChangeArrowheads="1"/>
            </p:cNvSpPr>
            <p:nvPr/>
          </p:nvSpPr>
          <p:spPr bwMode="auto">
            <a:xfrm>
              <a:off x="1872" y="3696"/>
              <a:ext cx="589" cy="154"/>
            </a:xfrm>
            <a:prstGeom prst="rect">
              <a:avLst/>
            </a:prstGeom>
            <a:noFill/>
            <a:ln w="9525">
              <a:noFill/>
              <a:miter lim="800000"/>
              <a:headEnd/>
              <a:tailEnd/>
            </a:ln>
            <a:effectLst/>
          </p:spPr>
          <p:txBody>
            <a:bodyPr>
              <a:spAutoFit/>
            </a:bodyPr>
            <a:lstStyle/>
            <a:p>
              <a:pPr algn="ctr">
                <a:spcBef>
                  <a:spcPct val="50000"/>
                </a:spcBef>
              </a:pPr>
              <a:r>
                <a:rPr lang="en-ZA" sz="1000"/>
                <a:t>172.11.11.4</a:t>
              </a:r>
              <a:endParaRPr lang="en-GB" sz="1000"/>
            </a:p>
          </p:txBody>
        </p:sp>
        <p:sp>
          <p:nvSpPr>
            <p:cNvPr id="80038" name="Text Box 166"/>
            <p:cNvSpPr txBox="1">
              <a:spLocks noChangeArrowheads="1"/>
            </p:cNvSpPr>
            <p:nvPr/>
          </p:nvSpPr>
          <p:spPr bwMode="auto">
            <a:xfrm>
              <a:off x="2477" y="3801"/>
              <a:ext cx="590" cy="135"/>
            </a:xfrm>
            <a:prstGeom prst="rect">
              <a:avLst/>
            </a:prstGeom>
            <a:noFill/>
            <a:ln w="9525">
              <a:noFill/>
              <a:miter lim="800000"/>
              <a:headEnd/>
              <a:tailEnd/>
            </a:ln>
            <a:effectLst/>
          </p:spPr>
          <p:txBody>
            <a:bodyPr>
              <a:spAutoFit/>
            </a:bodyPr>
            <a:lstStyle/>
            <a:p>
              <a:pPr algn="ctr">
                <a:spcBef>
                  <a:spcPct val="50000"/>
                </a:spcBef>
              </a:pPr>
              <a:r>
                <a:rPr lang="en-ZA" sz="800"/>
                <a:t>172.11.11.5</a:t>
              </a:r>
              <a:endParaRPr lang="en-GB" sz="800"/>
            </a:p>
          </p:txBody>
        </p:sp>
        <p:sp>
          <p:nvSpPr>
            <p:cNvPr id="80039" name="Text Box 167"/>
            <p:cNvSpPr txBox="1">
              <a:spLocks noChangeArrowheads="1"/>
            </p:cNvSpPr>
            <p:nvPr/>
          </p:nvSpPr>
          <p:spPr bwMode="auto">
            <a:xfrm>
              <a:off x="2595" y="3513"/>
              <a:ext cx="589" cy="135"/>
            </a:xfrm>
            <a:prstGeom prst="rect">
              <a:avLst/>
            </a:prstGeom>
            <a:noFill/>
            <a:ln w="9525">
              <a:noFill/>
              <a:miter lim="800000"/>
              <a:headEnd/>
              <a:tailEnd/>
            </a:ln>
            <a:effectLst/>
          </p:spPr>
          <p:txBody>
            <a:bodyPr>
              <a:spAutoFit/>
            </a:bodyPr>
            <a:lstStyle/>
            <a:p>
              <a:pPr algn="ctr">
                <a:spcBef>
                  <a:spcPct val="50000"/>
                </a:spcBef>
              </a:pPr>
              <a:r>
                <a:rPr lang="en-ZA" sz="800"/>
                <a:t>172.11.11.6</a:t>
              </a:r>
              <a:endParaRPr lang="en-GB" sz="800"/>
            </a:p>
          </p:txBody>
        </p:sp>
        <p:sp>
          <p:nvSpPr>
            <p:cNvPr id="80040" name="Text Box 168"/>
            <p:cNvSpPr txBox="1">
              <a:spLocks noChangeArrowheads="1"/>
            </p:cNvSpPr>
            <p:nvPr/>
          </p:nvSpPr>
          <p:spPr bwMode="auto">
            <a:xfrm>
              <a:off x="2544" y="3225"/>
              <a:ext cx="589" cy="135"/>
            </a:xfrm>
            <a:prstGeom prst="rect">
              <a:avLst/>
            </a:prstGeom>
            <a:noFill/>
            <a:ln w="9525">
              <a:noFill/>
              <a:miter lim="800000"/>
              <a:headEnd/>
              <a:tailEnd/>
            </a:ln>
            <a:effectLst/>
          </p:spPr>
          <p:txBody>
            <a:bodyPr>
              <a:spAutoFit/>
            </a:bodyPr>
            <a:lstStyle/>
            <a:p>
              <a:pPr algn="ctr">
                <a:spcBef>
                  <a:spcPct val="50000"/>
                </a:spcBef>
              </a:pPr>
              <a:r>
                <a:rPr lang="en-ZA" sz="800"/>
                <a:t>172.11.11.7</a:t>
              </a:r>
              <a:endParaRPr lang="en-GB" sz="800"/>
            </a:p>
          </p:txBody>
        </p:sp>
        <p:sp>
          <p:nvSpPr>
            <p:cNvPr id="80041" name="Text Box 169"/>
            <p:cNvSpPr txBox="1">
              <a:spLocks noChangeArrowheads="1"/>
            </p:cNvSpPr>
            <p:nvPr/>
          </p:nvSpPr>
          <p:spPr bwMode="auto">
            <a:xfrm>
              <a:off x="2736" y="2937"/>
              <a:ext cx="590" cy="135"/>
            </a:xfrm>
            <a:prstGeom prst="rect">
              <a:avLst/>
            </a:prstGeom>
            <a:noFill/>
            <a:ln w="9525">
              <a:noFill/>
              <a:miter lim="800000"/>
              <a:headEnd/>
              <a:tailEnd/>
            </a:ln>
            <a:effectLst/>
          </p:spPr>
          <p:txBody>
            <a:bodyPr>
              <a:spAutoFit/>
            </a:bodyPr>
            <a:lstStyle/>
            <a:p>
              <a:pPr algn="ctr">
                <a:spcBef>
                  <a:spcPct val="50000"/>
                </a:spcBef>
              </a:pPr>
              <a:r>
                <a:rPr lang="en-ZA" sz="800"/>
                <a:t>172.11.11.8</a:t>
              </a:r>
              <a:endParaRPr lang="en-GB" sz="800"/>
            </a:p>
          </p:txBody>
        </p:sp>
        <p:sp>
          <p:nvSpPr>
            <p:cNvPr id="80042" name="Text Box 170"/>
            <p:cNvSpPr txBox="1">
              <a:spLocks noChangeArrowheads="1"/>
            </p:cNvSpPr>
            <p:nvPr/>
          </p:nvSpPr>
          <p:spPr bwMode="auto">
            <a:xfrm>
              <a:off x="2880" y="3177"/>
              <a:ext cx="589" cy="135"/>
            </a:xfrm>
            <a:prstGeom prst="rect">
              <a:avLst/>
            </a:prstGeom>
            <a:noFill/>
            <a:ln w="9525">
              <a:noFill/>
              <a:miter lim="800000"/>
              <a:headEnd/>
              <a:tailEnd/>
            </a:ln>
            <a:effectLst/>
          </p:spPr>
          <p:txBody>
            <a:bodyPr>
              <a:spAutoFit/>
            </a:bodyPr>
            <a:lstStyle/>
            <a:p>
              <a:pPr algn="ctr">
                <a:spcBef>
                  <a:spcPct val="50000"/>
                </a:spcBef>
              </a:pPr>
              <a:r>
                <a:rPr lang="en-ZA" sz="800"/>
                <a:t>172.11.11.9</a:t>
              </a:r>
              <a:endParaRPr lang="en-GB" sz="800"/>
            </a:p>
          </p:txBody>
        </p:sp>
        <p:sp>
          <p:nvSpPr>
            <p:cNvPr id="80043" name="Text Box 171"/>
            <p:cNvSpPr txBox="1">
              <a:spLocks noChangeArrowheads="1"/>
            </p:cNvSpPr>
            <p:nvPr/>
          </p:nvSpPr>
          <p:spPr bwMode="auto">
            <a:xfrm>
              <a:off x="2831" y="2731"/>
              <a:ext cx="589" cy="135"/>
            </a:xfrm>
            <a:prstGeom prst="rect">
              <a:avLst/>
            </a:prstGeom>
            <a:noFill/>
            <a:ln w="9525">
              <a:noFill/>
              <a:miter lim="800000"/>
              <a:headEnd/>
              <a:tailEnd/>
            </a:ln>
            <a:effectLst/>
          </p:spPr>
          <p:txBody>
            <a:bodyPr>
              <a:spAutoFit/>
            </a:bodyPr>
            <a:lstStyle/>
            <a:p>
              <a:pPr algn="ctr">
                <a:spcBef>
                  <a:spcPct val="50000"/>
                </a:spcBef>
              </a:pPr>
              <a:r>
                <a:rPr lang="en-ZA" sz="800"/>
                <a:t>172.11.11.10</a:t>
              </a:r>
              <a:endParaRPr lang="en-GB" sz="800"/>
            </a:p>
          </p:txBody>
        </p:sp>
        <p:sp>
          <p:nvSpPr>
            <p:cNvPr id="80044" name="Text Box 172"/>
            <p:cNvSpPr txBox="1">
              <a:spLocks noChangeArrowheads="1"/>
            </p:cNvSpPr>
            <p:nvPr/>
          </p:nvSpPr>
          <p:spPr bwMode="auto">
            <a:xfrm>
              <a:off x="3538" y="3041"/>
              <a:ext cx="590" cy="135"/>
            </a:xfrm>
            <a:prstGeom prst="rect">
              <a:avLst/>
            </a:prstGeom>
            <a:noFill/>
            <a:ln w="9525">
              <a:noFill/>
              <a:miter lim="800000"/>
              <a:headEnd/>
              <a:tailEnd/>
            </a:ln>
            <a:effectLst/>
          </p:spPr>
          <p:txBody>
            <a:bodyPr>
              <a:spAutoFit/>
            </a:bodyPr>
            <a:lstStyle/>
            <a:p>
              <a:pPr algn="ctr">
                <a:spcBef>
                  <a:spcPct val="50000"/>
                </a:spcBef>
              </a:pPr>
              <a:r>
                <a:rPr lang="en-ZA" sz="800"/>
                <a:t>172.11.11.11</a:t>
              </a:r>
              <a:endParaRPr lang="en-GB" sz="800"/>
            </a:p>
          </p:txBody>
        </p:sp>
        <p:sp>
          <p:nvSpPr>
            <p:cNvPr id="80045" name="Text Box 173"/>
            <p:cNvSpPr txBox="1">
              <a:spLocks noChangeArrowheads="1"/>
            </p:cNvSpPr>
            <p:nvPr/>
          </p:nvSpPr>
          <p:spPr bwMode="auto">
            <a:xfrm>
              <a:off x="3778" y="2908"/>
              <a:ext cx="590" cy="135"/>
            </a:xfrm>
            <a:prstGeom prst="rect">
              <a:avLst/>
            </a:prstGeom>
            <a:noFill/>
            <a:ln w="9525">
              <a:noFill/>
              <a:miter lim="800000"/>
              <a:headEnd/>
              <a:tailEnd/>
            </a:ln>
            <a:effectLst/>
          </p:spPr>
          <p:txBody>
            <a:bodyPr>
              <a:spAutoFit/>
            </a:bodyPr>
            <a:lstStyle/>
            <a:p>
              <a:pPr algn="ctr">
                <a:spcBef>
                  <a:spcPct val="50000"/>
                </a:spcBef>
              </a:pPr>
              <a:r>
                <a:rPr lang="en-ZA" sz="800"/>
                <a:t>172.11.11.12</a:t>
              </a:r>
              <a:endParaRPr lang="en-GB" sz="800"/>
            </a:p>
          </p:txBody>
        </p:sp>
        <p:sp>
          <p:nvSpPr>
            <p:cNvPr id="80046" name="Text Box 174"/>
            <p:cNvSpPr txBox="1">
              <a:spLocks noChangeArrowheads="1"/>
            </p:cNvSpPr>
            <p:nvPr/>
          </p:nvSpPr>
          <p:spPr bwMode="auto">
            <a:xfrm>
              <a:off x="3251" y="3129"/>
              <a:ext cx="589" cy="135"/>
            </a:xfrm>
            <a:prstGeom prst="rect">
              <a:avLst/>
            </a:prstGeom>
            <a:noFill/>
            <a:ln w="9525">
              <a:noFill/>
              <a:miter lim="800000"/>
              <a:headEnd/>
              <a:tailEnd/>
            </a:ln>
            <a:effectLst/>
          </p:spPr>
          <p:txBody>
            <a:bodyPr>
              <a:spAutoFit/>
            </a:bodyPr>
            <a:lstStyle/>
            <a:p>
              <a:pPr algn="ctr">
                <a:spcBef>
                  <a:spcPct val="50000"/>
                </a:spcBef>
              </a:pPr>
              <a:r>
                <a:rPr lang="en-ZA" sz="800"/>
                <a:t>172.11.11.13</a:t>
              </a:r>
              <a:endParaRPr lang="en-GB" sz="800"/>
            </a:p>
          </p:txBody>
        </p:sp>
        <p:sp>
          <p:nvSpPr>
            <p:cNvPr id="80047" name="Text Box 175"/>
            <p:cNvSpPr txBox="1">
              <a:spLocks noChangeArrowheads="1"/>
            </p:cNvSpPr>
            <p:nvPr/>
          </p:nvSpPr>
          <p:spPr bwMode="auto">
            <a:xfrm>
              <a:off x="2640" y="2304"/>
              <a:ext cx="589" cy="135"/>
            </a:xfrm>
            <a:prstGeom prst="rect">
              <a:avLst/>
            </a:prstGeom>
            <a:noFill/>
            <a:ln w="9525">
              <a:noFill/>
              <a:miter lim="800000"/>
              <a:headEnd/>
              <a:tailEnd/>
            </a:ln>
            <a:effectLst/>
          </p:spPr>
          <p:txBody>
            <a:bodyPr>
              <a:spAutoFit/>
            </a:bodyPr>
            <a:lstStyle/>
            <a:p>
              <a:pPr algn="ctr">
                <a:spcBef>
                  <a:spcPct val="50000"/>
                </a:spcBef>
              </a:pPr>
              <a:r>
                <a:rPr lang="en-ZA" sz="800"/>
                <a:t>172.11.11.14</a:t>
              </a:r>
              <a:endParaRPr lang="en-GB" sz="800"/>
            </a:p>
          </p:txBody>
        </p:sp>
        <p:sp>
          <p:nvSpPr>
            <p:cNvPr id="80048" name="Text Box 176"/>
            <p:cNvSpPr txBox="1">
              <a:spLocks noChangeArrowheads="1"/>
            </p:cNvSpPr>
            <p:nvPr/>
          </p:nvSpPr>
          <p:spPr bwMode="auto">
            <a:xfrm>
              <a:off x="3107" y="2598"/>
              <a:ext cx="589" cy="135"/>
            </a:xfrm>
            <a:prstGeom prst="rect">
              <a:avLst/>
            </a:prstGeom>
            <a:noFill/>
            <a:ln w="9525">
              <a:noFill/>
              <a:miter lim="800000"/>
              <a:headEnd/>
              <a:tailEnd/>
            </a:ln>
            <a:effectLst/>
          </p:spPr>
          <p:txBody>
            <a:bodyPr>
              <a:spAutoFit/>
            </a:bodyPr>
            <a:lstStyle/>
            <a:p>
              <a:pPr algn="ctr">
                <a:spcBef>
                  <a:spcPct val="50000"/>
                </a:spcBef>
              </a:pPr>
              <a:r>
                <a:rPr lang="en-ZA" sz="800"/>
                <a:t>172.11.11.15</a:t>
              </a:r>
              <a:endParaRPr lang="en-GB" sz="800"/>
            </a:p>
          </p:txBody>
        </p:sp>
        <p:sp>
          <p:nvSpPr>
            <p:cNvPr id="80049" name="Text Box 177"/>
            <p:cNvSpPr txBox="1">
              <a:spLocks noChangeArrowheads="1"/>
            </p:cNvSpPr>
            <p:nvPr/>
          </p:nvSpPr>
          <p:spPr bwMode="auto">
            <a:xfrm>
              <a:off x="3250" y="2112"/>
              <a:ext cx="590" cy="135"/>
            </a:xfrm>
            <a:prstGeom prst="rect">
              <a:avLst/>
            </a:prstGeom>
            <a:noFill/>
            <a:ln w="9525">
              <a:noFill/>
              <a:miter lim="800000"/>
              <a:headEnd/>
              <a:tailEnd/>
            </a:ln>
            <a:effectLst/>
          </p:spPr>
          <p:txBody>
            <a:bodyPr>
              <a:spAutoFit/>
            </a:bodyPr>
            <a:lstStyle/>
            <a:p>
              <a:pPr algn="ctr">
                <a:spcBef>
                  <a:spcPct val="50000"/>
                </a:spcBef>
              </a:pPr>
              <a:r>
                <a:rPr lang="en-ZA" sz="800"/>
                <a:t>172.11.11.16</a:t>
              </a:r>
              <a:endParaRPr lang="en-GB" sz="800"/>
            </a:p>
          </p:txBody>
        </p:sp>
      </p:grpSp>
      <p:sp>
        <p:nvSpPr>
          <p:cNvPr id="179" name="Slide Number Placeholder 178"/>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71</a:t>
            </a:fld>
            <a:endParaRPr lang="en-US"/>
          </a:p>
        </p:txBody>
      </p:sp>
    </p:spTree>
    <p:extLst>
      <p:ext uri="{BB962C8B-B14F-4D97-AF65-F5344CB8AC3E}">
        <p14:creationId xmlns:p14="http://schemas.microsoft.com/office/powerpoint/2010/main" val="39819776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solidFill>
                  <a:schemeClr val="bg1"/>
                </a:solidFill>
              </a:rPr>
              <a:t>2. URL goes to a DNS</a:t>
            </a:r>
          </a:p>
        </p:txBody>
      </p:sp>
      <p:sp>
        <p:nvSpPr>
          <p:cNvPr id="63491" name="Rectangle 3"/>
          <p:cNvSpPr>
            <a:spLocks noGrp="1" noChangeArrowheads="1"/>
          </p:cNvSpPr>
          <p:nvPr>
            <p:ph type="body" idx="1"/>
          </p:nvPr>
        </p:nvSpPr>
        <p:spPr>
          <a:xfrm>
            <a:off x="829733" y="1841765"/>
            <a:ext cx="7408333" cy="3450696"/>
          </a:xfrm>
        </p:spPr>
        <p:txBody>
          <a:bodyPr/>
          <a:lstStyle/>
          <a:p>
            <a:pPr>
              <a:lnSpc>
                <a:spcPct val="90000"/>
              </a:lnSpc>
            </a:pPr>
            <a:r>
              <a:rPr lang="en-US" dirty="0" smtClean="0">
                <a:solidFill>
                  <a:srgbClr val="A50021"/>
                </a:solidFill>
              </a:rPr>
              <a:t>Device calls </a:t>
            </a:r>
            <a:r>
              <a:rPr lang="en-US" dirty="0">
                <a:solidFill>
                  <a:srgbClr val="A50021"/>
                </a:solidFill>
              </a:rPr>
              <a:t>a Domain Name Server to translate text URL into a numeric IP address.</a:t>
            </a:r>
          </a:p>
        </p:txBody>
      </p:sp>
      <p:sp>
        <p:nvSpPr>
          <p:cNvPr id="63492" name="Text Box 4"/>
          <p:cNvSpPr txBox="1">
            <a:spLocks noChangeArrowheads="1"/>
          </p:cNvSpPr>
          <p:nvPr/>
        </p:nvSpPr>
        <p:spPr bwMode="auto">
          <a:xfrm>
            <a:off x="990600" y="2895600"/>
            <a:ext cx="6827837" cy="519113"/>
          </a:xfrm>
          <a:prstGeom prst="rect">
            <a:avLst/>
          </a:prstGeom>
          <a:noFill/>
          <a:ln w="9525">
            <a:noFill/>
            <a:miter lim="800000"/>
            <a:headEnd/>
            <a:tailEnd/>
          </a:ln>
          <a:effectLst/>
        </p:spPr>
        <p:txBody>
          <a:bodyPr wrap="none">
            <a:spAutoFit/>
          </a:bodyPr>
          <a:lstStyle/>
          <a:p>
            <a:pPr eaLnBrk="1" hangingPunct="1"/>
            <a:r>
              <a:rPr lang="en-US" sz="2800" dirty="0">
                <a:solidFill>
                  <a:schemeClr val="tx1"/>
                </a:solidFill>
                <a:effectLst/>
                <a:latin typeface="Arial" charset="0"/>
                <a:hlinkClick r:id="rId3"/>
              </a:rPr>
              <a:t>www.this-is-a-site.com</a:t>
            </a:r>
            <a:r>
              <a:rPr lang="en-US" sz="2800" dirty="0">
                <a:solidFill>
                  <a:schemeClr val="tx1"/>
                </a:solidFill>
                <a:effectLst/>
                <a:latin typeface="Arial" charset="0"/>
              </a:rPr>
              <a:t> = 128.142.112.108</a:t>
            </a:r>
          </a:p>
        </p:txBody>
      </p:sp>
      <p:sp>
        <p:nvSpPr>
          <p:cNvPr id="63493" name="Text Box 5"/>
          <p:cNvSpPr txBox="1">
            <a:spLocks noChangeArrowheads="1"/>
          </p:cNvSpPr>
          <p:nvPr/>
        </p:nvSpPr>
        <p:spPr bwMode="auto">
          <a:xfrm>
            <a:off x="914400" y="3733800"/>
            <a:ext cx="7239000" cy="2246769"/>
          </a:xfrm>
          <a:prstGeom prst="rect">
            <a:avLst/>
          </a:prstGeom>
          <a:noFill/>
          <a:ln w="9525">
            <a:noFill/>
            <a:miter lim="800000"/>
            <a:headEnd/>
            <a:tailEnd/>
          </a:ln>
          <a:effectLst/>
        </p:spPr>
        <p:txBody>
          <a:bodyPr wrap="square">
            <a:spAutoFit/>
          </a:bodyPr>
          <a:lstStyle/>
          <a:p>
            <a:pPr eaLnBrk="1" hangingPunct="1"/>
            <a:r>
              <a:rPr lang="en-US" sz="2800" dirty="0">
                <a:solidFill>
                  <a:schemeClr val="tx2"/>
                </a:solidFill>
                <a:effectLst/>
                <a:latin typeface="Arial" charset="0"/>
              </a:rPr>
              <a:t>If the DNS does not know the site, it forwards the text URL upstream to a DNS that does know it.  If no DNS can report the IP address, then an error message is returned.  </a:t>
            </a:r>
          </a:p>
        </p:txBody>
      </p:sp>
      <p:sp>
        <p:nvSpPr>
          <p:cNvPr id="7" name="Slide Number Placeholder 6"/>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72</a:t>
            </a:fld>
            <a:endParaRPr lang="en-US"/>
          </a:p>
        </p:txBody>
      </p:sp>
    </p:spTree>
    <p:extLst>
      <p:ext uri="{BB962C8B-B14F-4D97-AF65-F5344CB8AC3E}">
        <p14:creationId xmlns:p14="http://schemas.microsoft.com/office/powerpoint/2010/main" val="12171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fade">
                                      <p:cBhvr>
                                        <p:cTn id="7" dur="20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2413" y="1628775"/>
            <a:ext cx="6096000" cy="4273550"/>
            <a:chOff x="159" y="1026"/>
            <a:chExt cx="3840" cy="2692"/>
          </a:xfrm>
        </p:grpSpPr>
        <p:sp>
          <p:nvSpPr>
            <p:cNvPr id="81923" name="Freeform 3"/>
            <p:cNvSpPr>
              <a:spLocks/>
            </p:cNvSpPr>
            <p:nvPr/>
          </p:nvSpPr>
          <p:spPr bwMode="auto">
            <a:xfrm>
              <a:off x="2223" y="2340"/>
              <a:ext cx="1545" cy="1378"/>
            </a:xfrm>
            <a:custGeom>
              <a:avLst/>
              <a:gdLst/>
              <a:ahLst/>
              <a:cxnLst>
                <a:cxn ang="0">
                  <a:pos x="597" y="1366"/>
                </a:cxn>
                <a:cxn ang="0">
                  <a:pos x="589" y="1390"/>
                </a:cxn>
                <a:cxn ang="0">
                  <a:pos x="565" y="1414"/>
                </a:cxn>
                <a:cxn ang="0">
                  <a:pos x="0" y="1968"/>
                </a:cxn>
                <a:cxn ang="0">
                  <a:pos x="48" y="2448"/>
                </a:cxn>
                <a:cxn ang="0">
                  <a:pos x="576" y="2544"/>
                </a:cxn>
                <a:cxn ang="0">
                  <a:pos x="1488" y="2640"/>
                </a:cxn>
                <a:cxn ang="0">
                  <a:pos x="3168" y="1536"/>
                </a:cxn>
                <a:cxn ang="0">
                  <a:pos x="3216" y="864"/>
                </a:cxn>
                <a:cxn ang="0">
                  <a:pos x="2688" y="192"/>
                </a:cxn>
                <a:cxn ang="0">
                  <a:pos x="2352" y="0"/>
                </a:cxn>
                <a:cxn ang="0">
                  <a:pos x="2016" y="96"/>
                </a:cxn>
                <a:cxn ang="0">
                  <a:pos x="597" y="1366"/>
                </a:cxn>
              </a:cxnLst>
              <a:rect l="0" t="0" r="r" b="b"/>
              <a:pathLst>
                <a:path w="3216" h="2640">
                  <a:moveTo>
                    <a:pt x="597" y="1366"/>
                  </a:moveTo>
                  <a:cubicBezTo>
                    <a:pt x="594" y="1374"/>
                    <a:pt x="594" y="1383"/>
                    <a:pt x="589" y="1390"/>
                  </a:cubicBezTo>
                  <a:cubicBezTo>
                    <a:pt x="583" y="1399"/>
                    <a:pt x="565" y="1414"/>
                    <a:pt x="565" y="1414"/>
                  </a:cubicBezTo>
                  <a:lnTo>
                    <a:pt x="0" y="1968"/>
                  </a:lnTo>
                  <a:lnTo>
                    <a:pt x="48" y="2448"/>
                  </a:lnTo>
                  <a:lnTo>
                    <a:pt x="576" y="2544"/>
                  </a:lnTo>
                  <a:lnTo>
                    <a:pt x="1488" y="2640"/>
                  </a:lnTo>
                  <a:lnTo>
                    <a:pt x="3168" y="1536"/>
                  </a:lnTo>
                  <a:lnTo>
                    <a:pt x="3216" y="864"/>
                  </a:lnTo>
                  <a:lnTo>
                    <a:pt x="2688" y="192"/>
                  </a:lnTo>
                  <a:lnTo>
                    <a:pt x="2352" y="0"/>
                  </a:lnTo>
                  <a:lnTo>
                    <a:pt x="2016" y="96"/>
                  </a:lnTo>
                  <a:lnTo>
                    <a:pt x="597" y="1366"/>
                  </a:lnTo>
                  <a:close/>
                </a:path>
              </a:pathLst>
            </a:custGeom>
            <a:solidFill>
              <a:schemeClr val="accent1"/>
            </a:solidFill>
            <a:ln w="9525">
              <a:solidFill>
                <a:schemeClr val="tx1"/>
              </a:solidFill>
              <a:round/>
              <a:headEnd/>
              <a:tailEnd/>
            </a:ln>
            <a:effectLst/>
          </p:spPr>
          <p:txBody>
            <a:bodyPr/>
            <a:lstStyle/>
            <a:p>
              <a:endParaRPr lang="en-US"/>
            </a:p>
          </p:txBody>
        </p:sp>
        <p:sp>
          <p:nvSpPr>
            <p:cNvPr id="81924" name="Freeform 4"/>
            <p:cNvSpPr>
              <a:spLocks/>
            </p:cNvSpPr>
            <p:nvPr/>
          </p:nvSpPr>
          <p:spPr bwMode="auto">
            <a:xfrm>
              <a:off x="2400" y="1680"/>
              <a:ext cx="1276" cy="1017"/>
            </a:xfrm>
            <a:custGeom>
              <a:avLst/>
              <a:gdLst/>
              <a:ahLst/>
              <a:cxnLst>
                <a:cxn ang="0">
                  <a:pos x="384" y="624"/>
                </a:cxn>
                <a:cxn ang="0">
                  <a:pos x="96" y="816"/>
                </a:cxn>
                <a:cxn ang="0">
                  <a:pos x="0" y="1920"/>
                </a:cxn>
                <a:cxn ang="0">
                  <a:pos x="576" y="1824"/>
                </a:cxn>
                <a:cxn ang="0">
                  <a:pos x="720" y="1104"/>
                </a:cxn>
                <a:cxn ang="0">
                  <a:pos x="2688" y="624"/>
                </a:cxn>
                <a:cxn ang="0">
                  <a:pos x="2592" y="0"/>
                </a:cxn>
                <a:cxn ang="0">
                  <a:pos x="1344" y="96"/>
                </a:cxn>
                <a:cxn ang="0">
                  <a:pos x="384" y="624"/>
                </a:cxn>
              </a:cxnLst>
              <a:rect l="0" t="0" r="r" b="b"/>
              <a:pathLst>
                <a:path w="2688" h="1920">
                  <a:moveTo>
                    <a:pt x="384" y="624"/>
                  </a:moveTo>
                  <a:lnTo>
                    <a:pt x="96" y="816"/>
                  </a:lnTo>
                  <a:lnTo>
                    <a:pt x="0" y="1920"/>
                  </a:lnTo>
                  <a:lnTo>
                    <a:pt x="576" y="1824"/>
                  </a:lnTo>
                  <a:lnTo>
                    <a:pt x="720" y="1104"/>
                  </a:lnTo>
                  <a:lnTo>
                    <a:pt x="2688" y="624"/>
                  </a:lnTo>
                  <a:lnTo>
                    <a:pt x="2592" y="0"/>
                  </a:lnTo>
                  <a:lnTo>
                    <a:pt x="1344" y="96"/>
                  </a:lnTo>
                  <a:lnTo>
                    <a:pt x="384" y="624"/>
                  </a:lnTo>
                  <a:close/>
                </a:path>
              </a:pathLst>
            </a:custGeom>
            <a:solidFill>
              <a:schemeClr val="accent1"/>
            </a:solidFill>
            <a:ln w="9525">
              <a:solidFill>
                <a:schemeClr val="tx1"/>
              </a:solidFill>
              <a:round/>
              <a:headEnd/>
              <a:tailEnd/>
            </a:ln>
            <a:effectLst/>
          </p:spPr>
          <p:txBody>
            <a:bodyPr/>
            <a:lstStyle/>
            <a:p>
              <a:endParaRPr lang="en-US"/>
            </a:p>
          </p:txBody>
        </p:sp>
        <p:sp>
          <p:nvSpPr>
            <p:cNvPr id="81925" name="Freeform 5"/>
            <p:cNvSpPr>
              <a:spLocks/>
            </p:cNvSpPr>
            <p:nvPr/>
          </p:nvSpPr>
          <p:spPr bwMode="auto">
            <a:xfrm>
              <a:off x="3327" y="1026"/>
              <a:ext cx="672" cy="295"/>
            </a:xfrm>
            <a:custGeom>
              <a:avLst/>
              <a:gdLst/>
              <a:ahLst/>
              <a:cxnLst>
                <a:cxn ang="0">
                  <a:pos x="0" y="79"/>
                </a:cxn>
                <a:cxn ang="0">
                  <a:pos x="0" y="158"/>
                </a:cxn>
                <a:cxn ang="0">
                  <a:pos x="18" y="528"/>
                </a:cxn>
                <a:cxn ang="0">
                  <a:pos x="402" y="672"/>
                </a:cxn>
                <a:cxn ang="0">
                  <a:pos x="1314" y="624"/>
                </a:cxn>
                <a:cxn ang="0">
                  <a:pos x="1506" y="336"/>
                </a:cxn>
                <a:cxn ang="0">
                  <a:pos x="1506" y="96"/>
                </a:cxn>
                <a:cxn ang="0">
                  <a:pos x="978" y="0"/>
                </a:cxn>
                <a:cxn ang="0">
                  <a:pos x="0" y="79"/>
                </a:cxn>
              </a:cxnLst>
              <a:rect l="0" t="0" r="r" b="b"/>
              <a:pathLst>
                <a:path w="1506" h="672">
                  <a:moveTo>
                    <a:pt x="0" y="79"/>
                  </a:moveTo>
                  <a:cubicBezTo>
                    <a:pt x="0" y="105"/>
                    <a:pt x="0" y="132"/>
                    <a:pt x="0" y="158"/>
                  </a:cubicBezTo>
                  <a:lnTo>
                    <a:pt x="18" y="528"/>
                  </a:lnTo>
                  <a:lnTo>
                    <a:pt x="402" y="672"/>
                  </a:lnTo>
                  <a:lnTo>
                    <a:pt x="1314" y="624"/>
                  </a:lnTo>
                  <a:lnTo>
                    <a:pt x="1506" y="336"/>
                  </a:lnTo>
                  <a:lnTo>
                    <a:pt x="1506" y="96"/>
                  </a:lnTo>
                  <a:lnTo>
                    <a:pt x="978" y="0"/>
                  </a:lnTo>
                  <a:lnTo>
                    <a:pt x="0" y="79"/>
                  </a:lnTo>
                  <a:close/>
                </a:path>
              </a:pathLst>
            </a:custGeom>
            <a:solidFill>
              <a:schemeClr val="accent1"/>
            </a:solidFill>
            <a:ln w="9525">
              <a:solidFill>
                <a:schemeClr val="tx1"/>
              </a:solidFill>
              <a:round/>
              <a:headEnd/>
              <a:tailEnd/>
            </a:ln>
            <a:effectLst/>
          </p:spPr>
          <p:txBody>
            <a:bodyPr/>
            <a:lstStyle/>
            <a:p>
              <a:endParaRPr lang="en-US"/>
            </a:p>
          </p:txBody>
        </p:sp>
        <p:sp>
          <p:nvSpPr>
            <p:cNvPr id="81926" name="Freeform 6"/>
            <p:cNvSpPr>
              <a:spLocks/>
            </p:cNvSpPr>
            <p:nvPr/>
          </p:nvSpPr>
          <p:spPr bwMode="auto">
            <a:xfrm>
              <a:off x="1839" y="1440"/>
              <a:ext cx="840" cy="624"/>
            </a:xfrm>
            <a:custGeom>
              <a:avLst/>
              <a:gdLst/>
              <a:ahLst/>
              <a:cxnLst>
                <a:cxn ang="0">
                  <a:pos x="241" y="0"/>
                </a:cxn>
                <a:cxn ang="0">
                  <a:pos x="218" y="32"/>
                </a:cxn>
                <a:cxn ang="0">
                  <a:pos x="194" y="55"/>
                </a:cxn>
                <a:cxn ang="0">
                  <a:pos x="0" y="622"/>
                </a:cxn>
                <a:cxn ang="0">
                  <a:pos x="144" y="1102"/>
                </a:cxn>
                <a:cxn ang="0">
                  <a:pos x="720" y="1342"/>
                </a:cxn>
                <a:cxn ang="0">
                  <a:pos x="960" y="1342"/>
                </a:cxn>
                <a:cxn ang="0">
                  <a:pos x="1056" y="1006"/>
                </a:cxn>
                <a:cxn ang="0">
                  <a:pos x="1680" y="670"/>
                </a:cxn>
                <a:cxn ang="0">
                  <a:pos x="1488" y="238"/>
                </a:cxn>
                <a:cxn ang="0">
                  <a:pos x="1296" y="46"/>
                </a:cxn>
                <a:cxn ang="0">
                  <a:pos x="241" y="0"/>
                </a:cxn>
              </a:cxnLst>
              <a:rect l="0" t="0" r="r" b="b"/>
              <a:pathLst>
                <a:path w="1680" h="1342">
                  <a:moveTo>
                    <a:pt x="241" y="0"/>
                  </a:moveTo>
                  <a:cubicBezTo>
                    <a:pt x="233" y="11"/>
                    <a:pt x="227" y="22"/>
                    <a:pt x="218" y="32"/>
                  </a:cubicBezTo>
                  <a:cubicBezTo>
                    <a:pt x="211" y="40"/>
                    <a:pt x="194" y="55"/>
                    <a:pt x="194" y="55"/>
                  </a:cubicBezTo>
                  <a:lnTo>
                    <a:pt x="0" y="622"/>
                  </a:lnTo>
                  <a:lnTo>
                    <a:pt x="144" y="1102"/>
                  </a:lnTo>
                  <a:lnTo>
                    <a:pt x="720" y="1342"/>
                  </a:lnTo>
                  <a:lnTo>
                    <a:pt x="960" y="1342"/>
                  </a:lnTo>
                  <a:lnTo>
                    <a:pt x="1056" y="1006"/>
                  </a:lnTo>
                  <a:lnTo>
                    <a:pt x="1680" y="670"/>
                  </a:lnTo>
                  <a:lnTo>
                    <a:pt x="1488" y="238"/>
                  </a:lnTo>
                  <a:lnTo>
                    <a:pt x="1296" y="46"/>
                  </a:lnTo>
                  <a:lnTo>
                    <a:pt x="241" y="0"/>
                  </a:lnTo>
                  <a:close/>
                </a:path>
              </a:pathLst>
            </a:custGeom>
            <a:solidFill>
              <a:schemeClr val="accent1"/>
            </a:solidFill>
            <a:ln w="9525">
              <a:solidFill>
                <a:schemeClr val="tx1"/>
              </a:solidFill>
              <a:round/>
              <a:headEnd/>
              <a:tailEnd/>
            </a:ln>
            <a:effectLst/>
          </p:spPr>
          <p:txBody>
            <a:bodyPr/>
            <a:lstStyle/>
            <a:p>
              <a:endParaRPr lang="en-US"/>
            </a:p>
          </p:txBody>
        </p:sp>
        <p:sp>
          <p:nvSpPr>
            <p:cNvPr id="81927" name="Freeform 7"/>
            <p:cNvSpPr>
              <a:spLocks/>
            </p:cNvSpPr>
            <p:nvPr/>
          </p:nvSpPr>
          <p:spPr bwMode="auto">
            <a:xfrm>
              <a:off x="1311" y="2478"/>
              <a:ext cx="840" cy="1017"/>
            </a:xfrm>
            <a:custGeom>
              <a:avLst/>
              <a:gdLst/>
              <a:ahLst/>
              <a:cxnLst>
                <a:cxn ang="0">
                  <a:pos x="912" y="0"/>
                </a:cxn>
                <a:cxn ang="0">
                  <a:pos x="144" y="912"/>
                </a:cxn>
                <a:cxn ang="0">
                  <a:pos x="0" y="1776"/>
                </a:cxn>
                <a:cxn ang="0">
                  <a:pos x="576" y="2016"/>
                </a:cxn>
                <a:cxn ang="0">
                  <a:pos x="1248" y="2064"/>
                </a:cxn>
                <a:cxn ang="0">
                  <a:pos x="1392" y="1536"/>
                </a:cxn>
                <a:cxn ang="0">
                  <a:pos x="1776" y="1152"/>
                </a:cxn>
                <a:cxn ang="0">
                  <a:pos x="1440" y="288"/>
                </a:cxn>
                <a:cxn ang="0">
                  <a:pos x="912" y="0"/>
                </a:cxn>
              </a:cxnLst>
              <a:rect l="0" t="0" r="r" b="b"/>
              <a:pathLst>
                <a:path w="1776" h="2064">
                  <a:moveTo>
                    <a:pt x="912" y="0"/>
                  </a:moveTo>
                  <a:lnTo>
                    <a:pt x="144" y="912"/>
                  </a:lnTo>
                  <a:lnTo>
                    <a:pt x="0" y="1776"/>
                  </a:lnTo>
                  <a:lnTo>
                    <a:pt x="576" y="2016"/>
                  </a:lnTo>
                  <a:lnTo>
                    <a:pt x="1248" y="2064"/>
                  </a:lnTo>
                  <a:lnTo>
                    <a:pt x="1392" y="1536"/>
                  </a:lnTo>
                  <a:lnTo>
                    <a:pt x="1776" y="1152"/>
                  </a:lnTo>
                  <a:lnTo>
                    <a:pt x="1440" y="288"/>
                  </a:lnTo>
                  <a:lnTo>
                    <a:pt x="912" y="0"/>
                  </a:lnTo>
                  <a:close/>
                </a:path>
              </a:pathLst>
            </a:custGeom>
            <a:solidFill>
              <a:schemeClr val="accent1"/>
            </a:solidFill>
            <a:ln w="9525">
              <a:solidFill>
                <a:schemeClr val="tx1"/>
              </a:solidFill>
              <a:round/>
              <a:headEnd/>
              <a:tailEnd/>
            </a:ln>
            <a:effectLst/>
          </p:spPr>
          <p:txBody>
            <a:bodyPr/>
            <a:lstStyle/>
            <a:p>
              <a:endParaRPr lang="en-US"/>
            </a:p>
          </p:txBody>
        </p:sp>
        <p:sp>
          <p:nvSpPr>
            <p:cNvPr id="81928" name="Freeform 8"/>
            <p:cNvSpPr>
              <a:spLocks/>
            </p:cNvSpPr>
            <p:nvPr/>
          </p:nvSpPr>
          <p:spPr bwMode="auto">
            <a:xfrm>
              <a:off x="692" y="2064"/>
              <a:ext cx="940" cy="689"/>
            </a:xfrm>
            <a:custGeom>
              <a:avLst/>
              <a:gdLst/>
              <a:ahLst/>
              <a:cxnLst>
                <a:cxn ang="0">
                  <a:pos x="140" y="1489"/>
                </a:cxn>
                <a:cxn ang="0">
                  <a:pos x="195" y="1489"/>
                </a:cxn>
                <a:cxn ang="0">
                  <a:pos x="960" y="1440"/>
                </a:cxn>
                <a:cxn ang="0">
                  <a:pos x="1776" y="480"/>
                </a:cxn>
                <a:cxn ang="0">
                  <a:pos x="1728" y="0"/>
                </a:cxn>
                <a:cxn ang="0">
                  <a:pos x="1248" y="0"/>
                </a:cxn>
                <a:cxn ang="0">
                  <a:pos x="576" y="144"/>
                </a:cxn>
                <a:cxn ang="0">
                  <a:pos x="0" y="432"/>
                </a:cxn>
                <a:cxn ang="0">
                  <a:pos x="0" y="912"/>
                </a:cxn>
                <a:cxn ang="0">
                  <a:pos x="0" y="1296"/>
                </a:cxn>
                <a:cxn ang="0">
                  <a:pos x="140" y="1489"/>
                </a:cxn>
              </a:cxnLst>
              <a:rect l="0" t="0" r="r" b="b"/>
              <a:pathLst>
                <a:path w="1776" h="1489">
                  <a:moveTo>
                    <a:pt x="140" y="1489"/>
                  </a:moveTo>
                  <a:cubicBezTo>
                    <a:pt x="158" y="1489"/>
                    <a:pt x="177" y="1489"/>
                    <a:pt x="195" y="1489"/>
                  </a:cubicBezTo>
                  <a:lnTo>
                    <a:pt x="960" y="1440"/>
                  </a:lnTo>
                  <a:lnTo>
                    <a:pt x="1776" y="480"/>
                  </a:lnTo>
                  <a:lnTo>
                    <a:pt x="1728" y="0"/>
                  </a:lnTo>
                  <a:lnTo>
                    <a:pt x="1248" y="0"/>
                  </a:lnTo>
                  <a:lnTo>
                    <a:pt x="576" y="144"/>
                  </a:lnTo>
                  <a:lnTo>
                    <a:pt x="0" y="432"/>
                  </a:lnTo>
                  <a:lnTo>
                    <a:pt x="0" y="912"/>
                  </a:lnTo>
                  <a:lnTo>
                    <a:pt x="0" y="1296"/>
                  </a:lnTo>
                  <a:lnTo>
                    <a:pt x="140" y="1489"/>
                  </a:lnTo>
                  <a:close/>
                </a:path>
              </a:pathLst>
            </a:custGeom>
            <a:solidFill>
              <a:schemeClr val="accent1"/>
            </a:solidFill>
            <a:ln w="9525">
              <a:solidFill>
                <a:schemeClr val="tx1"/>
              </a:solidFill>
              <a:round/>
              <a:headEnd/>
              <a:tailEnd/>
            </a:ln>
            <a:effectLst/>
          </p:spPr>
          <p:txBody>
            <a:bodyPr/>
            <a:lstStyle/>
            <a:p>
              <a:endParaRPr lang="en-US"/>
            </a:p>
          </p:txBody>
        </p:sp>
        <p:sp>
          <p:nvSpPr>
            <p:cNvPr id="81929" name="Freeform 9"/>
            <p:cNvSpPr>
              <a:spLocks/>
            </p:cNvSpPr>
            <p:nvPr/>
          </p:nvSpPr>
          <p:spPr bwMode="auto">
            <a:xfrm>
              <a:off x="615" y="1296"/>
              <a:ext cx="1209" cy="624"/>
            </a:xfrm>
            <a:custGeom>
              <a:avLst/>
              <a:gdLst/>
              <a:ahLst/>
              <a:cxnLst>
                <a:cxn ang="0">
                  <a:pos x="0" y="141"/>
                </a:cxn>
                <a:cxn ang="0">
                  <a:pos x="0" y="188"/>
                </a:cxn>
                <a:cxn ang="0">
                  <a:pos x="89" y="1200"/>
                </a:cxn>
                <a:cxn ang="0">
                  <a:pos x="617" y="1296"/>
                </a:cxn>
                <a:cxn ang="0">
                  <a:pos x="1337" y="1152"/>
                </a:cxn>
                <a:cxn ang="0">
                  <a:pos x="1577" y="576"/>
                </a:cxn>
                <a:cxn ang="0">
                  <a:pos x="2345" y="96"/>
                </a:cxn>
                <a:cxn ang="0">
                  <a:pos x="2201" y="0"/>
                </a:cxn>
                <a:cxn ang="0">
                  <a:pos x="713" y="0"/>
                </a:cxn>
                <a:cxn ang="0">
                  <a:pos x="0" y="141"/>
                </a:cxn>
              </a:cxnLst>
              <a:rect l="0" t="0" r="r" b="b"/>
              <a:pathLst>
                <a:path w="2345" h="1296">
                  <a:moveTo>
                    <a:pt x="0" y="141"/>
                  </a:moveTo>
                  <a:cubicBezTo>
                    <a:pt x="0" y="157"/>
                    <a:pt x="0" y="172"/>
                    <a:pt x="0" y="188"/>
                  </a:cubicBezTo>
                  <a:lnTo>
                    <a:pt x="89" y="1200"/>
                  </a:lnTo>
                  <a:lnTo>
                    <a:pt x="617" y="1296"/>
                  </a:lnTo>
                  <a:lnTo>
                    <a:pt x="1337" y="1152"/>
                  </a:lnTo>
                  <a:lnTo>
                    <a:pt x="1577" y="576"/>
                  </a:lnTo>
                  <a:lnTo>
                    <a:pt x="2345" y="96"/>
                  </a:lnTo>
                  <a:lnTo>
                    <a:pt x="2201" y="0"/>
                  </a:lnTo>
                  <a:lnTo>
                    <a:pt x="713" y="0"/>
                  </a:lnTo>
                  <a:lnTo>
                    <a:pt x="0" y="141"/>
                  </a:lnTo>
                  <a:close/>
                </a:path>
              </a:pathLst>
            </a:custGeom>
            <a:solidFill>
              <a:schemeClr val="accent1"/>
            </a:solidFill>
            <a:ln w="9525">
              <a:solidFill>
                <a:schemeClr val="tx1"/>
              </a:solidFill>
              <a:round/>
              <a:headEnd/>
              <a:tailEnd/>
            </a:ln>
            <a:effectLst/>
          </p:spPr>
          <p:txBody>
            <a:bodyPr/>
            <a:lstStyle/>
            <a:p>
              <a:endParaRPr lang="en-US"/>
            </a:p>
          </p:txBody>
        </p:sp>
        <p:sp>
          <p:nvSpPr>
            <p:cNvPr id="81930" name="Text Box 10"/>
            <p:cNvSpPr txBox="1">
              <a:spLocks noChangeArrowheads="1"/>
            </p:cNvSpPr>
            <p:nvPr/>
          </p:nvSpPr>
          <p:spPr bwMode="auto">
            <a:xfrm>
              <a:off x="159" y="124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amazon.com</a:t>
              </a:r>
              <a:endParaRPr lang="en-GB" sz="900" b="1"/>
            </a:p>
          </p:txBody>
        </p:sp>
        <p:sp>
          <p:nvSpPr>
            <p:cNvPr id="81931" name="Text Box 11"/>
            <p:cNvSpPr txBox="1">
              <a:spLocks noChangeArrowheads="1"/>
            </p:cNvSpPr>
            <p:nvPr/>
          </p:nvSpPr>
          <p:spPr bwMode="auto">
            <a:xfrm>
              <a:off x="432" y="211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yahoo.com</a:t>
              </a:r>
              <a:endParaRPr lang="en-GB" sz="900" b="1"/>
            </a:p>
          </p:txBody>
        </p:sp>
        <p:sp>
          <p:nvSpPr>
            <p:cNvPr id="81932" name="Text Box 12"/>
            <p:cNvSpPr txBox="1">
              <a:spLocks noChangeArrowheads="1"/>
            </p:cNvSpPr>
            <p:nvPr/>
          </p:nvSpPr>
          <p:spPr bwMode="auto">
            <a:xfrm>
              <a:off x="1152" y="3456"/>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microsoft.com</a:t>
              </a:r>
              <a:endParaRPr lang="en-GB" sz="900" b="1"/>
            </a:p>
          </p:txBody>
        </p:sp>
        <p:sp>
          <p:nvSpPr>
            <p:cNvPr id="81933" name="Text Box 13"/>
            <p:cNvSpPr txBox="1">
              <a:spLocks noChangeArrowheads="1"/>
            </p:cNvSpPr>
            <p:nvPr/>
          </p:nvSpPr>
          <p:spPr bwMode="auto">
            <a:xfrm>
              <a:off x="3024" y="3264"/>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depaul.edu</a:t>
              </a:r>
              <a:endParaRPr lang="en-GB" sz="900" b="1"/>
            </a:p>
          </p:txBody>
        </p:sp>
        <p:sp>
          <p:nvSpPr>
            <p:cNvPr id="81934" name="Text Box 14"/>
            <p:cNvSpPr txBox="1">
              <a:spLocks noChangeArrowheads="1"/>
            </p:cNvSpPr>
            <p:nvPr/>
          </p:nvSpPr>
          <p:spPr bwMode="auto">
            <a:xfrm>
              <a:off x="3024" y="1578"/>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chicago.com</a:t>
              </a:r>
              <a:endParaRPr lang="en-GB" sz="900" b="1"/>
            </a:p>
          </p:txBody>
        </p:sp>
        <p:sp>
          <p:nvSpPr>
            <p:cNvPr id="81935" name="Text Box 15"/>
            <p:cNvSpPr txBox="1">
              <a:spLocks noChangeArrowheads="1"/>
            </p:cNvSpPr>
            <p:nvPr/>
          </p:nvSpPr>
          <p:spPr bwMode="auto">
            <a:xfrm>
              <a:off x="3120" y="1056"/>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news.com</a:t>
              </a:r>
              <a:endParaRPr lang="en-GB" sz="900" b="1"/>
            </a:p>
          </p:txBody>
        </p:sp>
        <p:sp>
          <p:nvSpPr>
            <p:cNvPr id="81936" name="Text Box 16"/>
            <p:cNvSpPr txBox="1">
              <a:spLocks noChangeArrowheads="1"/>
            </p:cNvSpPr>
            <p:nvPr/>
          </p:nvSpPr>
          <p:spPr bwMode="auto">
            <a:xfrm>
              <a:off x="1776" y="1392"/>
              <a:ext cx="705" cy="150"/>
            </a:xfrm>
            <a:prstGeom prst="rect">
              <a:avLst/>
            </a:prstGeom>
            <a:solidFill>
              <a:srgbClr val="FFFFCC"/>
            </a:solidFill>
            <a:ln w="9525">
              <a:solidFill>
                <a:schemeClr val="tx1"/>
              </a:solidFill>
              <a:miter lim="800000"/>
              <a:headEnd/>
              <a:tailEnd/>
            </a:ln>
            <a:effectLst/>
          </p:spPr>
          <p:txBody>
            <a:bodyPr>
              <a:spAutoFit/>
            </a:bodyPr>
            <a:lstStyle/>
            <a:p>
              <a:pPr algn="ctr">
                <a:spcBef>
                  <a:spcPct val="50000"/>
                </a:spcBef>
              </a:pPr>
              <a:r>
                <a:rPr lang="en-ZA" sz="900" b="1"/>
                <a:t>cnn.com</a:t>
              </a:r>
              <a:endParaRPr lang="en-GB" sz="900" b="1"/>
            </a:p>
          </p:txBody>
        </p:sp>
      </p:grpSp>
      <p:sp>
        <p:nvSpPr>
          <p:cNvPr id="81937" name="Rectangle 17"/>
          <p:cNvSpPr>
            <a:spLocks noGrp="1" noChangeArrowheads="1"/>
          </p:cNvSpPr>
          <p:nvPr>
            <p:ph type="title"/>
          </p:nvPr>
        </p:nvSpPr>
        <p:spPr/>
        <p:txBody>
          <a:bodyPr>
            <a:normAutofit fontScale="90000"/>
          </a:bodyPr>
          <a:lstStyle/>
          <a:p>
            <a:r>
              <a:rPr lang="en-US" dirty="0" smtClean="0"/>
              <a:t>IP addresses are translated as </a:t>
            </a:r>
            <a:br>
              <a:rPr lang="en-US" dirty="0" smtClean="0"/>
            </a:br>
            <a:r>
              <a:rPr lang="en-US" dirty="0" smtClean="0"/>
              <a:t>Domain Names</a:t>
            </a:r>
            <a:endParaRPr lang="en-US" dirty="0"/>
          </a:p>
        </p:txBody>
      </p:sp>
      <p:grpSp>
        <p:nvGrpSpPr>
          <p:cNvPr id="3" name="Group 18"/>
          <p:cNvGrpSpPr>
            <a:grpSpLocks/>
          </p:cNvGrpSpPr>
          <p:nvPr/>
        </p:nvGrpSpPr>
        <p:grpSpPr bwMode="auto">
          <a:xfrm>
            <a:off x="990600" y="1981200"/>
            <a:ext cx="5105400" cy="4033838"/>
            <a:chOff x="0" y="192"/>
            <a:chExt cx="5664" cy="3933"/>
          </a:xfrm>
        </p:grpSpPr>
        <p:pic>
          <p:nvPicPr>
            <p:cNvPr id="81939" name="Picture 19" descr="Hub"/>
            <p:cNvPicPr>
              <a:picLocks noChangeAspect="1" noChangeArrowheads="1"/>
            </p:cNvPicPr>
            <p:nvPr/>
          </p:nvPicPr>
          <p:blipFill>
            <a:blip r:embed="rId3" cstate="print"/>
            <a:srcRect/>
            <a:stretch>
              <a:fillRect/>
            </a:stretch>
          </p:blipFill>
          <p:spPr bwMode="auto">
            <a:xfrm>
              <a:off x="1776" y="192"/>
              <a:ext cx="336" cy="162"/>
            </a:xfrm>
            <a:prstGeom prst="rect">
              <a:avLst/>
            </a:prstGeom>
            <a:noFill/>
          </p:spPr>
        </p:pic>
        <p:grpSp>
          <p:nvGrpSpPr>
            <p:cNvPr id="4" name="Group 20"/>
            <p:cNvGrpSpPr>
              <a:grpSpLocks/>
            </p:cNvGrpSpPr>
            <p:nvPr/>
          </p:nvGrpSpPr>
          <p:grpSpPr bwMode="auto">
            <a:xfrm>
              <a:off x="0" y="288"/>
              <a:ext cx="5664" cy="3837"/>
              <a:chOff x="0" y="288"/>
              <a:chExt cx="5664" cy="3837"/>
            </a:xfrm>
          </p:grpSpPr>
          <p:grpSp>
            <p:nvGrpSpPr>
              <p:cNvPr id="5" name="Group 21"/>
              <p:cNvGrpSpPr>
                <a:grpSpLocks/>
              </p:cNvGrpSpPr>
              <p:nvPr/>
            </p:nvGrpSpPr>
            <p:grpSpPr bwMode="auto">
              <a:xfrm>
                <a:off x="0" y="288"/>
                <a:ext cx="1440" cy="1005"/>
                <a:chOff x="2688" y="1056"/>
                <a:chExt cx="1440" cy="1005"/>
              </a:xfrm>
            </p:grpSpPr>
            <p:sp>
              <p:nvSpPr>
                <p:cNvPr id="81942" name="Line 22"/>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81943" name="Line 23"/>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81944" name="Line 24"/>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81945" name="Line 25"/>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81946" name="Line 26"/>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81947" name="Line 27"/>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81948" name="Picture 28"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81949" name="Picture 29"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81950" name="Picture 30"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81951" name="Picture 31"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81952" name="Picture 32"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81953" name="Picture 33"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81954" name="Picture 34"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nvGrpSpPr>
              <p:cNvPr id="6" name="Group 35"/>
              <p:cNvGrpSpPr>
                <a:grpSpLocks/>
              </p:cNvGrpSpPr>
              <p:nvPr/>
            </p:nvGrpSpPr>
            <p:grpSpPr bwMode="auto">
              <a:xfrm>
                <a:off x="192" y="288"/>
                <a:ext cx="5472" cy="3837"/>
                <a:chOff x="192" y="288"/>
                <a:chExt cx="5472" cy="3837"/>
              </a:xfrm>
            </p:grpSpPr>
            <p:sp>
              <p:nvSpPr>
                <p:cNvPr id="81956" name="Line 36"/>
                <p:cNvSpPr>
                  <a:spLocks noChangeShapeType="1"/>
                </p:cNvSpPr>
                <p:nvPr/>
              </p:nvSpPr>
              <p:spPr bwMode="auto">
                <a:xfrm flipV="1">
                  <a:off x="3408" y="432"/>
                  <a:ext cx="1056" cy="960"/>
                </a:xfrm>
                <a:prstGeom prst="line">
                  <a:avLst/>
                </a:prstGeom>
                <a:noFill/>
                <a:ln w="57150">
                  <a:solidFill>
                    <a:schemeClr val="tx1"/>
                  </a:solidFill>
                  <a:round/>
                  <a:headEnd/>
                  <a:tailEnd/>
                </a:ln>
                <a:effectLst/>
              </p:spPr>
              <p:txBody>
                <a:bodyPr/>
                <a:lstStyle/>
                <a:p>
                  <a:endParaRPr lang="en-US"/>
                </a:p>
              </p:txBody>
            </p:sp>
            <p:sp>
              <p:nvSpPr>
                <p:cNvPr id="81957" name="Line 37"/>
                <p:cNvSpPr>
                  <a:spLocks noChangeShapeType="1"/>
                </p:cNvSpPr>
                <p:nvPr/>
              </p:nvSpPr>
              <p:spPr bwMode="auto">
                <a:xfrm>
                  <a:off x="1968" y="288"/>
                  <a:ext cx="2496" cy="96"/>
                </a:xfrm>
                <a:prstGeom prst="line">
                  <a:avLst/>
                </a:prstGeom>
                <a:noFill/>
                <a:ln w="57150">
                  <a:solidFill>
                    <a:schemeClr val="tx1"/>
                  </a:solidFill>
                  <a:round/>
                  <a:headEnd/>
                  <a:tailEnd/>
                </a:ln>
                <a:effectLst/>
              </p:spPr>
              <p:txBody>
                <a:bodyPr/>
                <a:lstStyle/>
                <a:p>
                  <a:endParaRPr lang="en-US"/>
                </a:p>
              </p:txBody>
            </p:sp>
            <p:sp>
              <p:nvSpPr>
                <p:cNvPr id="81958" name="Line 38"/>
                <p:cNvSpPr>
                  <a:spLocks noChangeShapeType="1"/>
                </p:cNvSpPr>
                <p:nvPr/>
              </p:nvSpPr>
              <p:spPr bwMode="auto">
                <a:xfrm flipV="1">
                  <a:off x="1056" y="288"/>
                  <a:ext cx="816" cy="48"/>
                </a:xfrm>
                <a:prstGeom prst="line">
                  <a:avLst/>
                </a:prstGeom>
                <a:noFill/>
                <a:ln w="57150">
                  <a:solidFill>
                    <a:schemeClr val="tx1"/>
                  </a:solidFill>
                  <a:round/>
                  <a:headEnd/>
                  <a:tailEnd/>
                </a:ln>
                <a:effectLst/>
              </p:spPr>
              <p:txBody>
                <a:bodyPr/>
                <a:lstStyle/>
                <a:p>
                  <a:endParaRPr lang="en-US"/>
                </a:p>
              </p:txBody>
            </p:sp>
            <p:sp>
              <p:nvSpPr>
                <p:cNvPr id="81959" name="Line 39"/>
                <p:cNvSpPr>
                  <a:spLocks noChangeShapeType="1"/>
                </p:cNvSpPr>
                <p:nvPr/>
              </p:nvSpPr>
              <p:spPr bwMode="auto">
                <a:xfrm flipV="1">
                  <a:off x="1632" y="288"/>
                  <a:ext cx="240" cy="1152"/>
                </a:xfrm>
                <a:prstGeom prst="line">
                  <a:avLst/>
                </a:prstGeom>
                <a:noFill/>
                <a:ln w="57150">
                  <a:solidFill>
                    <a:schemeClr val="tx1"/>
                  </a:solidFill>
                  <a:round/>
                  <a:headEnd/>
                  <a:tailEnd/>
                </a:ln>
                <a:effectLst/>
              </p:spPr>
              <p:txBody>
                <a:bodyPr/>
                <a:lstStyle/>
                <a:p>
                  <a:endParaRPr lang="en-US"/>
                </a:p>
              </p:txBody>
            </p:sp>
            <p:sp>
              <p:nvSpPr>
                <p:cNvPr id="81960" name="Line 40"/>
                <p:cNvSpPr>
                  <a:spLocks noChangeShapeType="1"/>
                </p:cNvSpPr>
                <p:nvPr/>
              </p:nvSpPr>
              <p:spPr bwMode="auto">
                <a:xfrm flipH="1" flipV="1">
                  <a:off x="960" y="1488"/>
                  <a:ext cx="672" cy="0"/>
                </a:xfrm>
                <a:prstGeom prst="line">
                  <a:avLst/>
                </a:prstGeom>
                <a:noFill/>
                <a:ln w="57150">
                  <a:solidFill>
                    <a:schemeClr val="tx1"/>
                  </a:solidFill>
                  <a:round/>
                  <a:headEnd/>
                  <a:tailEnd/>
                </a:ln>
                <a:effectLst/>
              </p:spPr>
              <p:txBody>
                <a:bodyPr/>
                <a:lstStyle/>
                <a:p>
                  <a:endParaRPr lang="en-US"/>
                </a:p>
              </p:txBody>
            </p:sp>
            <p:sp>
              <p:nvSpPr>
                <p:cNvPr id="81961" name="Line 41"/>
                <p:cNvSpPr>
                  <a:spLocks noChangeShapeType="1"/>
                </p:cNvSpPr>
                <p:nvPr/>
              </p:nvSpPr>
              <p:spPr bwMode="auto">
                <a:xfrm flipH="1" flipV="1">
                  <a:off x="1680" y="1536"/>
                  <a:ext cx="1584" cy="864"/>
                </a:xfrm>
                <a:prstGeom prst="line">
                  <a:avLst/>
                </a:prstGeom>
                <a:noFill/>
                <a:ln w="57150">
                  <a:solidFill>
                    <a:schemeClr val="tx1"/>
                  </a:solidFill>
                  <a:round/>
                  <a:headEnd/>
                  <a:tailEnd/>
                </a:ln>
                <a:effectLst/>
              </p:spPr>
              <p:txBody>
                <a:bodyPr/>
                <a:lstStyle/>
                <a:p>
                  <a:endParaRPr lang="en-US"/>
                </a:p>
              </p:txBody>
            </p:sp>
            <p:grpSp>
              <p:nvGrpSpPr>
                <p:cNvPr id="7" name="Group 42"/>
                <p:cNvGrpSpPr>
                  <a:grpSpLocks/>
                </p:cNvGrpSpPr>
                <p:nvPr/>
              </p:nvGrpSpPr>
              <p:grpSpPr bwMode="auto">
                <a:xfrm>
                  <a:off x="192" y="1440"/>
                  <a:ext cx="1344" cy="1101"/>
                  <a:chOff x="336" y="1248"/>
                  <a:chExt cx="1344" cy="1101"/>
                </a:xfrm>
              </p:grpSpPr>
              <p:sp>
                <p:nvSpPr>
                  <p:cNvPr id="81963" name="Line 43"/>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81964" name="Line 44"/>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81965" name="Picture 45"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81966" name="Line 46"/>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81967" name="Line 47"/>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81968" name="Line 48"/>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81969" name="Line 49"/>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81970" name="Line 50"/>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81971" name="Picture 51"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81972" name="Picture 52"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81973" name="Picture 53"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81974" name="Picture 54"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81975" name="Picture 55"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81976" name="Picture 56"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81977" name="Picture 57"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sp>
              <p:nvSpPr>
                <p:cNvPr id="81978" name="Line 58"/>
                <p:cNvSpPr>
                  <a:spLocks noChangeShapeType="1"/>
                </p:cNvSpPr>
                <p:nvPr/>
              </p:nvSpPr>
              <p:spPr bwMode="auto">
                <a:xfrm flipH="1" flipV="1">
                  <a:off x="3264" y="2448"/>
                  <a:ext cx="336" cy="720"/>
                </a:xfrm>
                <a:prstGeom prst="line">
                  <a:avLst/>
                </a:prstGeom>
                <a:noFill/>
                <a:ln w="57150">
                  <a:solidFill>
                    <a:schemeClr val="tx1"/>
                  </a:solidFill>
                  <a:round/>
                  <a:headEnd/>
                  <a:tailEnd/>
                </a:ln>
                <a:effectLst/>
              </p:spPr>
              <p:txBody>
                <a:bodyPr/>
                <a:lstStyle/>
                <a:p>
                  <a:endParaRPr lang="en-US"/>
                </a:p>
              </p:txBody>
            </p:sp>
            <p:grpSp>
              <p:nvGrpSpPr>
                <p:cNvPr id="8" name="Group 59"/>
                <p:cNvGrpSpPr>
                  <a:grpSpLocks/>
                </p:cNvGrpSpPr>
                <p:nvPr/>
              </p:nvGrpSpPr>
              <p:grpSpPr bwMode="auto">
                <a:xfrm>
                  <a:off x="3648" y="1728"/>
                  <a:ext cx="1311" cy="1440"/>
                  <a:chOff x="3648" y="1728"/>
                  <a:chExt cx="1311" cy="1440"/>
                </a:xfrm>
              </p:grpSpPr>
              <p:sp>
                <p:nvSpPr>
                  <p:cNvPr id="81980" name="Line 60"/>
                  <p:cNvSpPr>
                    <a:spLocks noChangeShapeType="1"/>
                  </p:cNvSpPr>
                  <p:nvPr/>
                </p:nvSpPr>
                <p:spPr bwMode="auto">
                  <a:xfrm flipV="1">
                    <a:off x="3648" y="1776"/>
                    <a:ext cx="1248" cy="1392"/>
                  </a:xfrm>
                  <a:prstGeom prst="line">
                    <a:avLst/>
                  </a:prstGeom>
                  <a:noFill/>
                  <a:ln w="57150">
                    <a:solidFill>
                      <a:schemeClr val="tx1"/>
                    </a:solidFill>
                    <a:round/>
                    <a:headEnd/>
                    <a:tailEnd/>
                  </a:ln>
                  <a:effectLst/>
                </p:spPr>
                <p:txBody>
                  <a:bodyPr/>
                  <a:lstStyle/>
                  <a:p>
                    <a:endParaRPr lang="en-US"/>
                  </a:p>
                </p:txBody>
              </p:sp>
              <p:pic>
                <p:nvPicPr>
                  <p:cNvPr id="81981" name="Picture 61" descr="bs00282_"/>
                  <p:cNvPicPr>
                    <a:picLocks noChangeAspect="1" noChangeArrowheads="1"/>
                  </p:cNvPicPr>
                  <p:nvPr/>
                </p:nvPicPr>
                <p:blipFill>
                  <a:blip r:embed="rId4" cstate="print"/>
                  <a:srcRect/>
                  <a:stretch>
                    <a:fillRect/>
                  </a:stretch>
                </p:blipFill>
                <p:spPr bwMode="auto">
                  <a:xfrm>
                    <a:off x="4416" y="2016"/>
                    <a:ext cx="288" cy="285"/>
                  </a:xfrm>
                  <a:prstGeom prst="rect">
                    <a:avLst/>
                  </a:prstGeom>
                  <a:noFill/>
                </p:spPr>
              </p:pic>
              <p:pic>
                <p:nvPicPr>
                  <p:cNvPr id="81982" name="Picture 62" descr="bs00282_"/>
                  <p:cNvPicPr>
                    <a:picLocks noChangeAspect="1" noChangeArrowheads="1"/>
                  </p:cNvPicPr>
                  <p:nvPr/>
                </p:nvPicPr>
                <p:blipFill>
                  <a:blip r:embed="rId4" cstate="print"/>
                  <a:srcRect/>
                  <a:stretch>
                    <a:fillRect/>
                  </a:stretch>
                </p:blipFill>
                <p:spPr bwMode="auto">
                  <a:xfrm>
                    <a:off x="3840" y="2592"/>
                    <a:ext cx="288" cy="285"/>
                  </a:xfrm>
                  <a:prstGeom prst="rect">
                    <a:avLst/>
                  </a:prstGeom>
                  <a:noFill/>
                </p:spPr>
              </p:pic>
              <p:pic>
                <p:nvPicPr>
                  <p:cNvPr id="81983" name="Picture 63" descr="bs00283_"/>
                  <p:cNvPicPr>
                    <a:picLocks noChangeAspect="1" noChangeArrowheads="1"/>
                  </p:cNvPicPr>
                  <p:nvPr/>
                </p:nvPicPr>
                <p:blipFill>
                  <a:blip r:embed="rId5" cstate="print"/>
                  <a:srcRect/>
                  <a:stretch>
                    <a:fillRect/>
                  </a:stretch>
                </p:blipFill>
                <p:spPr bwMode="auto">
                  <a:xfrm>
                    <a:off x="4704" y="1728"/>
                    <a:ext cx="255" cy="288"/>
                  </a:xfrm>
                  <a:prstGeom prst="rect">
                    <a:avLst/>
                  </a:prstGeom>
                  <a:noFill/>
                </p:spPr>
              </p:pic>
              <p:pic>
                <p:nvPicPr>
                  <p:cNvPr id="81984" name="Picture 64" descr="bs00234_"/>
                  <p:cNvPicPr>
                    <a:picLocks noChangeAspect="1" noChangeArrowheads="1"/>
                  </p:cNvPicPr>
                  <p:nvPr/>
                </p:nvPicPr>
                <p:blipFill>
                  <a:blip r:embed="rId6" cstate="print"/>
                  <a:srcRect/>
                  <a:stretch>
                    <a:fillRect/>
                  </a:stretch>
                </p:blipFill>
                <p:spPr bwMode="auto">
                  <a:xfrm>
                    <a:off x="4080" y="2352"/>
                    <a:ext cx="384" cy="229"/>
                  </a:xfrm>
                  <a:prstGeom prst="rect">
                    <a:avLst/>
                  </a:prstGeom>
                  <a:noFill/>
                </p:spPr>
              </p:pic>
            </p:grpSp>
            <p:sp>
              <p:nvSpPr>
                <p:cNvPr id="81985" name="Line 65"/>
                <p:cNvSpPr>
                  <a:spLocks noChangeShapeType="1"/>
                </p:cNvSpPr>
                <p:nvPr/>
              </p:nvSpPr>
              <p:spPr bwMode="auto">
                <a:xfrm flipH="1">
                  <a:off x="2160" y="2448"/>
                  <a:ext cx="1056" cy="96"/>
                </a:xfrm>
                <a:prstGeom prst="line">
                  <a:avLst/>
                </a:prstGeom>
                <a:noFill/>
                <a:ln w="57150">
                  <a:solidFill>
                    <a:schemeClr val="tx1"/>
                  </a:solidFill>
                  <a:round/>
                  <a:headEnd/>
                  <a:tailEnd/>
                </a:ln>
                <a:effectLst/>
              </p:spPr>
              <p:txBody>
                <a:bodyPr/>
                <a:lstStyle/>
                <a:p>
                  <a:endParaRPr lang="en-US"/>
                </a:p>
              </p:txBody>
            </p:sp>
            <p:sp>
              <p:nvSpPr>
                <p:cNvPr id="81986" name="Line 66"/>
                <p:cNvSpPr>
                  <a:spLocks noChangeShapeType="1"/>
                </p:cNvSpPr>
                <p:nvPr/>
              </p:nvSpPr>
              <p:spPr bwMode="auto">
                <a:xfrm flipV="1">
                  <a:off x="3264" y="1488"/>
                  <a:ext cx="144" cy="912"/>
                </a:xfrm>
                <a:prstGeom prst="line">
                  <a:avLst/>
                </a:prstGeom>
                <a:noFill/>
                <a:ln w="57150">
                  <a:solidFill>
                    <a:schemeClr val="tx1"/>
                  </a:solidFill>
                  <a:round/>
                  <a:headEnd/>
                  <a:tailEnd/>
                </a:ln>
                <a:effectLst/>
              </p:spPr>
              <p:txBody>
                <a:bodyPr/>
                <a:lstStyle/>
                <a:p>
                  <a:endParaRPr lang="en-US"/>
                </a:p>
              </p:txBody>
            </p:sp>
            <p:pic>
              <p:nvPicPr>
                <p:cNvPr id="81987" name="Picture 67" descr="Hub"/>
                <p:cNvPicPr>
                  <a:picLocks noChangeAspect="1" noChangeArrowheads="1"/>
                </p:cNvPicPr>
                <p:nvPr/>
              </p:nvPicPr>
              <p:blipFill>
                <a:blip r:embed="rId3" cstate="print"/>
                <a:srcRect/>
                <a:stretch>
                  <a:fillRect/>
                </a:stretch>
              </p:blipFill>
              <p:spPr bwMode="auto">
                <a:xfrm>
                  <a:off x="3120" y="2352"/>
                  <a:ext cx="336" cy="162"/>
                </a:xfrm>
                <a:prstGeom prst="rect">
                  <a:avLst/>
                </a:prstGeom>
                <a:noFill/>
              </p:spPr>
            </p:pic>
            <p:grpSp>
              <p:nvGrpSpPr>
                <p:cNvPr id="9" name="Group 68"/>
                <p:cNvGrpSpPr>
                  <a:grpSpLocks/>
                </p:cNvGrpSpPr>
                <p:nvPr/>
              </p:nvGrpSpPr>
              <p:grpSpPr bwMode="auto">
                <a:xfrm>
                  <a:off x="2064" y="432"/>
                  <a:ext cx="1440" cy="1101"/>
                  <a:chOff x="2064" y="432"/>
                  <a:chExt cx="1440" cy="1101"/>
                </a:xfrm>
              </p:grpSpPr>
              <p:sp>
                <p:nvSpPr>
                  <p:cNvPr id="81989" name="Line 69"/>
                  <p:cNvSpPr>
                    <a:spLocks noChangeShapeType="1"/>
                  </p:cNvSpPr>
                  <p:nvPr/>
                </p:nvSpPr>
                <p:spPr bwMode="auto">
                  <a:xfrm flipH="1">
                    <a:off x="2880" y="576"/>
                    <a:ext cx="192" cy="240"/>
                  </a:xfrm>
                  <a:prstGeom prst="line">
                    <a:avLst/>
                  </a:prstGeom>
                  <a:noFill/>
                  <a:ln w="57150">
                    <a:solidFill>
                      <a:schemeClr val="tx1"/>
                    </a:solidFill>
                    <a:round/>
                    <a:headEnd/>
                    <a:tailEnd/>
                  </a:ln>
                  <a:effectLst/>
                </p:spPr>
                <p:txBody>
                  <a:bodyPr/>
                  <a:lstStyle/>
                  <a:p>
                    <a:endParaRPr lang="en-US"/>
                  </a:p>
                </p:txBody>
              </p:sp>
              <p:sp>
                <p:nvSpPr>
                  <p:cNvPr id="81990" name="Line 70"/>
                  <p:cNvSpPr>
                    <a:spLocks noChangeShapeType="1"/>
                  </p:cNvSpPr>
                  <p:nvPr/>
                </p:nvSpPr>
                <p:spPr bwMode="auto">
                  <a:xfrm>
                    <a:off x="2256" y="816"/>
                    <a:ext cx="576" cy="96"/>
                  </a:xfrm>
                  <a:prstGeom prst="line">
                    <a:avLst/>
                  </a:prstGeom>
                  <a:noFill/>
                  <a:ln w="57150">
                    <a:solidFill>
                      <a:schemeClr val="tx1"/>
                    </a:solidFill>
                    <a:round/>
                    <a:headEnd/>
                    <a:tailEnd/>
                  </a:ln>
                  <a:effectLst/>
                </p:spPr>
                <p:txBody>
                  <a:bodyPr/>
                  <a:lstStyle/>
                  <a:p>
                    <a:endParaRPr lang="en-US"/>
                  </a:p>
                </p:txBody>
              </p:sp>
              <p:sp>
                <p:nvSpPr>
                  <p:cNvPr id="81991" name="Line 71"/>
                  <p:cNvSpPr>
                    <a:spLocks noChangeShapeType="1"/>
                  </p:cNvSpPr>
                  <p:nvPr/>
                </p:nvSpPr>
                <p:spPr bwMode="auto">
                  <a:xfrm flipH="1">
                    <a:off x="2736" y="1008"/>
                    <a:ext cx="48" cy="384"/>
                  </a:xfrm>
                  <a:prstGeom prst="line">
                    <a:avLst/>
                  </a:prstGeom>
                  <a:noFill/>
                  <a:ln w="57150">
                    <a:solidFill>
                      <a:schemeClr val="tx1"/>
                    </a:solidFill>
                    <a:round/>
                    <a:headEnd/>
                    <a:tailEnd/>
                  </a:ln>
                  <a:effectLst/>
                </p:spPr>
                <p:txBody>
                  <a:bodyPr/>
                  <a:lstStyle/>
                  <a:p>
                    <a:endParaRPr lang="en-US"/>
                  </a:p>
                </p:txBody>
              </p:sp>
              <p:sp>
                <p:nvSpPr>
                  <p:cNvPr id="81992" name="Line 72"/>
                  <p:cNvSpPr>
                    <a:spLocks noChangeShapeType="1"/>
                  </p:cNvSpPr>
                  <p:nvPr/>
                </p:nvSpPr>
                <p:spPr bwMode="auto">
                  <a:xfrm flipH="1" flipV="1">
                    <a:off x="2880" y="912"/>
                    <a:ext cx="432" cy="96"/>
                  </a:xfrm>
                  <a:prstGeom prst="line">
                    <a:avLst/>
                  </a:prstGeom>
                  <a:noFill/>
                  <a:ln w="57150">
                    <a:solidFill>
                      <a:schemeClr val="tx1"/>
                    </a:solidFill>
                    <a:round/>
                    <a:headEnd/>
                    <a:tailEnd/>
                  </a:ln>
                  <a:effectLst/>
                </p:spPr>
                <p:txBody>
                  <a:bodyPr/>
                  <a:lstStyle/>
                  <a:p>
                    <a:endParaRPr lang="en-US"/>
                  </a:p>
                </p:txBody>
              </p:sp>
              <p:sp>
                <p:nvSpPr>
                  <p:cNvPr id="81993" name="Line 73"/>
                  <p:cNvSpPr>
                    <a:spLocks noChangeShapeType="1"/>
                  </p:cNvSpPr>
                  <p:nvPr/>
                </p:nvSpPr>
                <p:spPr bwMode="auto">
                  <a:xfrm flipV="1">
                    <a:off x="2400" y="960"/>
                    <a:ext cx="336" cy="252"/>
                  </a:xfrm>
                  <a:prstGeom prst="line">
                    <a:avLst/>
                  </a:prstGeom>
                  <a:noFill/>
                  <a:ln w="57150">
                    <a:solidFill>
                      <a:schemeClr val="tx1"/>
                    </a:solidFill>
                    <a:round/>
                    <a:headEnd/>
                    <a:tailEnd/>
                  </a:ln>
                  <a:effectLst/>
                </p:spPr>
                <p:txBody>
                  <a:bodyPr/>
                  <a:lstStyle/>
                  <a:p>
                    <a:endParaRPr lang="en-US"/>
                  </a:p>
                </p:txBody>
              </p:sp>
              <p:sp>
                <p:nvSpPr>
                  <p:cNvPr id="81994" name="Line 74"/>
                  <p:cNvSpPr>
                    <a:spLocks noChangeShapeType="1"/>
                  </p:cNvSpPr>
                  <p:nvPr/>
                </p:nvSpPr>
                <p:spPr bwMode="auto">
                  <a:xfrm flipH="1" flipV="1">
                    <a:off x="2832" y="960"/>
                    <a:ext cx="576" cy="480"/>
                  </a:xfrm>
                  <a:prstGeom prst="line">
                    <a:avLst/>
                  </a:prstGeom>
                  <a:noFill/>
                  <a:ln w="57150">
                    <a:solidFill>
                      <a:schemeClr val="tx1"/>
                    </a:solidFill>
                    <a:round/>
                    <a:headEnd/>
                    <a:tailEnd/>
                  </a:ln>
                  <a:effectLst/>
                </p:spPr>
                <p:txBody>
                  <a:bodyPr/>
                  <a:lstStyle/>
                  <a:p>
                    <a:endParaRPr lang="en-US"/>
                  </a:p>
                </p:txBody>
              </p:sp>
              <p:pic>
                <p:nvPicPr>
                  <p:cNvPr id="81995" name="Picture 75" descr="bs00282_"/>
                  <p:cNvPicPr>
                    <a:picLocks noChangeAspect="1" noChangeArrowheads="1"/>
                  </p:cNvPicPr>
                  <p:nvPr/>
                </p:nvPicPr>
                <p:blipFill>
                  <a:blip r:embed="rId4" cstate="print"/>
                  <a:srcRect/>
                  <a:stretch>
                    <a:fillRect/>
                  </a:stretch>
                </p:blipFill>
                <p:spPr bwMode="auto">
                  <a:xfrm>
                    <a:off x="2592" y="1248"/>
                    <a:ext cx="288" cy="285"/>
                  </a:xfrm>
                  <a:prstGeom prst="rect">
                    <a:avLst/>
                  </a:prstGeom>
                  <a:noFill/>
                </p:spPr>
              </p:pic>
              <p:pic>
                <p:nvPicPr>
                  <p:cNvPr id="81996" name="Picture 76" descr="bs00282_"/>
                  <p:cNvPicPr>
                    <a:picLocks noChangeAspect="1" noChangeArrowheads="1"/>
                  </p:cNvPicPr>
                  <p:nvPr/>
                </p:nvPicPr>
                <p:blipFill>
                  <a:blip r:embed="rId4" cstate="print"/>
                  <a:srcRect/>
                  <a:stretch>
                    <a:fillRect/>
                  </a:stretch>
                </p:blipFill>
                <p:spPr bwMode="auto">
                  <a:xfrm>
                    <a:off x="2208" y="1104"/>
                    <a:ext cx="288" cy="285"/>
                  </a:xfrm>
                  <a:prstGeom prst="rect">
                    <a:avLst/>
                  </a:prstGeom>
                  <a:noFill/>
                </p:spPr>
              </p:pic>
              <p:pic>
                <p:nvPicPr>
                  <p:cNvPr id="81997" name="Picture 77" descr="bs00282_"/>
                  <p:cNvPicPr>
                    <a:picLocks noChangeAspect="1" noChangeArrowheads="1"/>
                  </p:cNvPicPr>
                  <p:nvPr/>
                </p:nvPicPr>
                <p:blipFill>
                  <a:blip r:embed="rId4" cstate="print"/>
                  <a:srcRect/>
                  <a:stretch>
                    <a:fillRect/>
                  </a:stretch>
                </p:blipFill>
                <p:spPr bwMode="auto">
                  <a:xfrm>
                    <a:off x="3216" y="816"/>
                    <a:ext cx="288" cy="285"/>
                  </a:xfrm>
                  <a:prstGeom prst="rect">
                    <a:avLst/>
                  </a:prstGeom>
                  <a:noFill/>
                </p:spPr>
              </p:pic>
              <p:pic>
                <p:nvPicPr>
                  <p:cNvPr id="81998" name="Picture 78" descr="bs00282_"/>
                  <p:cNvPicPr>
                    <a:picLocks noChangeAspect="1" noChangeArrowheads="1"/>
                  </p:cNvPicPr>
                  <p:nvPr/>
                </p:nvPicPr>
                <p:blipFill>
                  <a:blip r:embed="rId4" cstate="print"/>
                  <a:srcRect/>
                  <a:stretch>
                    <a:fillRect/>
                  </a:stretch>
                </p:blipFill>
                <p:spPr bwMode="auto">
                  <a:xfrm>
                    <a:off x="2928" y="432"/>
                    <a:ext cx="288" cy="285"/>
                  </a:xfrm>
                  <a:prstGeom prst="rect">
                    <a:avLst/>
                  </a:prstGeom>
                  <a:noFill/>
                </p:spPr>
              </p:pic>
              <p:pic>
                <p:nvPicPr>
                  <p:cNvPr id="81999" name="Picture 79" descr="bs00283_"/>
                  <p:cNvPicPr>
                    <a:picLocks noChangeAspect="1" noChangeArrowheads="1"/>
                  </p:cNvPicPr>
                  <p:nvPr/>
                </p:nvPicPr>
                <p:blipFill>
                  <a:blip r:embed="rId5" cstate="print"/>
                  <a:srcRect/>
                  <a:stretch>
                    <a:fillRect/>
                  </a:stretch>
                </p:blipFill>
                <p:spPr bwMode="auto">
                  <a:xfrm>
                    <a:off x="2688" y="768"/>
                    <a:ext cx="255" cy="288"/>
                  </a:xfrm>
                  <a:prstGeom prst="rect">
                    <a:avLst/>
                  </a:prstGeom>
                  <a:noFill/>
                </p:spPr>
              </p:pic>
              <p:pic>
                <p:nvPicPr>
                  <p:cNvPr id="82000" name="Picture 80" descr="bs00234_"/>
                  <p:cNvPicPr>
                    <a:picLocks noChangeAspect="1" noChangeArrowheads="1"/>
                  </p:cNvPicPr>
                  <p:nvPr/>
                </p:nvPicPr>
                <p:blipFill>
                  <a:blip r:embed="rId6" cstate="print"/>
                  <a:srcRect/>
                  <a:stretch>
                    <a:fillRect/>
                  </a:stretch>
                </p:blipFill>
                <p:spPr bwMode="auto">
                  <a:xfrm>
                    <a:off x="2064" y="720"/>
                    <a:ext cx="384" cy="229"/>
                  </a:xfrm>
                  <a:prstGeom prst="rect">
                    <a:avLst/>
                  </a:prstGeom>
                  <a:noFill/>
                </p:spPr>
              </p:pic>
            </p:grpSp>
            <p:grpSp>
              <p:nvGrpSpPr>
                <p:cNvPr id="10" name="Group 81"/>
                <p:cNvGrpSpPr>
                  <a:grpSpLocks/>
                </p:cNvGrpSpPr>
                <p:nvPr/>
              </p:nvGrpSpPr>
              <p:grpSpPr bwMode="auto">
                <a:xfrm>
                  <a:off x="2640" y="2688"/>
                  <a:ext cx="3024" cy="1437"/>
                  <a:chOff x="1920" y="336"/>
                  <a:chExt cx="3024" cy="1437"/>
                </a:xfrm>
              </p:grpSpPr>
              <p:grpSp>
                <p:nvGrpSpPr>
                  <p:cNvPr id="11" name="Group 82"/>
                  <p:cNvGrpSpPr>
                    <a:grpSpLocks/>
                  </p:cNvGrpSpPr>
                  <p:nvPr/>
                </p:nvGrpSpPr>
                <p:grpSpPr bwMode="auto">
                  <a:xfrm>
                    <a:off x="2928" y="336"/>
                    <a:ext cx="2016" cy="573"/>
                    <a:chOff x="1200" y="480"/>
                    <a:chExt cx="2016" cy="573"/>
                  </a:xfrm>
                </p:grpSpPr>
                <p:sp>
                  <p:nvSpPr>
                    <p:cNvPr id="82003" name="Line 83"/>
                    <p:cNvSpPr>
                      <a:spLocks noChangeShapeType="1"/>
                    </p:cNvSpPr>
                    <p:nvPr/>
                  </p:nvSpPr>
                  <p:spPr bwMode="auto">
                    <a:xfrm flipV="1">
                      <a:off x="1200" y="576"/>
                      <a:ext cx="1872" cy="384"/>
                    </a:xfrm>
                    <a:prstGeom prst="line">
                      <a:avLst/>
                    </a:prstGeom>
                    <a:noFill/>
                    <a:ln w="57150">
                      <a:solidFill>
                        <a:schemeClr val="tx1"/>
                      </a:solidFill>
                      <a:round/>
                      <a:headEnd/>
                      <a:tailEnd/>
                    </a:ln>
                    <a:effectLst/>
                  </p:spPr>
                  <p:txBody>
                    <a:bodyPr/>
                    <a:lstStyle/>
                    <a:p>
                      <a:endParaRPr lang="en-US"/>
                    </a:p>
                  </p:txBody>
                </p:sp>
                <p:pic>
                  <p:nvPicPr>
                    <p:cNvPr id="82004" name="Picture 84" descr="bs00282_"/>
                    <p:cNvPicPr>
                      <a:picLocks noChangeAspect="1" noChangeArrowheads="1"/>
                    </p:cNvPicPr>
                    <p:nvPr/>
                  </p:nvPicPr>
                  <p:blipFill>
                    <a:blip r:embed="rId4" cstate="print"/>
                    <a:srcRect/>
                    <a:stretch>
                      <a:fillRect/>
                    </a:stretch>
                  </p:blipFill>
                  <p:spPr bwMode="auto">
                    <a:xfrm>
                      <a:off x="2928" y="480"/>
                      <a:ext cx="288" cy="285"/>
                    </a:xfrm>
                    <a:prstGeom prst="rect">
                      <a:avLst/>
                    </a:prstGeom>
                    <a:noFill/>
                  </p:spPr>
                </p:pic>
                <p:pic>
                  <p:nvPicPr>
                    <p:cNvPr id="82005" name="Picture 85" descr="bs00282_"/>
                    <p:cNvPicPr>
                      <a:picLocks noChangeAspect="1" noChangeArrowheads="1"/>
                    </p:cNvPicPr>
                    <p:nvPr/>
                  </p:nvPicPr>
                  <p:blipFill>
                    <a:blip r:embed="rId4" cstate="print"/>
                    <a:srcRect/>
                    <a:stretch>
                      <a:fillRect/>
                    </a:stretch>
                  </p:blipFill>
                  <p:spPr bwMode="auto">
                    <a:xfrm>
                      <a:off x="2160" y="672"/>
                      <a:ext cx="288" cy="285"/>
                    </a:xfrm>
                    <a:prstGeom prst="rect">
                      <a:avLst/>
                    </a:prstGeom>
                    <a:noFill/>
                  </p:spPr>
                </p:pic>
                <p:pic>
                  <p:nvPicPr>
                    <p:cNvPr id="82006" name="Picture 86" descr="bs00282_"/>
                    <p:cNvPicPr>
                      <a:picLocks noChangeAspect="1" noChangeArrowheads="1"/>
                    </p:cNvPicPr>
                    <p:nvPr/>
                  </p:nvPicPr>
                  <p:blipFill>
                    <a:blip r:embed="rId4" cstate="print"/>
                    <a:srcRect/>
                    <a:stretch>
                      <a:fillRect/>
                    </a:stretch>
                  </p:blipFill>
                  <p:spPr bwMode="auto">
                    <a:xfrm>
                      <a:off x="1392" y="768"/>
                      <a:ext cx="288" cy="285"/>
                    </a:xfrm>
                    <a:prstGeom prst="rect">
                      <a:avLst/>
                    </a:prstGeom>
                    <a:noFill/>
                  </p:spPr>
                </p:pic>
                <p:pic>
                  <p:nvPicPr>
                    <p:cNvPr id="82007" name="Picture 87" descr="bs00283_"/>
                    <p:cNvPicPr>
                      <a:picLocks noChangeAspect="1" noChangeArrowheads="1"/>
                    </p:cNvPicPr>
                    <p:nvPr/>
                  </p:nvPicPr>
                  <p:blipFill>
                    <a:blip r:embed="rId5" cstate="print"/>
                    <a:srcRect/>
                    <a:stretch>
                      <a:fillRect/>
                    </a:stretch>
                  </p:blipFill>
                  <p:spPr bwMode="auto">
                    <a:xfrm>
                      <a:off x="2544" y="576"/>
                      <a:ext cx="255" cy="288"/>
                    </a:xfrm>
                    <a:prstGeom prst="rect">
                      <a:avLst/>
                    </a:prstGeom>
                    <a:noFill/>
                  </p:spPr>
                </p:pic>
                <p:pic>
                  <p:nvPicPr>
                    <p:cNvPr id="82008" name="Picture 88" descr="bs00234_"/>
                    <p:cNvPicPr>
                      <a:picLocks noChangeAspect="1" noChangeArrowheads="1"/>
                    </p:cNvPicPr>
                    <p:nvPr/>
                  </p:nvPicPr>
                  <p:blipFill>
                    <a:blip r:embed="rId6" cstate="print"/>
                    <a:srcRect/>
                    <a:stretch>
                      <a:fillRect/>
                    </a:stretch>
                  </p:blipFill>
                  <p:spPr bwMode="auto">
                    <a:xfrm>
                      <a:off x="1680" y="768"/>
                      <a:ext cx="384" cy="229"/>
                    </a:xfrm>
                    <a:prstGeom prst="rect">
                      <a:avLst/>
                    </a:prstGeom>
                    <a:noFill/>
                  </p:spPr>
                </p:pic>
              </p:grpSp>
              <p:grpSp>
                <p:nvGrpSpPr>
                  <p:cNvPr id="12" name="Group 89"/>
                  <p:cNvGrpSpPr>
                    <a:grpSpLocks/>
                  </p:cNvGrpSpPr>
                  <p:nvPr/>
                </p:nvGrpSpPr>
                <p:grpSpPr bwMode="auto">
                  <a:xfrm>
                    <a:off x="1920" y="768"/>
                    <a:ext cx="1440" cy="1005"/>
                    <a:chOff x="2688" y="1056"/>
                    <a:chExt cx="1440" cy="1005"/>
                  </a:xfrm>
                </p:grpSpPr>
                <p:sp>
                  <p:nvSpPr>
                    <p:cNvPr id="82010" name="Line 90"/>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82011" name="Line 91"/>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82012" name="Line 92"/>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82013" name="Line 93"/>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82014" name="Line 94"/>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82015" name="Line 95"/>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82016" name="Picture 96"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82017" name="Picture 97"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82018" name="Picture 98"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82019" name="Picture 99"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82020" name="Picture 100"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82021" name="Picture 101"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82022" name="Picture 102"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grpSp>
              <p:nvGrpSpPr>
                <p:cNvPr id="13" name="Group 103"/>
                <p:cNvGrpSpPr>
                  <a:grpSpLocks/>
                </p:cNvGrpSpPr>
                <p:nvPr/>
              </p:nvGrpSpPr>
              <p:grpSpPr bwMode="auto">
                <a:xfrm>
                  <a:off x="3264" y="912"/>
                  <a:ext cx="2256" cy="594"/>
                  <a:chOff x="2592" y="240"/>
                  <a:chExt cx="2256" cy="594"/>
                </a:xfrm>
              </p:grpSpPr>
              <p:sp>
                <p:nvSpPr>
                  <p:cNvPr id="82024" name="Line 104"/>
                  <p:cNvSpPr>
                    <a:spLocks noChangeShapeType="1"/>
                  </p:cNvSpPr>
                  <p:nvPr/>
                </p:nvSpPr>
                <p:spPr bwMode="auto">
                  <a:xfrm flipV="1">
                    <a:off x="2832" y="336"/>
                    <a:ext cx="1872" cy="384"/>
                  </a:xfrm>
                  <a:prstGeom prst="line">
                    <a:avLst/>
                  </a:prstGeom>
                  <a:noFill/>
                  <a:ln w="57150">
                    <a:solidFill>
                      <a:schemeClr val="tx1"/>
                    </a:solidFill>
                    <a:round/>
                    <a:headEnd/>
                    <a:tailEnd/>
                  </a:ln>
                  <a:effectLst/>
                </p:spPr>
                <p:txBody>
                  <a:bodyPr/>
                  <a:lstStyle/>
                  <a:p>
                    <a:endParaRPr lang="en-US"/>
                  </a:p>
                </p:txBody>
              </p:sp>
              <p:pic>
                <p:nvPicPr>
                  <p:cNvPr id="82025" name="Picture 105" descr="bs00282_"/>
                  <p:cNvPicPr>
                    <a:picLocks noChangeAspect="1" noChangeArrowheads="1"/>
                  </p:cNvPicPr>
                  <p:nvPr/>
                </p:nvPicPr>
                <p:blipFill>
                  <a:blip r:embed="rId4" cstate="print"/>
                  <a:srcRect/>
                  <a:stretch>
                    <a:fillRect/>
                  </a:stretch>
                </p:blipFill>
                <p:spPr bwMode="auto">
                  <a:xfrm>
                    <a:off x="4560" y="240"/>
                    <a:ext cx="288" cy="285"/>
                  </a:xfrm>
                  <a:prstGeom prst="rect">
                    <a:avLst/>
                  </a:prstGeom>
                  <a:noFill/>
                </p:spPr>
              </p:pic>
              <p:pic>
                <p:nvPicPr>
                  <p:cNvPr id="82026" name="Picture 106" descr="bs00282_"/>
                  <p:cNvPicPr>
                    <a:picLocks noChangeAspect="1" noChangeArrowheads="1"/>
                  </p:cNvPicPr>
                  <p:nvPr/>
                </p:nvPicPr>
                <p:blipFill>
                  <a:blip r:embed="rId4" cstate="print"/>
                  <a:srcRect/>
                  <a:stretch>
                    <a:fillRect/>
                  </a:stretch>
                </p:blipFill>
                <p:spPr bwMode="auto">
                  <a:xfrm>
                    <a:off x="3792" y="432"/>
                    <a:ext cx="288" cy="285"/>
                  </a:xfrm>
                  <a:prstGeom prst="rect">
                    <a:avLst/>
                  </a:prstGeom>
                  <a:noFill/>
                </p:spPr>
              </p:pic>
              <p:pic>
                <p:nvPicPr>
                  <p:cNvPr id="82027" name="Picture 107" descr="bs00282_"/>
                  <p:cNvPicPr>
                    <a:picLocks noChangeAspect="1" noChangeArrowheads="1"/>
                  </p:cNvPicPr>
                  <p:nvPr/>
                </p:nvPicPr>
                <p:blipFill>
                  <a:blip r:embed="rId4" cstate="print"/>
                  <a:srcRect/>
                  <a:stretch>
                    <a:fillRect/>
                  </a:stretch>
                </p:blipFill>
                <p:spPr bwMode="auto">
                  <a:xfrm>
                    <a:off x="3024" y="528"/>
                    <a:ext cx="288" cy="285"/>
                  </a:xfrm>
                  <a:prstGeom prst="rect">
                    <a:avLst/>
                  </a:prstGeom>
                  <a:noFill/>
                </p:spPr>
              </p:pic>
              <p:pic>
                <p:nvPicPr>
                  <p:cNvPr id="82028" name="Picture 108" descr="bs00283_"/>
                  <p:cNvPicPr>
                    <a:picLocks noChangeAspect="1" noChangeArrowheads="1"/>
                  </p:cNvPicPr>
                  <p:nvPr/>
                </p:nvPicPr>
                <p:blipFill>
                  <a:blip r:embed="rId5" cstate="print"/>
                  <a:srcRect/>
                  <a:stretch>
                    <a:fillRect/>
                  </a:stretch>
                </p:blipFill>
                <p:spPr bwMode="auto">
                  <a:xfrm>
                    <a:off x="4176" y="336"/>
                    <a:ext cx="255" cy="288"/>
                  </a:xfrm>
                  <a:prstGeom prst="rect">
                    <a:avLst/>
                  </a:prstGeom>
                  <a:noFill/>
                </p:spPr>
              </p:pic>
              <p:pic>
                <p:nvPicPr>
                  <p:cNvPr id="82029" name="Picture 109" descr="bs00234_"/>
                  <p:cNvPicPr>
                    <a:picLocks noChangeAspect="1" noChangeArrowheads="1"/>
                  </p:cNvPicPr>
                  <p:nvPr/>
                </p:nvPicPr>
                <p:blipFill>
                  <a:blip r:embed="rId6" cstate="print"/>
                  <a:srcRect/>
                  <a:stretch>
                    <a:fillRect/>
                  </a:stretch>
                </p:blipFill>
                <p:spPr bwMode="auto">
                  <a:xfrm>
                    <a:off x="3312" y="528"/>
                    <a:ext cx="384" cy="229"/>
                  </a:xfrm>
                  <a:prstGeom prst="rect">
                    <a:avLst/>
                  </a:prstGeom>
                  <a:noFill/>
                </p:spPr>
              </p:pic>
              <p:pic>
                <p:nvPicPr>
                  <p:cNvPr id="82030" name="Picture 110" descr="Hub"/>
                  <p:cNvPicPr>
                    <a:picLocks noChangeAspect="1" noChangeArrowheads="1"/>
                  </p:cNvPicPr>
                  <p:nvPr/>
                </p:nvPicPr>
                <p:blipFill>
                  <a:blip r:embed="rId3" cstate="print"/>
                  <a:srcRect/>
                  <a:stretch>
                    <a:fillRect/>
                  </a:stretch>
                </p:blipFill>
                <p:spPr bwMode="auto">
                  <a:xfrm>
                    <a:off x="2592" y="672"/>
                    <a:ext cx="336" cy="162"/>
                  </a:xfrm>
                  <a:prstGeom prst="rect">
                    <a:avLst/>
                  </a:prstGeom>
                  <a:noFill/>
                </p:spPr>
              </p:pic>
            </p:grpSp>
            <p:sp>
              <p:nvSpPr>
                <p:cNvPr id="82031" name="Line 111"/>
                <p:cNvSpPr>
                  <a:spLocks noChangeShapeType="1"/>
                </p:cNvSpPr>
                <p:nvPr/>
              </p:nvSpPr>
              <p:spPr bwMode="auto">
                <a:xfrm flipH="1" flipV="1">
                  <a:off x="1584" y="1440"/>
                  <a:ext cx="432" cy="1104"/>
                </a:xfrm>
                <a:prstGeom prst="line">
                  <a:avLst/>
                </a:prstGeom>
                <a:noFill/>
                <a:ln w="57150">
                  <a:solidFill>
                    <a:schemeClr val="tx1"/>
                  </a:solidFill>
                  <a:round/>
                  <a:headEnd/>
                  <a:tailEnd/>
                </a:ln>
                <a:effectLst/>
              </p:spPr>
              <p:txBody>
                <a:bodyPr/>
                <a:lstStyle/>
                <a:p>
                  <a:endParaRPr lang="en-US"/>
                </a:p>
              </p:txBody>
            </p:sp>
            <p:pic>
              <p:nvPicPr>
                <p:cNvPr id="82032" name="Picture 112" descr="Hub"/>
                <p:cNvPicPr>
                  <a:picLocks noChangeAspect="1" noChangeArrowheads="1"/>
                </p:cNvPicPr>
                <p:nvPr/>
              </p:nvPicPr>
              <p:blipFill>
                <a:blip r:embed="rId3" cstate="print"/>
                <a:srcRect/>
                <a:stretch>
                  <a:fillRect/>
                </a:stretch>
              </p:blipFill>
              <p:spPr bwMode="auto">
                <a:xfrm>
                  <a:off x="1488" y="1392"/>
                  <a:ext cx="336" cy="162"/>
                </a:xfrm>
                <a:prstGeom prst="rect">
                  <a:avLst/>
                </a:prstGeom>
                <a:noFill/>
              </p:spPr>
            </p:pic>
            <p:sp>
              <p:nvSpPr>
                <p:cNvPr id="82033" name="Line 113"/>
                <p:cNvSpPr>
                  <a:spLocks noChangeShapeType="1"/>
                </p:cNvSpPr>
                <p:nvPr/>
              </p:nvSpPr>
              <p:spPr bwMode="auto">
                <a:xfrm flipV="1">
                  <a:off x="2064" y="2304"/>
                  <a:ext cx="48" cy="240"/>
                </a:xfrm>
                <a:prstGeom prst="line">
                  <a:avLst/>
                </a:prstGeom>
                <a:noFill/>
                <a:ln w="57150">
                  <a:solidFill>
                    <a:schemeClr val="tx1"/>
                  </a:solidFill>
                  <a:round/>
                  <a:headEnd/>
                  <a:tailEnd/>
                </a:ln>
                <a:effectLst/>
              </p:spPr>
              <p:txBody>
                <a:bodyPr/>
                <a:lstStyle/>
                <a:p>
                  <a:endParaRPr lang="en-US"/>
                </a:p>
              </p:txBody>
            </p:sp>
            <p:pic>
              <p:nvPicPr>
                <p:cNvPr id="82034" name="Picture 114" descr="bs00283_"/>
                <p:cNvPicPr>
                  <a:picLocks noChangeAspect="1" noChangeArrowheads="1"/>
                </p:cNvPicPr>
                <p:nvPr/>
              </p:nvPicPr>
              <p:blipFill>
                <a:blip r:embed="rId5" cstate="print"/>
                <a:srcRect/>
                <a:stretch>
                  <a:fillRect/>
                </a:stretch>
              </p:blipFill>
              <p:spPr bwMode="auto">
                <a:xfrm>
                  <a:off x="2016" y="2064"/>
                  <a:ext cx="255" cy="288"/>
                </a:xfrm>
                <a:prstGeom prst="rect">
                  <a:avLst/>
                </a:prstGeom>
                <a:noFill/>
              </p:spPr>
            </p:pic>
            <p:grpSp>
              <p:nvGrpSpPr>
                <p:cNvPr id="14" name="Group 115"/>
                <p:cNvGrpSpPr>
                  <a:grpSpLocks/>
                </p:cNvGrpSpPr>
                <p:nvPr/>
              </p:nvGrpSpPr>
              <p:grpSpPr bwMode="auto">
                <a:xfrm>
                  <a:off x="1344" y="2496"/>
                  <a:ext cx="1344" cy="1101"/>
                  <a:chOff x="336" y="1248"/>
                  <a:chExt cx="1344" cy="1101"/>
                </a:xfrm>
              </p:grpSpPr>
              <p:sp>
                <p:nvSpPr>
                  <p:cNvPr id="82036" name="Line 116"/>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82037" name="Line 117"/>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82038" name="Picture 118"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82039" name="Line 119"/>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82040" name="Line 120"/>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82041" name="Line 121"/>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82042" name="Line 122"/>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82043" name="Line 123"/>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82044" name="Picture 124"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82045" name="Picture 125"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82046" name="Picture 126"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82047" name="Picture 127"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82048" name="Picture 128"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82049" name="Picture 129"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82050" name="Picture 130"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grpSp>
        </p:grpSp>
        <p:grpSp>
          <p:nvGrpSpPr>
            <p:cNvPr id="15" name="Group 131"/>
            <p:cNvGrpSpPr>
              <a:grpSpLocks/>
            </p:cNvGrpSpPr>
            <p:nvPr/>
          </p:nvGrpSpPr>
          <p:grpSpPr bwMode="auto">
            <a:xfrm>
              <a:off x="4368" y="192"/>
              <a:ext cx="1104" cy="306"/>
              <a:chOff x="3072" y="288"/>
              <a:chExt cx="1104" cy="306"/>
            </a:xfrm>
          </p:grpSpPr>
          <p:sp>
            <p:nvSpPr>
              <p:cNvPr id="82052" name="Line 132"/>
              <p:cNvSpPr>
                <a:spLocks noChangeShapeType="1"/>
              </p:cNvSpPr>
              <p:nvPr/>
            </p:nvSpPr>
            <p:spPr bwMode="auto">
              <a:xfrm flipV="1">
                <a:off x="3312" y="384"/>
                <a:ext cx="768" cy="96"/>
              </a:xfrm>
              <a:prstGeom prst="line">
                <a:avLst/>
              </a:prstGeom>
              <a:noFill/>
              <a:ln w="57150">
                <a:solidFill>
                  <a:schemeClr val="tx1"/>
                </a:solidFill>
                <a:round/>
                <a:headEnd/>
                <a:tailEnd/>
              </a:ln>
              <a:effectLst/>
            </p:spPr>
            <p:txBody>
              <a:bodyPr/>
              <a:lstStyle/>
              <a:p>
                <a:endParaRPr lang="en-US"/>
              </a:p>
            </p:txBody>
          </p:sp>
          <p:pic>
            <p:nvPicPr>
              <p:cNvPr id="82053" name="Picture 133" descr="bs00282_"/>
              <p:cNvPicPr>
                <a:picLocks noChangeAspect="1" noChangeArrowheads="1"/>
              </p:cNvPicPr>
              <p:nvPr/>
            </p:nvPicPr>
            <p:blipFill>
              <a:blip r:embed="rId4" cstate="print"/>
              <a:srcRect/>
              <a:stretch>
                <a:fillRect/>
              </a:stretch>
            </p:blipFill>
            <p:spPr bwMode="auto">
              <a:xfrm>
                <a:off x="3504" y="288"/>
                <a:ext cx="288" cy="285"/>
              </a:xfrm>
              <a:prstGeom prst="rect">
                <a:avLst/>
              </a:prstGeom>
              <a:noFill/>
            </p:spPr>
          </p:pic>
          <p:pic>
            <p:nvPicPr>
              <p:cNvPr id="82054" name="Picture 134" descr="bs00234_"/>
              <p:cNvPicPr>
                <a:picLocks noChangeAspect="1" noChangeArrowheads="1"/>
              </p:cNvPicPr>
              <p:nvPr/>
            </p:nvPicPr>
            <p:blipFill>
              <a:blip r:embed="rId6" cstate="print"/>
              <a:srcRect/>
              <a:stretch>
                <a:fillRect/>
              </a:stretch>
            </p:blipFill>
            <p:spPr bwMode="auto">
              <a:xfrm>
                <a:off x="3792" y="288"/>
                <a:ext cx="384" cy="229"/>
              </a:xfrm>
              <a:prstGeom prst="rect">
                <a:avLst/>
              </a:prstGeom>
              <a:noFill/>
            </p:spPr>
          </p:pic>
          <p:pic>
            <p:nvPicPr>
              <p:cNvPr id="82055" name="Picture 135" descr="Hub"/>
              <p:cNvPicPr>
                <a:picLocks noChangeAspect="1" noChangeArrowheads="1"/>
              </p:cNvPicPr>
              <p:nvPr/>
            </p:nvPicPr>
            <p:blipFill>
              <a:blip r:embed="rId3" cstate="print"/>
              <a:srcRect/>
              <a:stretch>
                <a:fillRect/>
              </a:stretch>
            </p:blipFill>
            <p:spPr bwMode="auto">
              <a:xfrm>
                <a:off x="3072" y="432"/>
                <a:ext cx="336" cy="162"/>
              </a:xfrm>
              <a:prstGeom prst="rect">
                <a:avLst/>
              </a:prstGeom>
              <a:noFill/>
            </p:spPr>
          </p:pic>
        </p:grpSp>
      </p:grpSp>
      <p:sp>
        <p:nvSpPr>
          <p:cNvPr id="82056" name="Text Box 136"/>
          <p:cNvSpPr txBox="1">
            <a:spLocks noChangeArrowheads="1"/>
          </p:cNvSpPr>
          <p:nvPr/>
        </p:nvSpPr>
        <p:spPr bwMode="auto">
          <a:xfrm>
            <a:off x="152400" y="4486275"/>
            <a:ext cx="1447800" cy="238125"/>
          </a:xfrm>
          <a:prstGeom prst="rect">
            <a:avLst/>
          </a:prstGeom>
          <a:solidFill>
            <a:srgbClr val="CCECFF"/>
          </a:solidFill>
          <a:ln w="9525">
            <a:solidFill>
              <a:schemeClr val="tx1"/>
            </a:solidFill>
            <a:miter lim="800000"/>
            <a:headEnd/>
            <a:tailEnd/>
          </a:ln>
          <a:effectLst/>
        </p:spPr>
        <p:txBody>
          <a:bodyPr>
            <a:spAutoFit/>
          </a:bodyPr>
          <a:lstStyle/>
          <a:p>
            <a:pPr algn="ctr">
              <a:spcBef>
                <a:spcPct val="50000"/>
              </a:spcBef>
            </a:pPr>
            <a:r>
              <a:rPr lang="en-ZA" sz="900" b="1"/>
              <a:t>www.yahoo.com</a:t>
            </a:r>
            <a:endParaRPr lang="en-GB" sz="900" b="1"/>
          </a:p>
        </p:txBody>
      </p:sp>
      <p:sp>
        <p:nvSpPr>
          <p:cNvPr id="82057" name="Line 137"/>
          <p:cNvSpPr>
            <a:spLocks noChangeShapeType="1"/>
          </p:cNvSpPr>
          <p:nvPr/>
        </p:nvSpPr>
        <p:spPr bwMode="auto">
          <a:xfrm flipV="1">
            <a:off x="762000" y="3733800"/>
            <a:ext cx="457200" cy="752475"/>
          </a:xfrm>
          <a:prstGeom prst="line">
            <a:avLst/>
          </a:prstGeom>
          <a:noFill/>
          <a:ln w="38100">
            <a:solidFill>
              <a:schemeClr val="tx1"/>
            </a:solidFill>
            <a:round/>
            <a:headEnd/>
            <a:tailEnd type="triangle" w="med" len="med"/>
          </a:ln>
          <a:effectLst/>
        </p:spPr>
        <p:txBody>
          <a:bodyPr/>
          <a:lstStyle/>
          <a:p>
            <a:endParaRPr lang="en-US"/>
          </a:p>
        </p:txBody>
      </p:sp>
      <p:sp>
        <p:nvSpPr>
          <p:cNvPr id="82058" name="Text Box 138"/>
          <p:cNvSpPr txBox="1">
            <a:spLocks noChangeArrowheads="1"/>
          </p:cNvSpPr>
          <p:nvPr/>
        </p:nvSpPr>
        <p:spPr bwMode="auto">
          <a:xfrm>
            <a:off x="5943600" y="4114800"/>
            <a:ext cx="1447800" cy="238125"/>
          </a:xfrm>
          <a:prstGeom prst="rect">
            <a:avLst/>
          </a:prstGeom>
          <a:solidFill>
            <a:srgbClr val="CCECFF"/>
          </a:solidFill>
          <a:ln w="9525">
            <a:solidFill>
              <a:schemeClr val="tx1"/>
            </a:solidFill>
            <a:miter lim="800000"/>
            <a:headEnd/>
            <a:tailEnd/>
          </a:ln>
          <a:effectLst/>
        </p:spPr>
        <p:txBody>
          <a:bodyPr>
            <a:spAutoFit/>
          </a:bodyPr>
          <a:lstStyle/>
          <a:p>
            <a:pPr algn="ctr">
              <a:spcBef>
                <a:spcPct val="50000"/>
              </a:spcBef>
            </a:pPr>
            <a:r>
              <a:rPr lang="en-ZA" sz="900" b="1"/>
              <a:t>www.cti.depaul.edu</a:t>
            </a:r>
            <a:endParaRPr lang="en-GB" sz="900" b="1"/>
          </a:p>
        </p:txBody>
      </p:sp>
      <p:sp>
        <p:nvSpPr>
          <p:cNvPr id="82059" name="Line 139"/>
          <p:cNvSpPr>
            <a:spLocks noChangeShapeType="1"/>
          </p:cNvSpPr>
          <p:nvPr/>
        </p:nvSpPr>
        <p:spPr bwMode="auto">
          <a:xfrm flipH="1" flipV="1">
            <a:off x="5486400" y="3810000"/>
            <a:ext cx="1066800" cy="304800"/>
          </a:xfrm>
          <a:prstGeom prst="line">
            <a:avLst/>
          </a:prstGeom>
          <a:noFill/>
          <a:ln w="38100">
            <a:solidFill>
              <a:schemeClr val="tx1"/>
            </a:solidFill>
            <a:round/>
            <a:headEnd/>
            <a:tailEnd type="triangle" w="med" len="med"/>
          </a:ln>
          <a:effectLst/>
        </p:spPr>
        <p:txBody>
          <a:bodyPr/>
          <a:lstStyle/>
          <a:p>
            <a:endParaRPr lang="en-US"/>
          </a:p>
        </p:txBody>
      </p:sp>
      <p:sp>
        <p:nvSpPr>
          <p:cNvPr id="82060" name="Text Box 140"/>
          <p:cNvSpPr txBox="1">
            <a:spLocks noChangeArrowheads="1"/>
          </p:cNvSpPr>
          <p:nvPr/>
        </p:nvSpPr>
        <p:spPr bwMode="auto">
          <a:xfrm>
            <a:off x="6400800" y="5181600"/>
            <a:ext cx="1676400" cy="238125"/>
          </a:xfrm>
          <a:prstGeom prst="rect">
            <a:avLst/>
          </a:prstGeom>
          <a:solidFill>
            <a:srgbClr val="CCECFF"/>
          </a:solidFill>
          <a:ln w="9525">
            <a:solidFill>
              <a:schemeClr val="tx1"/>
            </a:solidFill>
            <a:miter lim="800000"/>
            <a:headEnd/>
            <a:tailEnd/>
          </a:ln>
          <a:effectLst/>
        </p:spPr>
        <p:txBody>
          <a:bodyPr>
            <a:spAutoFit/>
          </a:bodyPr>
          <a:lstStyle/>
          <a:p>
            <a:pPr algn="ctr">
              <a:spcBef>
                <a:spcPct val="50000"/>
              </a:spcBef>
            </a:pPr>
            <a:r>
              <a:rPr lang="en-ZA" sz="900" b="1"/>
              <a:t>www.depaul.edu</a:t>
            </a:r>
            <a:endParaRPr lang="en-GB" sz="900" b="1"/>
          </a:p>
        </p:txBody>
      </p:sp>
      <p:sp>
        <p:nvSpPr>
          <p:cNvPr id="82061" name="Line 141"/>
          <p:cNvSpPr>
            <a:spLocks noChangeShapeType="1"/>
          </p:cNvSpPr>
          <p:nvPr/>
        </p:nvSpPr>
        <p:spPr bwMode="auto">
          <a:xfrm flipH="1" flipV="1">
            <a:off x="5638800" y="4876800"/>
            <a:ext cx="1066800" cy="304800"/>
          </a:xfrm>
          <a:prstGeom prst="line">
            <a:avLst/>
          </a:prstGeom>
          <a:noFill/>
          <a:ln w="38100">
            <a:solidFill>
              <a:schemeClr val="tx1"/>
            </a:solidFill>
            <a:round/>
            <a:headEnd/>
            <a:tailEnd type="triangle" w="med" len="med"/>
          </a:ln>
          <a:effectLst/>
        </p:spPr>
        <p:txBody>
          <a:bodyPr/>
          <a:lstStyle/>
          <a:p>
            <a:endParaRPr lang="en-US"/>
          </a:p>
        </p:txBody>
      </p:sp>
      <p:sp>
        <p:nvSpPr>
          <p:cNvPr id="82062" name="Text Box 142"/>
          <p:cNvSpPr txBox="1">
            <a:spLocks noChangeArrowheads="1"/>
          </p:cNvSpPr>
          <p:nvPr/>
        </p:nvSpPr>
        <p:spPr bwMode="auto">
          <a:xfrm>
            <a:off x="5943600" y="3352800"/>
            <a:ext cx="1600200" cy="238125"/>
          </a:xfrm>
          <a:prstGeom prst="rect">
            <a:avLst/>
          </a:prstGeom>
          <a:solidFill>
            <a:srgbClr val="CCECFF"/>
          </a:solidFill>
          <a:ln w="9525">
            <a:solidFill>
              <a:schemeClr val="tx1"/>
            </a:solidFill>
            <a:miter lim="800000"/>
            <a:headEnd/>
            <a:tailEnd/>
          </a:ln>
          <a:effectLst/>
        </p:spPr>
        <p:txBody>
          <a:bodyPr>
            <a:spAutoFit/>
          </a:bodyPr>
          <a:lstStyle/>
          <a:p>
            <a:pPr algn="ctr">
              <a:spcBef>
                <a:spcPct val="50000"/>
              </a:spcBef>
            </a:pPr>
            <a:r>
              <a:rPr lang="en-ZA" sz="900" b="1"/>
              <a:t>www.chicago.com</a:t>
            </a:r>
            <a:endParaRPr lang="en-GB" sz="900" b="1"/>
          </a:p>
        </p:txBody>
      </p:sp>
      <p:sp>
        <p:nvSpPr>
          <p:cNvPr id="82063" name="Line 143"/>
          <p:cNvSpPr>
            <a:spLocks noChangeShapeType="1"/>
          </p:cNvSpPr>
          <p:nvPr/>
        </p:nvSpPr>
        <p:spPr bwMode="auto">
          <a:xfrm flipH="1" flipV="1">
            <a:off x="5562600" y="3048000"/>
            <a:ext cx="1066800" cy="304800"/>
          </a:xfrm>
          <a:prstGeom prst="line">
            <a:avLst/>
          </a:prstGeom>
          <a:noFill/>
          <a:ln w="38100">
            <a:solidFill>
              <a:schemeClr val="tx1"/>
            </a:solidFill>
            <a:round/>
            <a:headEnd/>
            <a:tailEnd type="triangle" w="med" len="med"/>
          </a:ln>
          <a:effectLst/>
        </p:spPr>
        <p:txBody>
          <a:bodyPr/>
          <a:lstStyle/>
          <a:p>
            <a:endParaRPr lang="en-US"/>
          </a:p>
        </p:txBody>
      </p:sp>
      <p:sp>
        <p:nvSpPr>
          <p:cNvPr id="82064" name="Text Box 144"/>
          <p:cNvSpPr txBox="1">
            <a:spLocks noChangeArrowheads="1"/>
          </p:cNvSpPr>
          <p:nvPr/>
        </p:nvSpPr>
        <p:spPr bwMode="auto">
          <a:xfrm>
            <a:off x="457200" y="5181600"/>
            <a:ext cx="1676400" cy="238125"/>
          </a:xfrm>
          <a:prstGeom prst="rect">
            <a:avLst/>
          </a:prstGeom>
          <a:solidFill>
            <a:srgbClr val="CCECFF"/>
          </a:solidFill>
          <a:ln w="9525">
            <a:solidFill>
              <a:schemeClr val="tx1"/>
            </a:solidFill>
            <a:miter lim="800000"/>
            <a:headEnd/>
            <a:tailEnd/>
          </a:ln>
          <a:effectLst/>
        </p:spPr>
        <p:txBody>
          <a:bodyPr>
            <a:spAutoFit/>
          </a:bodyPr>
          <a:lstStyle/>
          <a:p>
            <a:pPr algn="ctr">
              <a:spcBef>
                <a:spcPct val="50000"/>
              </a:spcBef>
            </a:pPr>
            <a:r>
              <a:rPr lang="en-ZA" sz="900" b="1"/>
              <a:t>www.microsoft.com</a:t>
            </a:r>
            <a:endParaRPr lang="en-GB" sz="900" b="1"/>
          </a:p>
        </p:txBody>
      </p:sp>
      <p:sp>
        <p:nvSpPr>
          <p:cNvPr id="82065" name="Line 145"/>
          <p:cNvSpPr>
            <a:spLocks noChangeShapeType="1"/>
          </p:cNvSpPr>
          <p:nvPr/>
        </p:nvSpPr>
        <p:spPr bwMode="auto">
          <a:xfrm flipV="1">
            <a:off x="1219200" y="4648200"/>
            <a:ext cx="1143000" cy="533400"/>
          </a:xfrm>
          <a:prstGeom prst="line">
            <a:avLst/>
          </a:prstGeom>
          <a:noFill/>
          <a:ln w="38100">
            <a:solidFill>
              <a:schemeClr val="tx1"/>
            </a:solidFill>
            <a:round/>
            <a:headEnd/>
            <a:tailEnd type="triangle" w="med" len="med"/>
          </a:ln>
          <a:effectLst/>
        </p:spPr>
        <p:txBody>
          <a:bodyPr/>
          <a:lstStyle/>
          <a:p>
            <a:endParaRPr lang="en-US"/>
          </a:p>
        </p:txBody>
      </p:sp>
      <p:sp>
        <p:nvSpPr>
          <p:cNvPr id="147" name="Slide Number Placeholder 146"/>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73</a:t>
            </a:fld>
            <a:endParaRPr lang="en-US"/>
          </a:p>
        </p:txBody>
      </p:sp>
    </p:spTree>
    <p:extLst>
      <p:ext uri="{BB962C8B-B14F-4D97-AF65-F5344CB8AC3E}">
        <p14:creationId xmlns:p14="http://schemas.microsoft.com/office/powerpoint/2010/main" val="2944646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Domains</a:t>
            </a:r>
          </a:p>
        </p:txBody>
      </p:sp>
      <p:sp>
        <p:nvSpPr>
          <p:cNvPr id="90115" name="Rectangle 3"/>
          <p:cNvSpPr>
            <a:spLocks noGrp="1" noChangeArrowheads="1"/>
          </p:cNvSpPr>
          <p:nvPr>
            <p:ph type="body" idx="1"/>
          </p:nvPr>
        </p:nvSpPr>
        <p:spPr>
          <a:xfrm>
            <a:off x="304800" y="1295400"/>
            <a:ext cx="8382000" cy="4572000"/>
          </a:xfrm>
        </p:spPr>
        <p:txBody>
          <a:bodyPr>
            <a:noAutofit/>
          </a:bodyPr>
          <a:lstStyle/>
          <a:p>
            <a:pPr>
              <a:lnSpc>
                <a:spcPct val="80000"/>
              </a:lnSpc>
            </a:pPr>
            <a:r>
              <a:rPr lang="en-US" sz="2400" b="1" dirty="0" smtClean="0"/>
              <a:t>International</a:t>
            </a:r>
          </a:p>
          <a:p>
            <a:pPr lvl="1">
              <a:lnSpc>
                <a:spcPct val="80000"/>
              </a:lnSpc>
            </a:pPr>
            <a:r>
              <a:rPr lang="en-US" sz="1800" b="1" dirty="0" smtClean="0"/>
              <a:t>com</a:t>
            </a:r>
            <a:r>
              <a:rPr lang="en-US" sz="1800" dirty="0"/>
              <a:t>   Usually a company or other commercial institution or organization, such as </a:t>
            </a:r>
            <a:r>
              <a:rPr lang="en-US" sz="1800" dirty="0">
                <a:hlinkClick r:id="rId3"/>
              </a:rPr>
              <a:t>www.ibm.com</a:t>
            </a:r>
            <a:endParaRPr lang="en-US" sz="1800" dirty="0"/>
          </a:p>
          <a:p>
            <a:pPr lvl="1">
              <a:lnSpc>
                <a:spcPct val="80000"/>
              </a:lnSpc>
            </a:pPr>
            <a:r>
              <a:rPr lang="en-US" sz="1800" b="1" dirty="0" smtClean="0"/>
              <a:t>net</a:t>
            </a:r>
            <a:r>
              <a:rPr lang="en-US" sz="1800" dirty="0" smtClean="0"/>
              <a:t>   Gateways </a:t>
            </a:r>
            <a:r>
              <a:rPr lang="en-US" sz="1800" dirty="0"/>
              <a:t>and other administrative hosts for a network</a:t>
            </a:r>
          </a:p>
          <a:p>
            <a:pPr lvl="1">
              <a:lnSpc>
                <a:spcPct val="80000"/>
              </a:lnSpc>
            </a:pPr>
            <a:r>
              <a:rPr lang="en-US" sz="1800" b="1" dirty="0"/>
              <a:t>org</a:t>
            </a:r>
            <a:r>
              <a:rPr lang="en-US" sz="1800" dirty="0"/>
              <a:t> </a:t>
            </a:r>
            <a:r>
              <a:rPr lang="en-US" sz="1800" dirty="0" smtClean="0"/>
              <a:t>  A </a:t>
            </a:r>
            <a:r>
              <a:rPr lang="en-US" sz="1800" dirty="0"/>
              <a:t>private organization, such as </a:t>
            </a:r>
            <a:r>
              <a:rPr lang="en-US" sz="1800" dirty="0" smtClean="0">
                <a:hlinkClick r:id="rId4"/>
              </a:rPr>
              <a:t>www.greenpeace.org</a:t>
            </a:r>
            <a:endParaRPr lang="en-US" sz="1800" dirty="0" smtClean="0"/>
          </a:p>
          <a:p>
            <a:pPr lvl="1">
              <a:lnSpc>
                <a:spcPct val="80000"/>
              </a:lnSpc>
            </a:pPr>
            <a:r>
              <a:rPr lang="en-US" sz="1800" b="1" dirty="0" smtClean="0"/>
              <a:t>biz  </a:t>
            </a:r>
            <a:r>
              <a:rPr lang="en-US" sz="1800" dirty="0" smtClean="0"/>
              <a:t>Similar to .com</a:t>
            </a:r>
          </a:p>
          <a:p>
            <a:pPr>
              <a:lnSpc>
                <a:spcPct val="80000"/>
              </a:lnSpc>
            </a:pPr>
            <a:r>
              <a:rPr lang="en-US" sz="2400" b="1" dirty="0" smtClean="0"/>
              <a:t>US Only</a:t>
            </a:r>
          </a:p>
          <a:p>
            <a:pPr lvl="1">
              <a:lnSpc>
                <a:spcPct val="80000"/>
              </a:lnSpc>
            </a:pPr>
            <a:r>
              <a:rPr lang="en-US" sz="1800" b="1" dirty="0" err="1" smtClean="0"/>
              <a:t>edu</a:t>
            </a:r>
            <a:r>
              <a:rPr lang="en-US" sz="1800" dirty="0" smtClean="0"/>
              <a:t>   An educational institution, such as </a:t>
            </a:r>
            <a:r>
              <a:rPr lang="en-US" sz="1800" dirty="0" smtClean="0">
                <a:hlinkClick r:id="rId5"/>
              </a:rPr>
              <a:t>www.depaul.edu</a:t>
            </a:r>
            <a:endParaRPr lang="en-US" sz="1800" dirty="0" smtClean="0"/>
          </a:p>
          <a:p>
            <a:pPr lvl="1">
              <a:lnSpc>
                <a:spcPct val="80000"/>
              </a:lnSpc>
            </a:pPr>
            <a:r>
              <a:rPr lang="en-US" sz="1800" b="1" dirty="0" err="1" smtClean="0"/>
              <a:t>gov</a:t>
            </a:r>
            <a:r>
              <a:rPr lang="en-US" sz="1800" dirty="0" smtClean="0"/>
              <a:t>   A government site, such as </a:t>
            </a:r>
            <a:r>
              <a:rPr lang="en-US" sz="1800" dirty="0" smtClean="0">
                <a:hlinkClick r:id="rId6"/>
              </a:rPr>
              <a:t>www.irs.gov</a:t>
            </a:r>
            <a:r>
              <a:rPr lang="en-US" sz="1800" dirty="0" smtClean="0"/>
              <a:t> </a:t>
            </a:r>
          </a:p>
          <a:p>
            <a:pPr lvl="1">
              <a:lnSpc>
                <a:spcPct val="80000"/>
              </a:lnSpc>
            </a:pPr>
            <a:r>
              <a:rPr lang="en-US" sz="1800" b="1" dirty="0" smtClean="0"/>
              <a:t>mil</a:t>
            </a:r>
            <a:r>
              <a:rPr lang="en-US" sz="1800" dirty="0" smtClean="0"/>
              <a:t>   A military site, such as </a:t>
            </a:r>
            <a:r>
              <a:rPr lang="en-US" sz="1800" dirty="0" smtClean="0">
                <a:hlinkClick r:id="rId7"/>
              </a:rPr>
              <a:t>www.af.mil</a:t>
            </a:r>
            <a:r>
              <a:rPr lang="en-US" sz="1800" dirty="0" smtClean="0"/>
              <a:t> (Air Force)</a:t>
            </a:r>
            <a:endParaRPr lang="en-US" sz="1800" b="1" dirty="0" smtClean="0"/>
          </a:p>
          <a:p>
            <a:pPr>
              <a:lnSpc>
                <a:spcPct val="80000"/>
              </a:lnSpc>
            </a:pPr>
            <a:r>
              <a:rPr lang="en-US" sz="2400" dirty="0" smtClean="0"/>
              <a:t>Each country also has its own top-level domain</a:t>
            </a:r>
          </a:p>
          <a:p>
            <a:pPr lvl="1">
              <a:lnSpc>
                <a:spcPct val="80000"/>
              </a:lnSpc>
            </a:pPr>
            <a:r>
              <a:rPr lang="en-US" sz="2000" b="1" dirty="0" smtClean="0"/>
              <a:t>au</a:t>
            </a:r>
            <a:r>
              <a:rPr lang="en-US" sz="2000" dirty="0" smtClean="0"/>
              <a:t>   Australia; </a:t>
            </a:r>
            <a:r>
              <a:rPr lang="en-US" sz="2000" b="1" dirty="0" smtClean="0"/>
              <a:t>ca</a:t>
            </a:r>
            <a:r>
              <a:rPr lang="en-US" sz="2000" dirty="0" smtClean="0"/>
              <a:t> Canada; </a:t>
            </a:r>
            <a:r>
              <a:rPr lang="en-US" sz="2000" b="1" dirty="0" err="1" smtClean="0"/>
              <a:t>fr</a:t>
            </a:r>
            <a:r>
              <a:rPr lang="en-US" sz="2000" dirty="0" smtClean="0"/>
              <a:t> France; </a:t>
            </a:r>
            <a:r>
              <a:rPr lang="en-US" sz="2000" b="1" dirty="0" err="1" smtClean="0"/>
              <a:t>uk</a:t>
            </a:r>
            <a:r>
              <a:rPr lang="en-US" sz="2000" b="1" dirty="0" smtClean="0"/>
              <a:t> </a:t>
            </a:r>
            <a:r>
              <a:rPr lang="en-US" sz="2000" dirty="0" smtClean="0"/>
              <a:t>The United Kingdom. These also have sub-domains of things like </a:t>
            </a:r>
            <a:r>
              <a:rPr lang="en-US" sz="2000" b="1" dirty="0" smtClean="0"/>
              <a:t>ac.uk</a:t>
            </a:r>
            <a:r>
              <a:rPr lang="en-US" sz="2000" dirty="0" smtClean="0"/>
              <a:t> for academic sites and </a:t>
            </a:r>
            <a:r>
              <a:rPr lang="en-US" sz="2000" b="1" dirty="0" smtClean="0"/>
              <a:t>co.uk </a:t>
            </a:r>
            <a:r>
              <a:rPr lang="en-US" sz="2000" dirty="0" smtClean="0"/>
              <a:t>for commercial ones</a:t>
            </a:r>
          </a:p>
          <a:p>
            <a:pPr lvl="1">
              <a:lnSpc>
                <a:spcPct val="80000"/>
              </a:lnSpc>
            </a:pPr>
            <a:r>
              <a:rPr lang="en-US" sz="1800" b="1" dirty="0" smtClean="0"/>
              <a:t>me  </a:t>
            </a:r>
            <a:r>
              <a:rPr lang="en-US" sz="1800" dirty="0" smtClean="0"/>
              <a:t>-- country code for Montenegro</a:t>
            </a:r>
          </a:p>
          <a:p>
            <a:pPr lvl="1">
              <a:lnSpc>
                <a:spcPct val="80000"/>
              </a:lnSpc>
            </a:pPr>
            <a:r>
              <a:rPr lang="en-US" sz="1800" b="1" dirty="0" err="1" smtClean="0"/>
              <a:t>tv</a:t>
            </a:r>
            <a:r>
              <a:rPr lang="en-US" sz="1800" dirty="0" smtClean="0"/>
              <a:t>  -- country code for Pacific Island country of Tuvalu</a:t>
            </a:r>
            <a:endParaRPr lang="en-US" sz="1800" dirty="0"/>
          </a:p>
          <a:p>
            <a:pPr>
              <a:lnSpc>
                <a:spcPct val="80000"/>
              </a:lnSpc>
              <a:buFontTx/>
              <a:buNone/>
            </a:pPr>
            <a:endParaRPr lang="en-US" sz="2400" dirty="0"/>
          </a:p>
        </p:txBody>
      </p:sp>
      <p:sp>
        <p:nvSpPr>
          <p:cNvPr id="2" name="TextBox 1"/>
          <p:cNvSpPr txBox="1"/>
          <p:nvPr/>
        </p:nvSpPr>
        <p:spPr>
          <a:xfrm>
            <a:off x="2590800" y="5867400"/>
            <a:ext cx="5289077" cy="584775"/>
          </a:xfrm>
          <a:prstGeom prst="rect">
            <a:avLst/>
          </a:prstGeom>
          <a:noFill/>
        </p:spPr>
        <p:txBody>
          <a:bodyPr wrap="none" rtlCol="0">
            <a:spAutoFit/>
          </a:bodyPr>
          <a:lstStyle/>
          <a:p>
            <a:r>
              <a:rPr lang="en-US" sz="3200" dirty="0" smtClean="0">
                <a:solidFill>
                  <a:srgbClr val="800000"/>
                </a:solidFill>
              </a:rPr>
              <a:t>Names are managed by ICANN</a:t>
            </a:r>
            <a:endParaRPr lang="en-US" sz="3200" dirty="0">
              <a:solidFill>
                <a:srgbClr val="800000"/>
              </a:solidFill>
            </a:endParaRPr>
          </a:p>
        </p:txBody>
      </p:sp>
      <p:sp>
        <p:nvSpPr>
          <p:cNvPr id="6" name="Slide Number Placeholder 5"/>
          <p:cNvSpPr>
            <a:spLocks noGrp="1"/>
          </p:cNvSpPr>
          <p:nvPr>
            <p:ph type="sldNum" sz="quarter" idx="12"/>
          </p:nvPr>
        </p:nvSpPr>
        <p:spPr/>
        <p:txBody>
          <a:bodyPr/>
          <a:lstStyle/>
          <a:p>
            <a:fld id="{904EE2AA-B616-4104-BCDB-C0AAC4681B0E}" type="slidenum">
              <a:rPr lang="en-US" smtClean="0"/>
              <a:pPr/>
              <a:t>74</a:t>
            </a:fld>
            <a:endParaRPr lang="en-US"/>
          </a:p>
        </p:txBody>
      </p:sp>
    </p:spTree>
    <p:extLst>
      <p:ext uri="{BB962C8B-B14F-4D97-AF65-F5344CB8AC3E}">
        <p14:creationId xmlns:p14="http://schemas.microsoft.com/office/powerpoint/2010/main" val="20153747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4294967295"/>
          </p:nvPr>
        </p:nvSpPr>
        <p:spPr>
          <a:xfrm>
            <a:off x="3124200" y="6356350"/>
            <a:ext cx="2895600" cy="365125"/>
          </a:xfrm>
        </p:spPr>
        <p:txBody>
          <a:bodyPr/>
          <a:lstStyle/>
          <a:p>
            <a:fld id="{9F9587FA-A283-4199-AA34-6242D4327C05}" type="slidenum">
              <a:rPr lang="en-US"/>
              <a:pPr/>
              <a:t>75</a:t>
            </a:fld>
            <a:endParaRPr lang="en-US"/>
          </a:p>
        </p:txBody>
      </p:sp>
      <p:sp>
        <p:nvSpPr>
          <p:cNvPr id="82946" name="Rectangle 2"/>
          <p:cNvSpPr>
            <a:spLocks noGrp="1" noChangeArrowheads="1"/>
          </p:cNvSpPr>
          <p:nvPr>
            <p:ph type="title"/>
          </p:nvPr>
        </p:nvSpPr>
        <p:spPr/>
        <p:txBody>
          <a:bodyPr/>
          <a:lstStyle/>
          <a:p>
            <a:r>
              <a:rPr lang="en-US"/>
              <a:t>Domain Name Server</a:t>
            </a:r>
          </a:p>
        </p:txBody>
      </p:sp>
      <p:pic>
        <p:nvPicPr>
          <p:cNvPr id="82947" name="Picture 3" descr="bs00283_"/>
          <p:cNvPicPr>
            <a:picLocks noChangeAspect="1" noChangeArrowheads="1"/>
          </p:cNvPicPr>
          <p:nvPr/>
        </p:nvPicPr>
        <p:blipFill>
          <a:blip r:embed="rId3" cstate="print"/>
          <a:srcRect/>
          <a:stretch>
            <a:fillRect/>
          </a:stretch>
        </p:blipFill>
        <p:spPr bwMode="auto">
          <a:xfrm>
            <a:off x="3276600" y="1752600"/>
            <a:ext cx="2306638" cy="1992313"/>
          </a:xfrm>
          <a:prstGeom prst="rect">
            <a:avLst/>
          </a:prstGeom>
          <a:noFill/>
        </p:spPr>
      </p:pic>
      <p:sp>
        <p:nvSpPr>
          <p:cNvPr id="82948" name="Line 4"/>
          <p:cNvSpPr>
            <a:spLocks noChangeShapeType="1"/>
          </p:cNvSpPr>
          <p:nvPr/>
        </p:nvSpPr>
        <p:spPr bwMode="auto">
          <a:xfrm>
            <a:off x="4953000" y="3733800"/>
            <a:ext cx="609600" cy="762000"/>
          </a:xfrm>
          <a:prstGeom prst="line">
            <a:avLst/>
          </a:prstGeom>
          <a:noFill/>
          <a:ln w="57150">
            <a:solidFill>
              <a:schemeClr val="tx1"/>
            </a:solidFill>
            <a:round/>
            <a:headEnd/>
            <a:tailEnd type="triangle" w="med" len="med"/>
          </a:ln>
          <a:effectLst/>
        </p:spPr>
        <p:txBody>
          <a:bodyPr/>
          <a:lstStyle/>
          <a:p>
            <a:endParaRPr lang="en-US"/>
          </a:p>
        </p:txBody>
      </p:sp>
      <p:sp>
        <p:nvSpPr>
          <p:cNvPr id="82949" name="Line 5"/>
          <p:cNvSpPr>
            <a:spLocks noChangeShapeType="1"/>
          </p:cNvSpPr>
          <p:nvPr/>
        </p:nvSpPr>
        <p:spPr bwMode="auto">
          <a:xfrm flipH="1">
            <a:off x="3135313" y="3733800"/>
            <a:ext cx="750887" cy="754063"/>
          </a:xfrm>
          <a:prstGeom prst="line">
            <a:avLst/>
          </a:prstGeom>
          <a:noFill/>
          <a:ln w="57150">
            <a:solidFill>
              <a:schemeClr val="tx1"/>
            </a:solidFill>
            <a:round/>
            <a:headEnd type="triangle" w="med" len="med"/>
            <a:tailEnd/>
          </a:ln>
          <a:effectLst/>
        </p:spPr>
        <p:txBody>
          <a:bodyPr/>
          <a:lstStyle/>
          <a:p>
            <a:endParaRPr lang="en-US"/>
          </a:p>
        </p:txBody>
      </p:sp>
      <p:sp>
        <p:nvSpPr>
          <p:cNvPr id="82950" name="Text Box 6"/>
          <p:cNvSpPr txBox="1">
            <a:spLocks noChangeArrowheads="1"/>
          </p:cNvSpPr>
          <p:nvPr/>
        </p:nvSpPr>
        <p:spPr bwMode="auto">
          <a:xfrm>
            <a:off x="1676400" y="4572000"/>
            <a:ext cx="2286000" cy="822325"/>
          </a:xfrm>
          <a:prstGeom prst="rect">
            <a:avLst/>
          </a:prstGeom>
          <a:noFill/>
          <a:ln w="9525">
            <a:noFill/>
            <a:miter lim="800000"/>
            <a:headEnd/>
            <a:tailEnd/>
          </a:ln>
          <a:effectLst/>
        </p:spPr>
        <p:txBody>
          <a:bodyPr>
            <a:spAutoFit/>
          </a:bodyPr>
          <a:lstStyle/>
          <a:p>
            <a:pPr>
              <a:spcBef>
                <a:spcPct val="50000"/>
              </a:spcBef>
            </a:pPr>
            <a:r>
              <a:rPr lang="en-ZA" sz="2400">
                <a:latin typeface="Times New Roman" pitchFamily="18" charset="0"/>
              </a:rPr>
              <a:t>www.yahoo.com</a:t>
            </a:r>
            <a:br>
              <a:rPr lang="en-ZA" sz="2400">
                <a:latin typeface="Times New Roman" pitchFamily="18" charset="0"/>
              </a:rPr>
            </a:br>
            <a:r>
              <a:rPr lang="en-ZA" sz="2400">
                <a:latin typeface="Times New Roman" pitchFamily="18" charset="0"/>
              </a:rPr>
              <a:t>(Domain Name)</a:t>
            </a:r>
            <a:endParaRPr lang="en-GB" sz="2400">
              <a:latin typeface="Times New Roman" pitchFamily="18" charset="0"/>
            </a:endParaRPr>
          </a:p>
        </p:txBody>
      </p:sp>
      <p:sp>
        <p:nvSpPr>
          <p:cNvPr id="82951" name="Text Box 7"/>
          <p:cNvSpPr txBox="1">
            <a:spLocks noChangeArrowheads="1"/>
          </p:cNvSpPr>
          <p:nvPr/>
        </p:nvSpPr>
        <p:spPr bwMode="auto">
          <a:xfrm>
            <a:off x="4648200" y="4572000"/>
            <a:ext cx="2514600" cy="822325"/>
          </a:xfrm>
          <a:prstGeom prst="rect">
            <a:avLst/>
          </a:prstGeom>
          <a:noFill/>
          <a:ln w="9525">
            <a:noFill/>
            <a:miter lim="800000"/>
            <a:headEnd/>
            <a:tailEnd/>
          </a:ln>
          <a:effectLst/>
        </p:spPr>
        <p:txBody>
          <a:bodyPr>
            <a:spAutoFit/>
          </a:bodyPr>
          <a:lstStyle/>
          <a:p>
            <a:pPr>
              <a:spcBef>
                <a:spcPct val="50000"/>
              </a:spcBef>
            </a:pPr>
            <a:r>
              <a:rPr lang="en-ZA" sz="2400">
                <a:latin typeface="Times New Roman" pitchFamily="18" charset="0"/>
              </a:rPr>
              <a:t>64.58.76.223</a:t>
            </a:r>
            <a:br>
              <a:rPr lang="en-ZA" sz="2400">
                <a:latin typeface="Times New Roman" pitchFamily="18" charset="0"/>
              </a:rPr>
            </a:br>
            <a:r>
              <a:rPr lang="en-ZA" sz="2400">
                <a:latin typeface="Times New Roman" pitchFamily="18" charset="0"/>
              </a:rPr>
              <a:t>(IP Address)</a:t>
            </a:r>
            <a:endParaRPr lang="en-GB" sz="2400">
              <a:latin typeface="Times New Roman" pitchFamily="18" charset="0"/>
            </a:endParaRPr>
          </a:p>
        </p:txBody>
      </p:sp>
    </p:spTree>
    <p:extLst>
      <p:ext uri="{BB962C8B-B14F-4D97-AF65-F5344CB8AC3E}">
        <p14:creationId xmlns:p14="http://schemas.microsoft.com/office/powerpoint/2010/main" val="3627535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14" y="76200"/>
            <a:ext cx="8363272" cy="1143000"/>
          </a:xfrm>
        </p:spPr>
        <p:txBody>
          <a:bodyPr/>
          <a:lstStyle/>
          <a:p>
            <a:r>
              <a:rPr lang="en-US" dirty="0" smtClean="0"/>
              <a:t>Iterative/Recursive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76</a:t>
            </a:fld>
            <a:endParaRPr lang="en-US" dirty="0"/>
          </a:p>
        </p:txBody>
      </p:sp>
      <p:pic>
        <p:nvPicPr>
          <p:cNvPr id="4098" name="Picture 2" descr="http://technet.microsoft.com/en-us/library/Bb727007.tcpipm03_big(l=en-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914400"/>
            <a:ext cx="8667750" cy="56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402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solidFill>
                  <a:schemeClr val="bg1"/>
                </a:solidFill>
              </a:rPr>
              <a:t>3. </a:t>
            </a:r>
            <a:r>
              <a:rPr lang="en-US" dirty="0" smtClean="0">
                <a:solidFill>
                  <a:schemeClr val="bg1"/>
                </a:solidFill>
              </a:rPr>
              <a:t>HTTP Packet </a:t>
            </a:r>
            <a:r>
              <a:rPr lang="en-US" dirty="0">
                <a:solidFill>
                  <a:schemeClr val="bg1"/>
                </a:solidFill>
              </a:rPr>
              <a:t>goes to a Router</a:t>
            </a:r>
          </a:p>
        </p:txBody>
      </p:sp>
      <p:sp>
        <p:nvSpPr>
          <p:cNvPr id="64515" name="Rectangle 3"/>
          <p:cNvSpPr>
            <a:spLocks noGrp="1" noChangeArrowheads="1"/>
          </p:cNvSpPr>
          <p:nvPr>
            <p:ph type="body" idx="1"/>
          </p:nvPr>
        </p:nvSpPr>
        <p:spPr>
          <a:xfrm>
            <a:off x="867833" y="2146564"/>
            <a:ext cx="7408333" cy="4330435"/>
          </a:xfrm>
        </p:spPr>
        <p:txBody>
          <a:bodyPr/>
          <a:lstStyle/>
          <a:p>
            <a:pPr>
              <a:lnSpc>
                <a:spcPct val="90000"/>
              </a:lnSpc>
            </a:pPr>
            <a:r>
              <a:rPr lang="en-US" dirty="0">
                <a:solidFill>
                  <a:srgbClr val="A50021"/>
                </a:solidFill>
              </a:rPr>
              <a:t>Gateway Server sends the </a:t>
            </a:r>
            <a:r>
              <a:rPr lang="en-US" dirty="0" smtClean="0">
                <a:solidFill>
                  <a:srgbClr val="A50021"/>
                </a:solidFill>
              </a:rPr>
              <a:t>HTTP packet (a </a:t>
            </a:r>
            <a:r>
              <a:rPr lang="en-US" dirty="0">
                <a:solidFill>
                  <a:srgbClr val="A50021"/>
                </a:solidFill>
              </a:rPr>
              <a:t>packet of information) upstream into the Internet.  It hits a router.</a:t>
            </a:r>
          </a:p>
        </p:txBody>
      </p:sp>
      <p:sp>
        <p:nvSpPr>
          <p:cNvPr id="64516" name="Text Box 4"/>
          <p:cNvSpPr txBox="1">
            <a:spLocks noChangeArrowheads="1"/>
          </p:cNvSpPr>
          <p:nvPr/>
        </p:nvSpPr>
        <p:spPr bwMode="auto">
          <a:xfrm>
            <a:off x="1928813" y="3352800"/>
            <a:ext cx="5286375" cy="519113"/>
          </a:xfrm>
          <a:prstGeom prst="rect">
            <a:avLst/>
          </a:prstGeom>
          <a:noFill/>
          <a:ln w="9525">
            <a:noFill/>
            <a:miter lim="800000"/>
            <a:headEnd/>
            <a:tailEnd/>
          </a:ln>
          <a:effectLst/>
        </p:spPr>
        <p:txBody>
          <a:bodyPr wrap="none">
            <a:spAutoFit/>
          </a:bodyPr>
          <a:lstStyle/>
          <a:p>
            <a:pPr eaLnBrk="1" hangingPunct="1"/>
            <a:r>
              <a:rPr lang="en-US" sz="2800" dirty="0">
                <a:solidFill>
                  <a:schemeClr val="tx1"/>
                </a:solidFill>
                <a:effectLst/>
                <a:latin typeface="Arial" charset="0"/>
              </a:rPr>
              <a:t>This is a </a:t>
            </a:r>
            <a:r>
              <a:rPr lang="en-US" sz="2800" u="sng" dirty="0">
                <a:solidFill>
                  <a:srgbClr val="A50021"/>
                </a:solidFill>
                <a:effectLst/>
                <a:latin typeface="Arial" charset="0"/>
              </a:rPr>
              <a:t>PACKET</a:t>
            </a:r>
            <a:r>
              <a:rPr lang="en-US" sz="2800" dirty="0">
                <a:solidFill>
                  <a:schemeClr val="tx1"/>
                </a:solidFill>
                <a:effectLst/>
                <a:latin typeface="Arial" charset="0"/>
              </a:rPr>
              <a:t> of information</a:t>
            </a:r>
          </a:p>
        </p:txBody>
      </p:sp>
      <p:sp>
        <p:nvSpPr>
          <p:cNvPr id="64517" name="Text Box 5"/>
          <p:cNvSpPr txBox="1">
            <a:spLocks noChangeArrowheads="1"/>
          </p:cNvSpPr>
          <p:nvPr/>
        </p:nvSpPr>
        <p:spPr bwMode="auto">
          <a:xfrm>
            <a:off x="838200" y="4114800"/>
            <a:ext cx="7391400" cy="2246769"/>
          </a:xfrm>
          <a:prstGeom prst="rect">
            <a:avLst/>
          </a:prstGeom>
          <a:noFill/>
          <a:ln w="9525">
            <a:noFill/>
            <a:miter lim="800000"/>
            <a:headEnd/>
            <a:tailEnd/>
          </a:ln>
          <a:effectLst/>
        </p:spPr>
        <p:txBody>
          <a:bodyPr wrap="square">
            <a:spAutoFit/>
          </a:bodyPr>
          <a:lstStyle/>
          <a:p>
            <a:pPr eaLnBrk="1" hangingPunct="1"/>
            <a:r>
              <a:rPr lang="en-US" sz="2800" dirty="0">
                <a:solidFill>
                  <a:schemeClr val="tx2"/>
                </a:solidFill>
                <a:effectLst/>
                <a:latin typeface="Arial" charset="0"/>
              </a:rPr>
              <a:t>The router acts as a traffic cop and determines the best possible route for the packet.  It then sends the packet along that path to the next router.  And so on until it reaches its destination.</a:t>
            </a:r>
          </a:p>
        </p:txBody>
      </p:sp>
      <p:sp>
        <p:nvSpPr>
          <p:cNvPr id="7" name="Slide Number Placeholder 6"/>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77</a:t>
            </a:fld>
            <a:endParaRPr lang="en-US"/>
          </a:p>
        </p:txBody>
      </p:sp>
    </p:spTree>
    <p:extLst>
      <p:ext uri="{BB962C8B-B14F-4D97-AF65-F5344CB8AC3E}">
        <p14:creationId xmlns:p14="http://schemas.microsoft.com/office/powerpoint/2010/main" val="7175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fade">
                                      <p:cBhvr>
                                        <p:cTn id="7" dur="2000"/>
                                        <p:tgtEl>
                                          <p:spTgt spid="6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4294967295"/>
          </p:nvPr>
        </p:nvSpPr>
        <p:spPr>
          <a:xfrm>
            <a:off x="8647272" y="6407944"/>
            <a:ext cx="365760" cy="365125"/>
          </a:xfrm>
          <a:prstGeom prst="rect">
            <a:avLst/>
          </a:prstGeom>
          <a:noFill/>
        </p:spPr>
        <p:txBody>
          <a:bodyPr/>
          <a:lstStyle/>
          <a:p>
            <a:fld id="{58121346-2344-4FFA-8AE1-91552C75017A}" type="slidenum">
              <a:rPr lang="en-US" smtClean="0"/>
              <a:pPr/>
              <a:t>78</a:t>
            </a:fld>
            <a:endParaRPr lang="en-US" smtClean="0"/>
          </a:p>
        </p:txBody>
      </p:sp>
      <p:pic>
        <p:nvPicPr>
          <p:cNvPr id="24588" name="Picture 10"/>
          <p:cNvPicPr>
            <a:picLocks noChangeAspect="1" noChangeArrowheads="1"/>
          </p:cNvPicPr>
          <p:nvPr/>
        </p:nvPicPr>
        <p:blipFill>
          <a:blip r:embed="rId3" cstate="print"/>
          <a:srcRect/>
          <a:stretch>
            <a:fillRect/>
          </a:stretch>
        </p:blipFill>
        <p:spPr bwMode="auto">
          <a:xfrm>
            <a:off x="609600" y="846138"/>
            <a:ext cx="7569200" cy="5658893"/>
          </a:xfrm>
          <a:prstGeom prst="rect">
            <a:avLst/>
          </a:prstGeom>
          <a:noFill/>
          <a:ln w="9525">
            <a:noFill/>
            <a:miter lim="800000"/>
            <a:headEnd/>
            <a:tailEnd/>
          </a:ln>
        </p:spPr>
      </p:pic>
      <p:sp>
        <p:nvSpPr>
          <p:cNvPr id="6" name="Title 1"/>
          <p:cNvSpPr txBox="1">
            <a:spLocks/>
          </p:cNvSpPr>
          <p:nvPr/>
        </p:nvSpPr>
        <p:spPr>
          <a:xfrm>
            <a:off x="323528" y="274638"/>
            <a:ext cx="8363272" cy="1143000"/>
          </a:xfrm>
          <a:prstGeom prst="rect">
            <a:avLst/>
          </a:prstGeom>
        </p:spPr>
        <p:txBody>
          <a:bodyPr/>
          <a:lstStyle>
            <a:lvl1pPr algn="l" defTabSz="914400" rtl="0" eaLnBrk="1" latinLnBrk="0" hangingPunct="1">
              <a:spcBef>
                <a:spcPct val="0"/>
              </a:spcBef>
              <a:buNone/>
              <a:defRPr sz="3200" kern="1200">
                <a:solidFill>
                  <a:schemeClr val="accent5"/>
                </a:solidFill>
                <a:latin typeface="+mj-lt"/>
                <a:ea typeface="+mj-ea"/>
                <a:cs typeface="+mj-cs"/>
              </a:defRPr>
            </a:lvl1pPr>
          </a:lstStyle>
          <a:p>
            <a:r>
              <a:rPr lang="en-US" smtClean="0"/>
              <a:t>Routing Table</a:t>
            </a:r>
            <a:endParaRPr lang="en-US" dirty="0"/>
          </a:p>
        </p:txBody>
      </p:sp>
      <p:grpSp>
        <p:nvGrpSpPr>
          <p:cNvPr id="21" name="Group 20"/>
          <p:cNvGrpSpPr/>
          <p:nvPr/>
        </p:nvGrpSpPr>
        <p:grpSpPr>
          <a:xfrm>
            <a:off x="5410200" y="1295400"/>
            <a:ext cx="3733801" cy="1954887"/>
            <a:chOff x="5410200" y="1295400"/>
            <a:chExt cx="3733801" cy="1954887"/>
          </a:xfrm>
        </p:grpSpPr>
        <p:sp>
          <p:nvSpPr>
            <p:cNvPr id="3" name="Rectangle 2"/>
            <p:cNvSpPr/>
            <p:nvPr/>
          </p:nvSpPr>
          <p:spPr>
            <a:xfrm>
              <a:off x="5410200" y="12954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endCxn id="3" idx="3"/>
            </p:cNvCxnSpPr>
            <p:nvPr/>
          </p:nvCxnSpPr>
          <p:spPr>
            <a:xfrm rot="10800000">
              <a:off x="6324600" y="1524001"/>
              <a:ext cx="1524000" cy="1447799"/>
            </a:xfrm>
            <a:prstGeom prst="bentConnector3">
              <a:avLst>
                <a:gd name="adj1" fmla="val 3083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8601" y="2819400"/>
              <a:ext cx="1295400" cy="430887"/>
            </a:xfrm>
            <a:prstGeom prst="rect">
              <a:avLst/>
            </a:prstGeom>
            <a:noFill/>
          </p:spPr>
          <p:txBody>
            <a:bodyPr wrap="square" rtlCol="0">
              <a:spAutoFit/>
            </a:bodyPr>
            <a:lstStyle/>
            <a:p>
              <a:r>
                <a:rPr lang="en-US" sz="1100" dirty="0" smtClean="0"/>
                <a:t>R2 address table</a:t>
              </a:r>
            </a:p>
            <a:p>
              <a:r>
                <a:rPr lang="en-US" sz="1100" dirty="0" smtClean="0"/>
                <a:t>for R1 and R3</a:t>
              </a:r>
              <a:endParaRPr lang="en-US" sz="1100" dirty="0"/>
            </a:p>
          </p:txBody>
        </p:sp>
      </p:grpSp>
    </p:spTree>
    <p:extLst>
      <p:ext uri="{BB962C8B-B14F-4D97-AF65-F5344CB8AC3E}">
        <p14:creationId xmlns:p14="http://schemas.microsoft.com/office/powerpoint/2010/main" val="233370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981200" y="1219200"/>
            <a:ext cx="5105400" cy="4033838"/>
            <a:chOff x="0" y="192"/>
            <a:chExt cx="5664" cy="3933"/>
          </a:xfrm>
        </p:grpSpPr>
        <p:pic>
          <p:nvPicPr>
            <p:cNvPr id="114" name="Picture 4" descr="Hub"/>
            <p:cNvPicPr>
              <a:picLocks noChangeAspect="1" noChangeArrowheads="1"/>
            </p:cNvPicPr>
            <p:nvPr/>
          </p:nvPicPr>
          <p:blipFill>
            <a:blip r:embed="rId3" cstate="print"/>
            <a:srcRect/>
            <a:stretch>
              <a:fillRect/>
            </a:stretch>
          </p:blipFill>
          <p:spPr bwMode="auto">
            <a:xfrm>
              <a:off x="1776" y="192"/>
              <a:ext cx="336" cy="162"/>
            </a:xfrm>
            <a:prstGeom prst="rect">
              <a:avLst/>
            </a:prstGeom>
            <a:noFill/>
          </p:spPr>
        </p:pic>
        <p:grpSp>
          <p:nvGrpSpPr>
            <p:cNvPr id="3" name="Group 5"/>
            <p:cNvGrpSpPr>
              <a:grpSpLocks/>
            </p:cNvGrpSpPr>
            <p:nvPr/>
          </p:nvGrpSpPr>
          <p:grpSpPr bwMode="auto">
            <a:xfrm>
              <a:off x="0" y="288"/>
              <a:ext cx="5664" cy="3837"/>
              <a:chOff x="0" y="288"/>
              <a:chExt cx="5664" cy="3837"/>
            </a:xfrm>
          </p:grpSpPr>
          <p:grpSp>
            <p:nvGrpSpPr>
              <p:cNvPr id="4" name="Group 6"/>
              <p:cNvGrpSpPr>
                <a:grpSpLocks/>
              </p:cNvGrpSpPr>
              <p:nvPr/>
            </p:nvGrpSpPr>
            <p:grpSpPr bwMode="auto">
              <a:xfrm>
                <a:off x="0" y="288"/>
                <a:ext cx="1440" cy="1005"/>
                <a:chOff x="2688" y="1056"/>
                <a:chExt cx="1440" cy="1005"/>
              </a:xfrm>
            </p:grpSpPr>
            <p:sp>
              <p:nvSpPr>
                <p:cNvPr id="218" name="Line 7"/>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219" name="Line 8"/>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220" name="Line 9"/>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221" name="Line 10"/>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222" name="Line 11"/>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223" name="Line 12"/>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224" name="Picture 13"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225" name="Picture 14"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226" name="Picture 15"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227" name="Picture 16"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228" name="Picture 17"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229" name="Picture 18"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230" name="Picture 19"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nvGrpSpPr>
              <p:cNvPr id="5" name="Group 20"/>
              <p:cNvGrpSpPr>
                <a:grpSpLocks/>
              </p:cNvGrpSpPr>
              <p:nvPr/>
            </p:nvGrpSpPr>
            <p:grpSpPr bwMode="auto">
              <a:xfrm>
                <a:off x="192" y="288"/>
                <a:ext cx="5472" cy="3837"/>
                <a:chOff x="192" y="288"/>
                <a:chExt cx="5472" cy="3837"/>
              </a:xfrm>
            </p:grpSpPr>
            <p:sp>
              <p:nvSpPr>
                <p:cNvPr id="123" name="Line 21"/>
                <p:cNvSpPr>
                  <a:spLocks noChangeShapeType="1"/>
                </p:cNvSpPr>
                <p:nvPr/>
              </p:nvSpPr>
              <p:spPr bwMode="auto">
                <a:xfrm flipV="1">
                  <a:off x="3408" y="432"/>
                  <a:ext cx="1056" cy="960"/>
                </a:xfrm>
                <a:prstGeom prst="line">
                  <a:avLst/>
                </a:prstGeom>
                <a:noFill/>
                <a:ln w="57150">
                  <a:solidFill>
                    <a:schemeClr val="tx1"/>
                  </a:solidFill>
                  <a:round/>
                  <a:headEnd/>
                  <a:tailEnd/>
                </a:ln>
                <a:effectLst/>
              </p:spPr>
              <p:txBody>
                <a:bodyPr/>
                <a:lstStyle/>
                <a:p>
                  <a:endParaRPr lang="en-US"/>
                </a:p>
              </p:txBody>
            </p:sp>
            <p:sp>
              <p:nvSpPr>
                <p:cNvPr id="124" name="Line 22"/>
                <p:cNvSpPr>
                  <a:spLocks noChangeShapeType="1"/>
                </p:cNvSpPr>
                <p:nvPr/>
              </p:nvSpPr>
              <p:spPr bwMode="auto">
                <a:xfrm>
                  <a:off x="1968" y="288"/>
                  <a:ext cx="2496" cy="96"/>
                </a:xfrm>
                <a:prstGeom prst="line">
                  <a:avLst/>
                </a:prstGeom>
                <a:noFill/>
                <a:ln w="57150">
                  <a:solidFill>
                    <a:schemeClr val="tx1"/>
                  </a:solidFill>
                  <a:round/>
                  <a:headEnd/>
                  <a:tailEnd/>
                </a:ln>
                <a:effectLst/>
              </p:spPr>
              <p:txBody>
                <a:bodyPr/>
                <a:lstStyle/>
                <a:p>
                  <a:endParaRPr lang="en-US"/>
                </a:p>
              </p:txBody>
            </p:sp>
            <p:sp>
              <p:nvSpPr>
                <p:cNvPr id="125" name="Line 23"/>
                <p:cNvSpPr>
                  <a:spLocks noChangeShapeType="1"/>
                </p:cNvSpPr>
                <p:nvPr/>
              </p:nvSpPr>
              <p:spPr bwMode="auto">
                <a:xfrm flipV="1">
                  <a:off x="1056" y="288"/>
                  <a:ext cx="816" cy="48"/>
                </a:xfrm>
                <a:prstGeom prst="line">
                  <a:avLst/>
                </a:prstGeom>
                <a:noFill/>
                <a:ln w="57150">
                  <a:solidFill>
                    <a:schemeClr val="tx1"/>
                  </a:solidFill>
                  <a:round/>
                  <a:headEnd/>
                  <a:tailEnd/>
                </a:ln>
                <a:effectLst/>
              </p:spPr>
              <p:txBody>
                <a:bodyPr/>
                <a:lstStyle/>
                <a:p>
                  <a:endParaRPr lang="en-US"/>
                </a:p>
              </p:txBody>
            </p:sp>
            <p:sp>
              <p:nvSpPr>
                <p:cNvPr id="126" name="Line 24"/>
                <p:cNvSpPr>
                  <a:spLocks noChangeShapeType="1"/>
                </p:cNvSpPr>
                <p:nvPr/>
              </p:nvSpPr>
              <p:spPr bwMode="auto">
                <a:xfrm flipV="1">
                  <a:off x="1632" y="288"/>
                  <a:ext cx="240" cy="1152"/>
                </a:xfrm>
                <a:prstGeom prst="line">
                  <a:avLst/>
                </a:prstGeom>
                <a:noFill/>
                <a:ln w="57150">
                  <a:solidFill>
                    <a:schemeClr val="tx1"/>
                  </a:solidFill>
                  <a:round/>
                  <a:headEnd/>
                  <a:tailEnd/>
                </a:ln>
                <a:effectLst/>
              </p:spPr>
              <p:txBody>
                <a:bodyPr/>
                <a:lstStyle/>
                <a:p>
                  <a:endParaRPr lang="en-US"/>
                </a:p>
              </p:txBody>
            </p:sp>
            <p:sp>
              <p:nvSpPr>
                <p:cNvPr id="127" name="Line 25"/>
                <p:cNvSpPr>
                  <a:spLocks noChangeShapeType="1"/>
                </p:cNvSpPr>
                <p:nvPr/>
              </p:nvSpPr>
              <p:spPr bwMode="auto">
                <a:xfrm flipH="1" flipV="1">
                  <a:off x="960" y="1488"/>
                  <a:ext cx="672" cy="0"/>
                </a:xfrm>
                <a:prstGeom prst="line">
                  <a:avLst/>
                </a:prstGeom>
                <a:noFill/>
                <a:ln w="57150">
                  <a:solidFill>
                    <a:schemeClr val="tx1"/>
                  </a:solidFill>
                  <a:round/>
                  <a:headEnd/>
                  <a:tailEnd/>
                </a:ln>
                <a:effectLst/>
              </p:spPr>
              <p:txBody>
                <a:bodyPr/>
                <a:lstStyle/>
                <a:p>
                  <a:endParaRPr lang="en-US"/>
                </a:p>
              </p:txBody>
            </p:sp>
            <p:sp>
              <p:nvSpPr>
                <p:cNvPr id="128" name="Line 26"/>
                <p:cNvSpPr>
                  <a:spLocks noChangeShapeType="1"/>
                </p:cNvSpPr>
                <p:nvPr/>
              </p:nvSpPr>
              <p:spPr bwMode="auto">
                <a:xfrm flipH="1" flipV="1">
                  <a:off x="1680" y="1536"/>
                  <a:ext cx="1584" cy="864"/>
                </a:xfrm>
                <a:prstGeom prst="line">
                  <a:avLst/>
                </a:prstGeom>
                <a:noFill/>
                <a:ln w="57150">
                  <a:solidFill>
                    <a:schemeClr val="tx1"/>
                  </a:solidFill>
                  <a:round/>
                  <a:headEnd/>
                  <a:tailEnd/>
                </a:ln>
                <a:effectLst/>
              </p:spPr>
              <p:txBody>
                <a:bodyPr/>
                <a:lstStyle/>
                <a:p>
                  <a:endParaRPr lang="en-US"/>
                </a:p>
              </p:txBody>
            </p:sp>
            <p:grpSp>
              <p:nvGrpSpPr>
                <p:cNvPr id="6" name="Group 27"/>
                <p:cNvGrpSpPr>
                  <a:grpSpLocks/>
                </p:cNvGrpSpPr>
                <p:nvPr/>
              </p:nvGrpSpPr>
              <p:grpSpPr bwMode="auto">
                <a:xfrm>
                  <a:off x="192" y="1440"/>
                  <a:ext cx="1344" cy="1101"/>
                  <a:chOff x="336" y="1248"/>
                  <a:chExt cx="1344" cy="1101"/>
                </a:xfrm>
              </p:grpSpPr>
              <p:sp>
                <p:nvSpPr>
                  <p:cNvPr id="203" name="Line 28"/>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204" name="Line 29"/>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205" name="Picture 30"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206" name="Line 31"/>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207" name="Line 32"/>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208" name="Line 33"/>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209" name="Line 34"/>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210" name="Line 35"/>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211" name="Picture 36"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212" name="Picture 37"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213" name="Picture 38"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214" name="Picture 39"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215" name="Picture 40"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216" name="Picture 41"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217" name="Picture 42"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sp>
              <p:nvSpPr>
                <p:cNvPr id="130" name="Line 43"/>
                <p:cNvSpPr>
                  <a:spLocks noChangeShapeType="1"/>
                </p:cNvSpPr>
                <p:nvPr/>
              </p:nvSpPr>
              <p:spPr bwMode="auto">
                <a:xfrm flipH="1" flipV="1">
                  <a:off x="3264" y="2448"/>
                  <a:ext cx="336" cy="720"/>
                </a:xfrm>
                <a:prstGeom prst="line">
                  <a:avLst/>
                </a:prstGeom>
                <a:noFill/>
                <a:ln w="57150">
                  <a:solidFill>
                    <a:schemeClr val="tx1"/>
                  </a:solidFill>
                  <a:round/>
                  <a:headEnd/>
                  <a:tailEnd/>
                </a:ln>
                <a:effectLst/>
              </p:spPr>
              <p:txBody>
                <a:bodyPr/>
                <a:lstStyle/>
                <a:p>
                  <a:endParaRPr lang="en-US"/>
                </a:p>
              </p:txBody>
            </p:sp>
            <p:grpSp>
              <p:nvGrpSpPr>
                <p:cNvPr id="7" name="Group 44"/>
                <p:cNvGrpSpPr>
                  <a:grpSpLocks/>
                </p:cNvGrpSpPr>
                <p:nvPr/>
              </p:nvGrpSpPr>
              <p:grpSpPr bwMode="auto">
                <a:xfrm>
                  <a:off x="3648" y="1728"/>
                  <a:ext cx="1311" cy="1440"/>
                  <a:chOff x="3648" y="1728"/>
                  <a:chExt cx="1311" cy="1440"/>
                </a:xfrm>
              </p:grpSpPr>
              <p:sp>
                <p:nvSpPr>
                  <p:cNvPr id="198" name="Line 45"/>
                  <p:cNvSpPr>
                    <a:spLocks noChangeShapeType="1"/>
                  </p:cNvSpPr>
                  <p:nvPr/>
                </p:nvSpPr>
                <p:spPr bwMode="auto">
                  <a:xfrm flipV="1">
                    <a:off x="3648" y="1776"/>
                    <a:ext cx="1248" cy="1392"/>
                  </a:xfrm>
                  <a:prstGeom prst="line">
                    <a:avLst/>
                  </a:prstGeom>
                  <a:noFill/>
                  <a:ln w="57150">
                    <a:solidFill>
                      <a:schemeClr val="tx1"/>
                    </a:solidFill>
                    <a:round/>
                    <a:headEnd/>
                    <a:tailEnd/>
                  </a:ln>
                  <a:effectLst/>
                </p:spPr>
                <p:txBody>
                  <a:bodyPr/>
                  <a:lstStyle/>
                  <a:p>
                    <a:endParaRPr lang="en-US"/>
                  </a:p>
                </p:txBody>
              </p:sp>
              <p:pic>
                <p:nvPicPr>
                  <p:cNvPr id="199" name="Picture 46" descr="bs00282_"/>
                  <p:cNvPicPr>
                    <a:picLocks noChangeAspect="1" noChangeArrowheads="1"/>
                  </p:cNvPicPr>
                  <p:nvPr/>
                </p:nvPicPr>
                <p:blipFill>
                  <a:blip r:embed="rId4" cstate="print"/>
                  <a:srcRect/>
                  <a:stretch>
                    <a:fillRect/>
                  </a:stretch>
                </p:blipFill>
                <p:spPr bwMode="auto">
                  <a:xfrm>
                    <a:off x="4416" y="2016"/>
                    <a:ext cx="288" cy="285"/>
                  </a:xfrm>
                  <a:prstGeom prst="rect">
                    <a:avLst/>
                  </a:prstGeom>
                  <a:noFill/>
                </p:spPr>
              </p:pic>
              <p:pic>
                <p:nvPicPr>
                  <p:cNvPr id="200" name="Picture 47" descr="bs00282_"/>
                  <p:cNvPicPr>
                    <a:picLocks noChangeAspect="1" noChangeArrowheads="1"/>
                  </p:cNvPicPr>
                  <p:nvPr/>
                </p:nvPicPr>
                <p:blipFill>
                  <a:blip r:embed="rId4" cstate="print"/>
                  <a:srcRect/>
                  <a:stretch>
                    <a:fillRect/>
                  </a:stretch>
                </p:blipFill>
                <p:spPr bwMode="auto">
                  <a:xfrm>
                    <a:off x="3840" y="2592"/>
                    <a:ext cx="288" cy="285"/>
                  </a:xfrm>
                  <a:prstGeom prst="rect">
                    <a:avLst/>
                  </a:prstGeom>
                  <a:noFill/>
                </p:spPr>
              </p:pic>
              <p:pic>
                <p:nvPicPr>
                  <p:cNvPr id="201" name="Picture 48" descr="bs00283_"/>
                  <p:cNvPicPr>
                    <a:picLocks noChangeAspect="1" noChangeArrowheads="1"/>
                  </p:cNvPicPr>
                  <p:nvPr/>
                </p:nvPicPr>
                <p:blipFill>
                  <a:blip r:embed="rId5" cstate="print"/>
                  <a:srcRect/>
                  <a:stretch>
                    <a:fillRect/>
                  </a:stretch>
                </p:blipFill>
                <p:spPr bwMode="auto">
                  <a:xfrm>
                    <a:off x="4704" y="1728"/>
                    <a:ext cx="255" cy="288"/>
                  </a:xfrm>
                  <a:prstGeom prst="rect">
                    <a:avLst/>
                  </a:prstGeom>
                  <a:noFill/>
                </p:spPr>
              </p:pic>
              <p:pic>
                <p:nvPicPr>
                  <p:cNvPr id="202" name="Picture 49" descr="bs00234_"/>
                  <p:cNvPicPr>
                    <a:picLocks noChangeAspect="1" noChangeArrowheads="1"/>
                  </p:cNvPicPr>
                  <p:nvPr/>
                </p:nvPicPr>
                <p:blipFill>
                  <a:blip r:embed="rId6" cstate="print"/>
                  <a:srcRect/>
                  <a:stretch>
                    <a:fillRect/>
                  </a:stretch>
                </p:blipFill>
                <p:spPr bwMode="auto">
                  <a:xfrm>
                    <a:off x="4080" y="2352"/>
                    <a:ext cx="384" cy="229"/>
                  </a:xfrm>
                  <a:prstGeom prst="rect">
                    <a:avLst/>
                  </a:prstGeom>
                  <a:noFill/>
                </p:spPr>
              </p:pic>
            </p:grpSp>
            <p:sp>
              <p:nvSpPr>
                <p:cNvPr id="132" name="Line 50"/>
                <p:cNvSpPr>
                  <a:spLocks noChangeShapeType="1"/>
                </p:cNvSpPr>
                <p:nvPr/>
              </p:nvSpPr>
              <p:spPr bwMode="auto">
                <a:xfrm flipH="1">
                  <a:off x="2160" y="2448"/>
                  <a:ext cx="1056" cy="96"/>
                </a:xfrm>
                <a:prstGeom prst="line">
                  <a:avLst/>
                </a:prstGeom>
                <a:noFill/>
                <a:ln w="57150">
                  <a:solidFill>
                    <a:schemeClr val="tx1"/>
                  </a:solidFill>
                  <a:round/>
                  <a:headEnd/>
                  <a:tailEnd/>
                </a:ln>
                <a:effectLst/>
              </p:spPr>
              <p:txBody>
                <a:bodyPr/>
                <a:lstStyle/>
                <a:p>
                  <a:endParaRPr lang="en-US"/>
                </a:p>
              </p:txBody>
            </p:sp>
            <p:sp>
              <p:nvSpPr>
                <p:cNvPr id="133" name="Line 51"/>
                <p:cNvSpPr>
                  <a:spLocks noChangeShapeType="1"/>
                </p:cNvSpPr>
                <p:nvPr/>
              </p:nvSpPr>
              <p:spPr bwMode="auto">
                <a:xfrm flipV="1">
                  <a:off x="3264" y="1488"/>
                  <a:ext cx="144" cy="912"/>
                </a:xfrm>
                <a:prstGeom prst="line">
                  <a:avLst/>
                </a:prstGeom>
                <a:noFill/>
                <a:ln w="57150">
                  <a:solidFill>
                    <a:schemeClr val="tx1"/>
                  </a:solidFill>
                  <a:round/>
                  <a:headEnd/>
                  <a:tailEnd/>
                </a:ln>
                <a:effectLst/>
              </p:spPr>
              <p:txBody>
                <a:bodyPr/>
                <a:lstStyle/>
                <a:p>
                  <a:endParaRPr lang="en-US"/>
                </a:p>
              </p:txBody>
            </p:sp>
            <p:pic>
              <p:nvPicPr>
                <p:cNvPr id="134" name="Picture 52" descr="Hub"/>
                <p:cNvPicPr>
                  <a:picLocks noChangeAspect="1" noChangeArrowheads="1"/>
                </p:cNvPicPr>
                <p:nvPr/>
              </p:nvPicPr>
              <p:blipFill>
                <a:blip r:embed="rId3" cstate="print"/>
                <a:srcRect/>
                <a:stretch>
                  <a:fillRect/>
                </a:stretch>
              </p:blipFill>
              <p:spPr bwMode="auto">
                <a:xfrm>
                  <a:off x="3120" y="2352"/>
                  <a:ext cx="336" cy="162"/>
                </a:xfrm>
                <a:prstGeom prst="rect">
                  <a:avLst/>
                </a:prstGeom>
                <a:noFill/>
              </p:spPr>
            </p:pic>
            <p:grpSp>
              <p:nvGrpSpPr>
                <p:cNvPr id="8" name="Group 53"/>
                <p:cNvGrpSpPr>
                  <a:grpSpLocks/>
                </p:cNvGrpSpPr>
                <p:nvPr/>
              </p:nvGrpSpPr>
              <p:grpSpPr bwMode="auto">
                <a:xfrm>
                  <a:off x="2064" y="432"/>
                  <a:ext cx="1440" cy="1101"/>
                  <a:chOff x="2064" y="432"/>
                  <a:chExt cx="1440" cy="1101"/>
                </a:xfrm>
              </p:grpSpPr>
              <p:sp>
                <p:nvSpPr>
                  <p:cNvPr id="186" name="Line 54"/>
                  <p:cNvSpPr>
                    <a:spLocks noChangeShapeType="1"/>
                  </p:cNvSpPr>
                  <p:nvPr/>
                </p:nvSpPr>
                <p:spPr bwMode="auto">
                  <a:xfrm flipH="1">
                    <a:off x="2880" y="576"/>
                    <a:ext cx="192" cy="240"/>
                  </a:xfrm>
                  <a:prstGeom prst="line">
                    <a:avLst/>
                  </a:prstGeom>
                  <a:noFill/>
                  <a:ln w="57150">
                    <a:solidFill>
                      <a:schemeClr val="tx1"/>
                    </a:solidFill>
                    <a:round/>
                    <a:headEnd/>
                    <a:tailEnd/>
                  </a:ln>
                  <a:effectLst/>
                </p:spPr>
                <p:txBody>
                  <a:bodyPr/>
                  <a:lstStyle/>
                  <a:p>
                    <a:endParaRPr lang="en-US"/>
                  </a:p>
                </p:txBody>
              </p:sp>
              <p:sp>
                <p:nvSpPr>
                  <p:cNvPr id="187" name="Line 55"/>
                  <p:cNvSpPr>
                    <a:spLocks noChangeShapeType="1"/>
                  </p:cNvSpPr>
                  <p:nvPr/>
                </p:nvSpPr>
                <p:spPr bwMode="auto">
                  <a:xfrm>
                    <a:off x="2256" y="816"/>
                    <a:ext cx="576" cy="96"/>
                  </a:xfrm>
                  <a:prstGeom prst="line">
                    <a:avLst/>
                  </a:prstGeom>
                  <a:noFill/>
                  <a:ln w="57150">
                    <a:solidFill>
                      <a:schemeClr val="tx1"/>
                    </a:solidFill>
                    <a:round/>
                    <a:headEnd/>
                    <a:tailEnd/>
                  </a:ln>
                  <a:effectLst/>
                </p:spPr>
                <p:txBody>
                  <a:bodyPr/>
                  <a:lstStyle/>
                  <a:p>
                    <a:endParaRPr lang="en-US"/>
                  </a:p>
                </p:txBody>
              </p:sp>
              <p:sp>
                <p:nvSpPr>
                  <p:cNvPr id="188" name="Line 56"/>
                  <p:cNvSpPr>
                    <a:spLocks noChangeShapeType="1"/>
                  </p:cNvSpPr>
                  <p:nvPr/>
                </p:nvSpPr>
                <p:spPr bwMode="auto">
                  <a:xfrm flipH="1">
                    <a:off x="2736" y="1008"/>
                    <a:ext cx="48" cy="384"/>
                  </a:xfrm>
                  <a:prstGeom prst="line">
                    <a:avLst/>
                  </a:prstGeom>
                  <a:noFill/>
                  <a:ln w="57150">
                    <a:solidFill>
                      <a:schemeClr val="tx1"/>
                    </a:solidFill>
                    <a:round/>
                    <a:headEnd/>
                    <a:tailEnd/>
                  </a:ln>
                  <a:effectLst/>
                </p:spPr>
                <p:txBody>
                  <a:bodyPr/>
                  <a:lstStyle/>
                  <a:p>
                    <a:endParaRPr lang="en-US"/>
                  </a:p>
                </p:txBody>
              </p:sp>
              <p:sp>
                <p:nvSpPr>
                  <p:cNvPr id="189" name="Line 57"/>
                  <p:cNvSpPr>
                    <a:spLocks noChangeShapeType="1"/>
                  </p:cNvSpPr>
                  <p:nvPr/>
                </p:nvSpPr>
                <p:spPr bwMode="auto">
                  <a:xfrm flipH="1" flipV="1">
                    <a:off x="2880" y="912"/>
                    <a:ext cx="432" cy="96"/>
                  </a:xfrm>
                  <a:prstGeom prst="line">
                    <a:avLst/>
                  </a:prstGeom>
                  <a:noFill/>
                  <a:ln w="57150">
                    <a:solidFill>
                      <a:schemeClr val="tx1"/>
                    </a:solidFill>
                    <a:round/>
                    <a:headEnd/>
                    <a:tailEnd/>
                  </a:ln>
                  <a:effectLst/>
                </p:spPr>
                <p:txBody>
                  <a:bodyPr/>
                  <a:lstStyle/>
                  <a:p>
                    <a:endParaRPr lang="en-US"/>
                  </a:p>
                </p:txBody>
              </p:sp>
              <p:sp>
                <p:nvSpPr>
                  <p:cNvPr id="190" name="Line 58"/>
                  <p:cNvSpPr>
                    <a:spLocks noChangeShapeType="1"/>
                  </p:cNvSpPr>
                  <p:nvPr/>
                </p:nvSpPr>
                <p:spPr bwMode="auto">
                  <a:xfrm flipV="1">
                    <a:off x="2400" y="960"/>
                    <a:ext cx="336" cy="252"/>
                  </a:xfrm>
                  <a:prstGeom prst="line">
                    <a:avLst/>
                  </a:prstGeom>
                  <a:noFill/>
                  <a:ln w="57150">
                    <a:solidFill>
                      <a:schemeClr val="tx1"/>
                    </a:solidFill>
                    <a:round/>
                    <a:headEnd/>
                    <a:tailEnd/>
                  </a:ln>
                  <a:effectLst/>
                </p:spPr>
                <p:txBody>
                  <a:bodyPr/>
                  <a:lstStyle/>
                  <a:p>
                    <a:endParaRPr lang="en-US"/>
                  </a:p>
                </p:txBody>
              </p:sp>
              <p:sp>
                <p:nvSpPr>
                  <p:cNvPr id="191" name="Line 59"/>
                  <p:cNvSpPr>
                    <a:spLocks noChangeShapeType="1"/>
                  </p:cNvSpPr>
                  <p:nvPr/>
                </p:nvSpPr>
                <p:spPr bwMode="auto">
                  <a:xfrm flipH="1" flipV="1">
                    <a:off x="2832" y="960"/>
                    <a:ext cx="576" cy="480"/>
                  </a:xfrm>
                  <a:prstGeom prst="line">
                    <a:avLst/>
                  </a:prstGeom>
                  <a:noFill/>
                  <a:ln w="57150">
                    <a:solidFill>
                      <a:schemeClr val="tx1"/>
                    </a:solidFill>
                    <a:round/>
                    <a:headEnd/>
                    <a:tailEnd/>
                  </a:ln>
                  <a:effectLst/>
                </p:spPr>
                <p:txBody>
                  <a:bodyPr/>
                  <a:lstStyle/>
                  <a:p>
                    <a:endParaRPr lang="en-US"/>
                  </a:p>
                </p:txBody>
              </p:sp>
              <p:pic>
                <p:nvPicPr>
                  <p:cNvPr id="192" name="Picture 60" descr="bs00282_"/>
                  <p:cNvPicPr>
                    <a:picLocks noChangeAspect="1" noChangeArrowheads="1"/>
                  </p:cNvPicPr>
                  <p:nvPr/>
                </p:nvPicPr>
                <p:blipFill>
                  <a:blip r:embed="rId4" cstate="print"/>
                  <a:srcRect/>
                  <a:stretch>
                    <a:fillRect/>
                  </a:stretch>
                </p:blipFill>
                <p:spPr bwMode="auto">
                  <a:xfrm>
                    <a:off x="2592" y="1248"/>
                    <a:ext cx="288" cy="285"/>
                  </a:xfrm>
                  <a:prstGeom prst="rect">
                    <a:avLst/>
                  </a:prstGeom>
                  <a:noFill/>
                </p:spPr>
              </p:pic>
              <p:pic>
                <p:nvPicPr>
                  <p:cNvPr id="193" name="Picture 61" descr="bs00282_"/>
                  <p:cNvPicPr>
                    <a:picLocks noChangeAspect="1" noChangeArrowheads="1"/>
                  </p:cNvPicPr>
                  <p:nvPr/>
                </p:nvPicPr>
                <p:blipFill>
                  <a:blip r:embed="rId4" cstate="print"/>
                  <a:srcRect/>
                  <a:stretch>
                    <a:fillRect/>
                  </a:stretch>
                </p:blipFill>
                <p:spPr bwMode="auto">
                  <a:xfrm>
                    <a:off x="2208" y="1104"/>
                    <a:ext cx="288" cy="285"/>
                  </a:xfrm>
                  <a:prstGeom prst="rect">
                    <a:avLst/>
                  </a:prstGeom>
                  <a:noFill/>
                </p:spPr>
              </p:pic>
              <p:pic>
                <p:nvPicPr>
                  <p:cNvPr id="194" name="Picture 62" descr="bs00282_"/>
                  <p:cNvPicPr>
                    <a:picLocks noChangeAspect="1" noChangeArrowheads="1"/>
                  </p:cNvPicPr>
                  <p:nvPr/>
                </p:nvPicPr>
                <p:blipFill>
                  <a:blip r:embed="rId4" cstate="print"/>
                  <a:srcRect/>
                  <a:stretch>
                    <a:fillRect/>
                  </a:stretch>
                </p:blipFill>
                <p:spPr bwMode="auto">
                  <a:xfrm>
                    <a:off x="3216" y="816"/>
                    <a:ext cx="288" cy="285"/>
                  </a:xfrm>
                  <a:prstGeom prst="rect">
                    <a:avLst/>
                  </a:prstGeom>
                  <a:noFill/>
                </p:spPr>
              </p:pic>
              <p:pic>
                <p:nvPicPr>
                  <p:cNvPr id="195" name="Picture 63" descr="bs00282_"/>
                  <p:cNvPicPr>
                    <a:picLocks noChangeAspect="1" noChangeArrowheads="1"/>
                  </p:cNvPicPr>
                  <p:nvPr/>
                </p:nvPicPr>
                <p:blipFill>
                  <a:blip r:embed="rId4" cstate="print"/>
                  <a:srcRect/>
                  <a:stretch>
                    <a:fillRect/>
                  </a:stretch>
                </p:blipFill>
                <p:spPr bwMode="auto">
                  <a:xfrm>
                    <a:off x="2928" y="432"/>
                    <a:ext cx="288" cy="285"/>
                  </a:xfrm>
                  <a:prstGeom prst="rect">
                    <a:avLst/>
                  </a:prstGeom>
                  <a:noFill/>
                </p:spPr>
              </p:pic>
              <p:pic>
                <p:nvPicPr>
                  <p:cNvPr id="196" name="Picture 64" descr="bs00283_"/>
                  <p:cNvPicPr>
                    <a:picLocks noChangeAspect="1" noChangeArrowheads="1"/>
                  </p:cNvPicPr>
                  <p:nvPr/>
                </p:nvPicPr>
                <p:blipFill>
                  <a:blip r:embed="rId5" cstate="print"/>
                  <a:srcRect/>
                  <a:stretch>
                    <a:fillRect/>
                  </a:stretch>
                </p:blipFill>
                <p:spPr bwMode="auto">
                  <a:xfrm>
                    <a:off x="2688" y="768"/>
                    <a:ext cx="255" cy="288"/>
                  </a:xfrm>
                  <a:prstGeom prst="rect">
                    <a:avLst/>
                  </a:prstGeom>
                  <a:noFill/>
                </p:spPr>
              </p:pic>
              <p:pic>
                <p:nvPicPr>
                  <p:cNvPr id="197" name="Picture 65" descr="bs00234_"/>
                  <p:cNvPicPr>
                    <a:picLocks noChangeAspect="1" noChangeArrowheads="1"/>
                  </p:cNvPicPr>
                  <p:nvPr/>
                </p:nvPicPr>
                <p:blipFill>
                  <a:blip r:embed="rId6" cstate="print"/>
                  <a:srcRect/>
                  <a:stretch>
                    <a:fillRect/>
                  </a:stretch>
                </p:blipFill>
                <p:spPr bwMode="auto">
                  <a:xfrm>
                    <a:off x="2064" y="720"/>
                    <a:ext cx="384" cy="229"/>
                  </a:xfrm>
                  <a:prstGeom prst="rect">
                    <a:avLst/>
                  </a:prstGeom>
                  <a:noFill/>
                </p:spPr>
              </p:pic>
            </p:grpSp>
            <p:grpSp>
              <p:nvGrpSpPr>
                <p:cNvPr id="9" name="Group 66"/>
                <p:cNvGrpSpPr>
                  <a:grpSpLocks/>
                </p:cNvGrpSpPr>
                <p:nvPr/>
              </p:nvGrpSpPr>
              <p:grpSpPr bwMode="auto">
                <a:xfrm>
                  <a:off x="2640" y="2688"/>
                  <a:ext cx="3024" cy="1437"/>
                  <a:chOff x="1920" y="336"/>
                  <a:chExt cx="3024" cy="1437"/>
                </a:xfrm>
              </p:grpSpPr>
              <p:grpSp>
                <p:nvGrpSpPr>
                  <p:cNvPr id="10" name="Group 67"/>
                  <p:cNvGrpSpPr>
                    <a:grpSpLocks/>
                  </p:cNvGrpSpPr>
                  <p:nvPr/>
                </p:nvGrpSpPr>
                <p:grpSpPr bwMode="auto">
                  <a:xfrm>
                    <a:off x="2928" y="336"/>
                    <a:ext cx="2016" cy="573"/>
                    <a:chOff x="1200" y="480"/>
                    <a:chExt cx="2016" cy="573"/>
                  </a:xfrm>
                </p:grpSpPr>
                <p:sp>
                  <p:nvSpPr>
                    <p:cNvPr id="180" name="Line 68"/>
                    <p:cNvSpPr>
                      <a:spLocks noChangeShapeType="1"/>
                    </p:cNvSpPr>
                    <p:nvPr/>
                  </p:nvSpPr>
                  <p:spPr bwMode="auto">
                    <a:xfrm flipV="1">
                      <a:off x="1200" y="576"/>
                      <a:ext cx="1872" cy="384"/>
                    </a:xfrm>
                    <a:prstGeom prst="line">
                      <a:avLst/>
                    </a:prstGeom>
                    <a:noFill/>
                    <a:ln w="57150">
                      <a:solidFill>
                        <a:schemeClr val="tx1"/>
                      </a:solidFill>
                      <a:round/>
                      <a:headEnd/>
                      <a:tailEnd/>
                    </a:ln>
                    <a:effectLst/>
                  </p:spPr>
                  <p:txBody>
                    <a:bodyPr/>
                    <a:lstStyle/>
                    <a:p>
                      <a:endParaRPr lang="en-US"/>
                    </a:p>
                  </p:txBody>
                </p:sp>
                <p:pic>
                  <p:nvPicPr>
                    <p:cNvPr id="181" name="Picture 69" descr="bs00282_"/>
                    <p:cNvPicPr>
                      <a:picLocks noChangeAspect="1" noChangeArrowheads="1"/>
                    </p:cNvPicPr>
                    <p:nvPr/>
                  </p:nvPicPr>
                  <p:blipFill>
                    <a:blip r:embed="rId4" cstate="print"/>
                    <a:srcRect/>
                    <a:stretch>
                      <a:fillRect/>
                    </a:stretch>
                  </p:blipFill>
                  <p:spPr bwMode="auto">
                    <a:xfrm>
                      <a:off x="2928" y="480"/>
                      <a:ext cx="288" cy="285"/>
                    </a:xfrm>
                    <a:prstGeom prst="rect">
                      <a:avLst/>
                    </a:prstGeom>
                    <a:noFill/>
                  </p:spPr>
                </p:pic>
                <p:pic>
                  <p:nvPicPr>
                    <p:cNvPr id="182" name="Picture 70" descr="bs00282_"/>
                    <p:cNvPicPr>
                      <a:picLocks noChangeAspect="1" noChangeArrowheads="1"/>
                    </p:cNvPicPr>
                    <p:nvPr/>
                  </p:nvPicPr>
                  <p:blipFill>
                    <a:blip r:embed="rId4" cstate="print"/>
                    <a:srcRect/>
                    <a:stretch>
                      <a:fillRect/>
                    </a:stretch>
                  </p:blipFill>
                  <p:spPr bwMode="auto">
                    <a:xfrm>
                      <a:off x="2160" y="672"/>
                      <a:ext cx="288" cy="285"/>
                    </a:xfrm>
                    <a:prstGeom prst="rect">
                      <a:avLst/>
                    </a:prstGeom>
                    <a:noFill/>
                  </p:spPr>
                </p:pic>
                <p:pic>
                  <p:nvPicPr>
                    <p:cNvPr id="183" name="Picture 71" descr="bs00282_"/>
                    <p:cNvPicPr>
                      <a:picLocks noChangeAspect="1" noChangeArrowheads="1"/>
                    </p:cNvPicPr>
                    <p:nvPr/>
                  </p:nvPicPr>
                  <p:blipFill>
                    <a:blip r:embed="rId4" cstate="print"/>
                    <a:srcRect/>
                    <a:stretch>
                      <a:fillRect/>
                    </a:stretch>
                  </p:blipFill>
                  <p:spPr bwMode="auto">
                    <a:xfrm>
                      <a:off x="1392" y="768"/>
                      <a:ext cx="288" cy="285"/>
                    </a:xfrm>
                    <a:prstGeom prst="rect">
                      <a:avLst/>
                    </a:prstGeom>
                    <a:noFill/>
                  </p:spPr>
                </p:pic>
                <p:pic>
                  <p:nvPicPr>
                    <p:cNvPr id="184" name="Picture 72" descr="bs00283_"/>
                    <p:cNvPicPr>
                      <a:picLocks noChangeAspect="1" noChangeArrowheads="1"/>
                    </p:cNvPicPr>
                    <p:nvPr/>
                  </p:nvPicPr>
                  <p:blipFill>
                    <a:blip r:embed="rId5" cstate="print"/>
                    <a:srcRect/>
                    <a:stretch>
                      <a:fillRect/>
                    </a:stretch>
                  </p:blipFill>
                  <p:spPr bwMode="auto">
                    <a:xfrm>
                      <a:off x="2544" y="576"/>
                      <a:ext cx="255" cy="288"/>
                    </a:xfrm>
                    <a:prstGeom prst="rect">
                      <a:avLst/>
                    </a:prstGeom>
                    <a:noFill/>
                  </p:spPr>
                </p:pic>
                <p:pic>
                  <p:nvPicPr>
                    <p:cNvPr id="185" name="Picture 73" descr="bs00234_"/>
                    <p:cNvPicPr>
                      <a:picLocks noChangeAspect="1" noChangeArrowheads="1"/>
                    </p:cNvPicPr>
                    <p:nvPr/>
                  </p:nvPicPr>
                  <p:blipFill>
                    <a:blip r:embed="rId6" cstate="print"/>
                    <a:srcRect/>
                    <a:stretch>
                      <a:fillRect/>
                    </a:stretch>
                  </p:blipFill>
                  <p:spPr bwMode="auto">
                    <a:xfrm>
                      <a:off x="1680" y="768"/>
                      <a:ext cx="384" cy="229"/>
                    </a:xfrm>
                    <a:prstGeom prst="rect">
                      <a:avLst/>
                    </a:prstGeom>
                    <a:noFill/>
                  </p:spPr>
                </p:pic>
              </p:grpSp>
              <p:grpSp>
                <p:nvGrpSpPr>
                  <p:cNvPr id="11" name="Group 74"/>
                  <p:cNvGrpSpPr>
                    <a:grpSpLocks/>
                  </p:cNvGrpSpPr>
                  <p:nvPr/>
                </p:nvGrpSpPr>
                <p:grpSpPr bwMode="auto">
                  <a:xfrm>
                    <a:off x="1920" y="768"/>
                    <a:ext cx="1440" cy="1005"/>
                    <a:chOff x="2688" y="1056"/>
                    <a:chExt cx="1440" cy="1005"/>
                  </a:xfrm>
                </p:grpSpPr>
                <p:sp>
                  <p:nvSpPr>
                    <p:cNvPr id="167" name="Line 75"/>
                    <p:cNvSpPr>
                      <a:spLocks noChangeShapeType="1"/>
                    </p:cNvSpPr>
                    <p:nvPr/>
                  </p:nvSpPr>
                  <p:spPr bwMode="auto">
                    <a:xfrm flipH="1">
                      <a:off x="3504" y="1104"/>
                      <a:ext cx="192" cy="240"/>
                    </a:xfrm>
                    <a:prstGeom prst="line">
                      <a:avLst/>
                    </a:prstGeom>
                    <a:noFill/>
                    <a:ln w="57150">
                      <a:solidFill>
                        <a:schemeClr val="tx1"/>
                      </a:solidFill>
                      <a:round/>
                      <a:headEnd/>
                      <a:tailEnd/>
                    </a:ln>
                    <a:effectLst/>
                  </p:spPr>
                  <p:txBody>
                    <a:bodyPr/>
                    <a:lstStyle/>
                    <a:p>
                      <a:endParaRPr lang="en-US"/>
                    </a:p>
                  </p:txBody>
                </p:sp>
                <p:sp>
                  <p:nvSpPr>
                    <p:cNvPr id="168" name="Line 76"/>
                    <p:cNvSpPr>
                      <a:spLocks noChangeShapeType="1"/>
                    </p:cNvSpPr>
                    <p:nvPr/>
                  </p:nvSpPr>
                  <p:spPr bwMode="auto">
                    <a:xfrm>
                      <a:off x="2880" y="1344"/>
                      <a:ext cx="576" cy="96"/>
                    </a:xfrm>
                    <a:prstGeom prst="line">
                      <a:avLst/>
                    </a:prstGeom>
                    <a:noFill/>
                    <a:ln w="57150">
                      <a:solidFill>
                        <a:schemeClr val="tx1"/>
                      </a:solidFill>
                      <a:round/>
                      <a:headEnd/>
                      <a:tailEnd/>
                    </a:ln>
                    <a:effectLst/>
                  </p:spPr>
                  <p:txBody>
                    <a:bodyPr/>
                    <a:lstStyle/>
                    <a:p>
                      <a:endParaRPr lang="en-US"/>
                    </a:p>
                  </p:txBody>
                </p:sp>
                <p:sp>
                  <p:nvSpPr>
                    <p:cNvPr id="169" name="Line 77"/>
                    <p:cNvSpPr>
                      <a:spLocks noChangeShapeType="1"/>
                    </p:cNvSpPr>
                    <p:nvPr/>
                  </p:nvSpPr>
                  <p:spPr bwMode="auto">
                    <a:xfrm flipH="1">
                      <a:off x="3360" y="1536"/>
                      <a:ext cx="48" cy="384"/>
                    </a:xfrm>
                    <a:prstGeom prst="line">
                      <a:avLst/>
                    </a:prstGeom>
                    <a:noFill/>
                    <a:ln w="57150">
                      <a:solidFill>
                        <a:schemeClr val="tx1"/>
                      </a:solidFill>
                      <a:round/>
                      <a:headEnd/>
                      <a:tailEnd/>
                    </a:ln>
                    <a:effectLst/>
                  </p:spPr>
                  <p:txBody>
                    <a:bodyPr/>
                    <a:lstStyle/>
                    <a:p>
                      <a:endParaRPr lang="en-US"/>
                    </a:p>
                  </p:txBody>
                </p:sp>
                <p:sp>
                  <p:nvSpPr>
                    <p:cNvPr id="170" name="Line 78"/>
                    <p:cNvSpPr>
                      <a:spLocks noChangeShapeType="1"/>
                    </p:cNvSpPr>
                    <p:nvPr/>
                  </p:nvSpPr>
                  <p:spPr bwMode="auto">
                    <a:xfrm flipH="1" flipV="1">
                      <a:off x="3504" y="1440"/>
                      <a:ext cx="432" cy="96"/>
                    </a:xfrm>
                    <a:prstGeom prst="line">
                      <a:avLst/>
                    </a:prstGeom>
                    <a:noFill/>
                    <a:ln w="57150">
                      <a:solidFill>
                        <a:schemeClr val="tx1"/>
                      </a:solidFill>
                      <a:round/>
                      <a:headEnd/>
                      <a:tailEnd/>
                    </a:ln>
                    <a:effectLst/>
                  </p:spPr>
                  <p:txBody>
                    <a:bodyPr/>
                    <a:lstStyle/>
                    <a:p>
                      <a:endParaRPr lang="en-US"/>
                    </a:p>
                  </p:txBody>
                </p:sp>
                <p:sp>
                  <p:nvSpPr>
                    <p:cNvPr id="171" name="Line 79"/>
                    <p:cNvSpPr>
                      <a:spLocks noChangeShapeType="1"/>
                    </p:cNvSpPr>
                    <p:nvPr/>
                  </p:nvSpPr>
                  <p:spPr bwMode="auto">
                    <a:xfrm flipV="1">
                      <a:off x="3024" y="1488"/>
                      <a:ext cx="336" cy="252"/>
                    </a:xfrm>
                    <a:prstGeom prst="line">
                      <a:avLst/>
                    </a:prstGeom>
                    <a:noFill/>
                    <a:ln w="57150">
                      <a:solidFill>
                        <a:schemeClr val="tx1"/>
                      </a:solidFill>
                      <a:round/>
                      <a:headEnd/>
                      <a:tailEnd/>
                    </a:ln>
                    <a:effectLst/>
                  </p:spPr>
                  <p:txBody>
                    <a:bodyPr/>
                    <a:lstStyle/>
                    <a:p>
                      <a:endParaRPr lang="en-US"/>
                    </a:p>
                  </p:txBody>
                </p:sp>
                <p:sp>
                  <p:nvSpPr>
                    <p:cNvPr id="172" name="Line 80"/>
                    <p:cNvSpPr>
                      <a:spLocks noChangeShapeType="1"/>
                    </p:cNvSpPr>
                    <p:nvPr/>
                  </p:nvSpPr>
                  <p:spPr bwMode="auto">
                    <a:xfrm flipH="1" flipV="1">
                      <a:off x="3456" y="1488"/>
                      <a:ext cx="288" cy="384"/>
                    </a:xfrm>
                    <a:prstGeom prst="line">
                      <a:avLst/>
                    </a:prstGeom>
                    <a:noFill/>
                    <a:ln w="57150">
                      <a:solidFill>
                        <a:schemeClr val="tx1"/>
                      </a:solidFill>
                      <a:round/>
                      <a:headEnd/>
                      <a:tailEnd/>
                    </a:ln>
                    <a:effectLst/>
                  </p:spPr>
                  <p:txBody>
                    <a:bodyPr/>
                    <a:lstStyle/>
                    <a:p>
                      <a:endParaRPr lang="en-US"/>
                    </a:p>
                  </p:txBody>
                </p:sp>
                <p:pic>
                  <p:nvPicPr>
                    <p:cNvPr id="173" name="Picture 81" descr="bs00282_"/>
                    <p:cNvPicPr>
                      <a:picLocks noChangeAspect="1" noChangeArrowheads="1"/>
                    </p:cNvPicPr>
                    <p:nvPr/>
                  </p:nvPicPr>
                  <p:blipFill>
                    <a:blip r:embed="rId4" cstate="print"/>
                    <a:srcRect/>
                    <a:stretch>
                      <a:fillRect/>
                    </a:stretch>
                  </p:blipFill>
                  <p:spPr bwMode="auto">
                    <a:xfrm>
                      <a:off x="3216" y="1776"/>
                      <a:ext cx="288" cy="285"/>
                    </a:xfrm>
                    <a:prstGeom prst="rect">
                      <a:avLst/>
                    </a:prstGeom>
                    <a:noFill/>
                  </p:spPr>
                </p:pic>
                <p:pic>
                  <p:nvPicPr>
                    <p:cNvPr id="174" name="Picture 82" descr="bs00282_"/>
                    <p:cNvPicPr>
                      <a:picLocks noChangeAspect="1" noChangeArrowheads="1"/>
                    </p:cNvPicPr>
                    <p:nvPr/>
                  </p:nvPicPr>
                  <p:blipFill>
                    <a:blip r:embed="rId4" cstate="print"/>
                    <a:srcRect/>
                    <a:stretch>
                      <a:fillRect/>
                    </a:stretch>
                  </p:blipFill>
                  <p:spPr bwMode="auto">
                    <a:xfrm>
                      <a:off x="2832" y="1632"/>
                      <a:ext cx="288" cy="285"/>
                    </a:xfrm>
                    <a:prstGeom prst="rect">
                      <a:avLst/>
                    </a:prstGeom>
                    <a:noFill/>
                  </p:spPr>
                </p:pic>
                <p:pic>
                  <p:nvPicPr>
                    <p:cNvPr id="175" name="Picture 83" descr="bs00282_"/>
                    <p:cNvPicPr>
                      <a:picLocks noChangeAspect="1" noChangeArrowheads="1"/>
                    </p:cNvPicPr>
                    <p:nvPr/>
                  </p:nvPicPr>
                  <p:blipFill>
                    <a:blip r:embed="rId4" cstate="print"/>
                    <a:srcRect/>
                    <a:stretch>
                      <a:fillRect/>
                    </a:stretch>
                  </p:blipFill>
                  <p:spPr bwMode="auto">
                    <a:xfrm>
                      <a:off x="3840" y="1344"/>
                      <a:ext cx="288" cy="285"/>
                    </a:xfrm>
                    <a:prstGeom prst="rect">
                      <a:avLst/>
                    </a:prstGeom>
                    <a:noFill/>
                  </p:spPr>
                </p:pic>
                <p:pic>
                  <p:nvPicPr>
                    <p:cNvPr id="176" name="Picture 84" descr="bs00282_"/>
                    <p:cNvPicPr>
                      <a:picLocks noChangeAspect="1" noChangeArrowheads="1"/>
                    </p:cNvPicPr>
                    <p:nvPr/>
                  </p:nvPicPr>
                  <p:blipFill>
                    <a:blip r:embed="rId4" cstate="print"/>
                    <a:srcRect/>
                    <a:stretch>
                      <a:fillRect/>
                    </a:stretch>
                  </p:blipFill>
                  <p:spPr bwMode="auto">
                    <a:xfrm>
                      <a:off x="3600" y="1776"/>
                      <a:ext cx="288" cy="285"/>
                    </a:xfrm>
                    <a:prstGeom prst="rect">
                      <a:avLst/>
                    </a:prstGeom>
                    <a:noFill/>
                  </p:spPr>
                </p:pic>
                <p:pic>
                  <p:nvPicPr>
                    <p:cNvPr id="177" name="Picture 85" descr="bs00283_"/>
                    <p:cNvPicPr>
                      <a:picLocks noChangeAspect="1" noChangeArrowheads="1"/>
                    </p:cNvPicPr>
                    <p:nvPr/>
                  </p:nvPicPr>
                  <p:blipFill>
                    <a:blip r:embed="rId5" cstate="print"/>
                    <a:srcRect/>
                    <a:stretch>
                      <a:fillRect/>
                    </a:stretch>
                  </p:blipFill>
                  <p:spPr bwMode="auto">
                    <a:xfrm>
                      <a:off x="3312" y="1296"/>
                      <a:ext cx="255" cy="288"/>
                    </a:xfrm>
                    <a:prstGeom prst="rect">
                      <a:avLst/>
                    </a:prstGeom>
                    <a:noFill/>
                  </p:spPr>
                </p:pic>
                <p:pic>
                  <p:nvPicPr>
                    <p:cNvPr id="178" name="Picture 86" descr="bs00234_"/>
                    <p:cNvPicPr>
                      <a:picLocks noChangeAspect="1" noChangeArrowheads="1"/>
                    </p:cNvPicPr>
                    <p:nvPr/>
                  </p:nvPicPr>
                  <p:blipFill>
                    <a:blip r:embed="rId6" cstate="print"/>
                    <a:srcRect/>
                    <a:stretch>
                      <a:fillRect/>
                    </a:stretch>
                  </p:blipFill>
                  <p:spPr bwMode="auto">
                    <a:xfrm>
                      <a:off x="2688" y="1248"/>
                      <a:ext cx="384" cy="229"/>
                    </a:xfrm>
                    <a:prstGeom prst="rect">
                      <a:avLst/>
                    </a:prstGeom>
                    <a:noFill/>
                  </p:spPr>
                </p:pic>
                <p:pic>
                  <p:nvPicPr>
                    <p:cNvPr id="179" name="Picture 87" descr="Hub"/>
                    <p:cNvPicPr>
                      <a:picLocks noChangeAspect="1" noChangeArrowheads="1"/>
                    </p:cNvPicPr>
                    <p:nvPr/>
                  </p:nvPicPr>
                  <p:blipFill>
                    <a:blip r:embed="rId3" cstate="print"/>
                    <a:srcRect/>
                    <a:stretch>
                      <a:fillRect/>
                    </a:stretch>
                  </p:blipFill>
                  <p:spPr bwMode="auto">
                    <a:xfrm>
                      <a:off x="3552" y="1056"/>
                      <a:ext cx="336" cy="162"/>
                    </a:xfrm>
                    <a:prstGeom prst="rect">
                      <a:avLst/>
                    </a:prstGeom>
                    <a:noFill/>
                  </p:spPr>
                </p:pic>
              </p:grpSp>
            </p:grpSp>
            <p:grpSp>
              <p:nvGrpSpPr>
                <p:cNvPr id="12" name="Group 88"/>
                <p:cNvGrpSpPr>
                  <a:grpSpLocks/>
                </p:cNvGrpSpPr>
                <p:nvPr/>
              </p:nvGrpSpPr>
              <p:grpSpPr bwMode="auto">
                <a:xfrm>
                  <a:off x="3264" y="912"/>
                  <a:ext cx="2256" cy="594"/>
                  <a:chOff x="2592" y="240"/>
                  <a:chExt cx="2256" cy="594"/>
                </a:xfrm>
              </p:grpSpPr>
              <p:sp>
                <p:nvSpPr>
                  <p:cNvPr id="158" name="Line 89"/>
                  <p:cNvSpPr>
                    <a:spLocks noChangeShapeType="1"/>
                  </p:cNvSpPr>
                  <p:nvPr/>
                </p:nvSpPr>
                <p:spPr bwMode="auto">
                  <a:xfrm flipV="1">
                    <a:off x="2832" y="336"/>
                    <a:ext cx="1872" cy="384"/>
                  </a:xfrm>
                  <a:prstGeom prst="line">
                    <a:avLst/>
                  </a:prstGeom>
                  <a:noFill/>
                  <a:ln w="57150">
                    <a:solidFill>
                      <a:schemeClr val="tx1"/>
                    </a:solidFill>
                    <a:round/>
                    <a:headEnd/>
                    <a:tailEnd/>
                  </a:ln>
                  <a:effectLst/>
                </p:spPr>
                <p:txBody>
                  <a:bodyPr/>
                  <a:lstStyle/>
                  <a:p>
                    <a:endParaRPr lang="en-US"/>
                  </a:p>
                </p:txBody>
              </p:sp>
              <p:pic>
                <p:nvPicPr>
                  <p:cNvPr id="159" name="Picture 90" descr="bs00282_"/>
                  <p:cNvPicPr>
                    <a:picLocks noChangeAspect="1" noChangeArrowheads="1"/>
                  </p:cNvPicPr>
                  <p:nvPr/>
                </p:nvPicPr>
                <p:blipFill>
                  <a:blip r:embed="rId4" cstate="print"/>
                  <a:srcRect/>
                  <a:stretch>
                    <a:fillRect/>
                  </a:stretch>
                </p:blipFill>
                <p:spPr bwMode="auto">
                  <a:xfrm>
                    <a:off x="4560" y="240"/>
                    <a:ext cx="288" cy="285"/>
                  </a:xfrm>
                  <a:prstGeom prst="rect">
                    <a:avLst/>
                  </a:prstGeom>
                  <a:noFill/>
                </p:spPr>
              </p:pic>
              <p:pic>
                <p:nvPicPr>
                  <p:cNvPr id="160" name="Picture 91" descr="bs00282_"/>
                  <p:cNvPicPr>
                    <a:picLocks noChangeAspect="1" noChangeArrowheads="1"/>
                  </p:cNvPicPr>
                  <p:nvPr/>
                </p:nvPicPr>
                <p:blipFill>
                  <a:blip r:embed="rId4" cstate="print"/>
                  <a:srcRect/>
                  <a:stretch>
                    <a:fillRect/>
                  </a:stretch>
                </p:blipFill>
                <p:spPr bwMode="auto">
                  <a:xfrm>
                    <a:off x="3792" y="432"/>
                    <a:ext cx="288" cy="285"/>
                  </a:xfrm>
                  <a:prstGeom prst="rect">
                    <a:avLst/>
                  </a:prstGeom>
                  <a:noFill/>
                </p:spPr>
              </p:pic>
              <p:pic>
                <p:nvPicPr>
                  <p:cNvPr id="161" name="Picture 92" descr="bs00282_"/>
                  <p:cNvPicPr>
                    <a:picLocks noChangeAspect="1" noChangeArrowheads="1"/>
                  </p:cNvPicPr>
                  <p:nvPr/>
                </p:nvPicPr>
                <p:blipFill>
                  <a:blip r:embed="rId4" cstate="print"/>
                  <a:srcRect/>
                  <a:stretch>
                    <a:fillRect/>
                  </a:stretch>
                </p:blipFill>
                <p:spPr bwMode="auto">
                  <a:xfrm>
                    <a:off x="3024" y="528"/>
                    <a:ext cx="288" cy="285"/>
                  </a:xfrm>
                  <a:prstGeom prst="rect">
                    <a:avLst/>
                  </a:prstGeom>
                  <a:noFill/>
                </p:spPr>
              </p:pic>
              <p:pic>
                <p:nvPicPr>
                  <p:cNvPr id="162" name="Picture 93" descr="bs00283_"/>
                  <p:cNvPicPr>
                    <a:picLocks noChangeAspect="1" noChangeArrowheads="1"/>
                  </p:cNvPicPr>
                  <p:nvPr/>
                </p:nvPicPr>
                <p:blipFill>
                  <a:blip r:embed="rId5" cstate="print"/>
                  <a:srcRect/>
                  <a:stretch>
                    <a:fillRect/>
                  </a:stretch>
                </p:blipFill>
                <p:spPr bwMode="auto">
                  <a:xfrm>
                    <a:off x="4176" y="336"/>
                    <a:ext cx="255" cy="288"/>
                  </a:xfrm>
                  <a:prstGeom prst="rect">
                    <a:avLst/>
                  </a:prstGeom>
                  <a:noFill/>
                </p:spPr>
              </p:pic>
              <p:pic>
                <p:nvPicPr>
                  <p:cNvPr id="163" name="Picture 94" descr="bs00234_"/>
                  <p:cNvPicPr>
                    <a:picLocks noChangeAspect="1" noChangeArrowheads="1"/>
                  </p:cNvPicPr>
                  <p:nvPr/>
                </p:nvPicPr>
                <p:blipFill>
                  <a:blip r:embed="rId6" cstate="print"/>
                  <a:srcRect/>
                  <a:stretch>
                    <a:fillRect/>
                  </a:stretch>
                </p:blipFill>
                <p:spPr bwMode="auto">
                  <a:xfrm>
                    <a:off x="3312" y="528"/>
                    <a:ext cx="384" cy="229"/>
                  </a:xfrm>
                  <a:prstGeom prst="rect">
                    <a:avLst/>
                  </a:prstGeom>
                  <a:noFill/>
                </p:spPr>
              </p:pic>
              <p:pic>
                <p:nvPicPr>
                  <p:cNvPr id="164" name="Picture 95" descr="Hub"/>
                  <p:cNvPicPr>
                    <a:picLocks noChangeAspect="1" noChangeArrowheads="1"/>
                  </p:cNvPicPr>
                  <p:nvPr/>
                </p:nvPicPr>
                <p:blipFill>
                  <a:blip r:embed="rId3" cstate="print"/>
                  <a:srcRect/>
                  <a:stretch>
                    <a:fillRect/>
                  </a:stretch>
                </p:blipFill>
                <p:spPr bwMode="auto">
                  <a:xfrm>
                    <a:off x="2592" y="672"/>
                    <a:ext cx="336" cy="162"/>
                  </a:xfrm>
                  <a:prstGeom prst="rect">
                    <a:avLst/>
                  </a:prstGeom>
                  <a:noFill/>
                </p:spPr>
              </p:pic>
            </p:grpSp>
            <p:sp>
              <p:nvSpPr>
                <p:cNvPr id="138" name="Line 96"/>
                <p:cNvSpPr>
                  <a:spLocks noChangeShapeType="1"/>
                </p:cNvSpPr>
                <p:nvPr/>
              </p:nvSpPr>
              <p:spPr bwMode="auto">
                <a:xfrm flipH="1" flipV="1">
                  <a:off x="1584" y="1440"/>
                  <a:ext cx="432" cy="1104"/>
                </a:xfrm>
                <a:prstGeom prst="line">
                  <a:avLst/>
                </a:prstGeom>
                <a:noFill/>
                <a:ln w="57150">
                  <a:solidFill>
                    <a:schemeClr val="tx1"/>
                  </a:solidFill>
                  <a:round/>
                  <a:headEnd/>
                  <a:tailEnd/>
                </a:ln>
                <a:effectLst/>
              </p:spPr>
              <p:txBody>
                <a:bodyPr/>
                <a:lstStyle/>
                <a:p>
                  <a:endParaRPr lang="en-US"/>
                </a:p>
              </p:txBody>
            </p:sp>
            <p:pic>
              <p:nvPicPr>
                <p:cNvPr id="139" name="Picture 97" descr="Hub"/>
                <p:cNvPicPr>
                  <a:picLocks noChangeAspect="1" noChangeArrowheads="1"/>
                </p:cNvPicPr>
                <p:nvPr/>
              </p:nvPicPr>
              <p:blipFill>
                <a:blip r:embed="rId3" cstate="print"/>
                <a:srcRect/>
                <a:stretch>
                  <a:fillRect/>
                </a:stretch>
              </p:blipFill>
              <p:spPr bwMode="auto">
                <a:xfrm>
                  <a:off x="1488" y="1392"/>
                  <a:ext cx="336" cy="162"/>
                </a:xfrm>
                <a:prstGeom prst="rect">
                  <a:avLst/>
                </a:prstGeom>
                <a:noFill/>
              </p:spPr>
            </p:pic>
            <p:sp>
              <p:nvSpPr>
                <p:cNvPr id="140" name="Line 98"/>
                <p:cNvSpPr>
                  <a:spLocks noChangeShapeType="1"/>
                </p:cNvSpPr>
                <p:nvPr/>
              </p:nvSpPr>
              <p:spPr bwMode="auto">
                <a:xfrm flipV="1">
                  <a:off x="2064" y="2304"/>
                  <a:ext cx="48" cy="240"/>
                </a:xfrm>
                <a:prstGeom prst="line">
                  <a:avLst/>
                </a:prstGeom>
                <a:noFill/>
                <a:ln w="57150">
                  <a:solidFill>
                    <a:schemeClr val="tx1"/>
                  </a:solidFill>
                  <a:round/>
                  <a:headEnd/>
                  <a:tailEnd/>
                </a:ln>
                <a:effectLst/>
              </p:spPr>
              <p:txBody>
                <a:bodyPr/>
                <a:lstStyle/>
                <a:p>
                  <a:endParaRPr lang="en-US"/>
                </a:p>
              </p:txBody>
            </p:sp>
            <p:pic>
              <p:nvPicPr>
                <p:cNvPr id="141" name="Picture 99" descr="bs00283_"/>
                <p:cNvPicPr>
                  <a:picLocks noChangeAspect="1" noChangeArrowheads="1"/>
                </p:cNvPicPr>
                <p:nvPr/>
              </p:nvPicPr>
              <p:blipFill>
                <a:blip r:embed="rId5" cstate="print"/>
                <a:srcRect/>
                <a:stretch>
                  <a:fillRect/>
                </a:stretch>
              </p:blipFill>
              <p:spPr bwMode="auto">
                <a:xfrm>
                  <a:off x="2016" y="2064"/>
                  <a:ext cx="255" cy="288"/>
                </a:xfrm>
                <a:prstGeom prst="rect">
                  <a:avLst/>
                </a:prstGeom>
                <a:noFill/>
              </p:spPr>
            </p:pic>
            <p:grpSp>
              <p:nvGrpSpPr>
                <p:cNvPr id="13" name="Group 100"/>
                <p:cNvGrpSpPr>
                  <a:grpSpLocks/>
                </p:cNvGrpSpPr>
                <p:nvPr/>
              </p:nvGrpSpPr>
              <p:grpSpPr bwMode="auto">
                <a:xfrm>
                  <a:off x="1344" y="2496"/>
                  <a:ext cx="1344" cy="1101"/>
                  <a:chOff x="336" y="1248"/>
                  <a:chExt cx="1344" cy="1101"/>
                </a:xfrm>
              </p:grpSpPr>
              <p:sp>
                <p:nvSpPr>
                  <p:cNvPr id="143" name="Line 101"/>
                  <p:cNvSpPr>
                    <a:spLocks noChangeShapeType="1"/>
                  </p:cNvSpPr>
                  <p:nvPr/>
                </p:nvSpPr>
                <p:spPr bwMode="auto">
                  <a:xfrm flipH="1">
                    <a:off x="912" y="1296"/>
                    <a:ext cx="144" cy="480"/>
                  </a:xfrm>
                  <a:prstGeom prst="line">
                    <a:avLst/>
                  </a:prstGeom>
                  <a:noFill/>
                  <a:ln w="57150">
                    <a:solidFill>
                      <a:schemeClr val="tx1"/>
                    </a:solidFill>
                    <a:round/>
                    <a:headEnd/>
                    <a:tailEnd/>
                  </a:ln>
                  <a:effectLst/>
                </p:spPr>
                <p:txBody>
                  <a:bodyPr/>
                  <a:lstStyle/>
                  <a:p>
                    <a:endParaRPr lang="en-US"/>
                  </a:p>
                </p:txBody>
              </p:sp>
              <p:sp>
                <p:nvSpPr>
                  <p:cNvPr id="144" name="Line 102"/>
                  <p:cNvSpPr>
                    <a:spLocks noChangeShapeType="1"/>
                  </p:cNvSpPr>
                  <p:nvPr/>
                </p:nvSpPr>
                <p:spPr bwMode="auto">
                  <a:xfrm flipH="1" flipV="1">
                    <a:off x="576" y="1680"/>
                    <a:ext cx="336" cy="96"/>
                  </a:xfrm>
                  <a:prstGeom prst="line">
                    <a:avLst/>
                  </a:prstGeom>
                  <a:noFill/>
                  <a:ln w="57150">
                    <a:solidFill>
                      <a:schemeClr val="tx1"/>
                    </a:solidFill>
                    <a:round/>
                    <a:headEnd/>
                    <a:tailEnd/>
                  </a:ln>
                  <a:effectLst/>
                </p:spPr>
                <p:txBody>
                  <a:bodyPr/>
                  <a:lstStyle/>
                  <a:p>
                    <a:endParaRPr lang="en-US"/>
                  </a:p>
                </p:txBody>
              </p:sp>
              <p:pic>
                <p:nvPicPr>
                  <p:cNvPr id="145" name="Picture 103" descr="bs00283_"/>
                  <p:cNvPicPr>
                    <a:picLocks noChangeAspect="1" noChangeArrowheads="1"/>
                  </p:cNvPicPr>
                  <p:nvPr/>
                </p:nvPicPr>
                <p:blipFill>
                  <a:blip r:embed="rId5" cstate="print"/>
                  <a:srcRect/>
                  <a:stretch>
                    <a:fillRect/>
                  </a:stretch>
                </p:blipFill>
                <p:spPr bwMode="auto">
                  <a:xfrm>
                    <a:off x="384" y="1488"/>
                    <a:ext cx="255" cy="288"/>
                  </a:xfrm>
                  <a:prstGeom prst="rect">
                    <a:avLst/>
                  </a:prstGeom>
                  <a:noFill/>
                </p:spPr>
              </p:pic>
              <p:sp>
                <p:nvSpPr>
                  <p:cNvPr id="146" name="Line 104"/>
                  <p:cNvSpPr>
                    <a:spLocks noChangeShapeType="1"/>
                  </p:cNvSpPr>
                  <p:nvPr/>
                </p:nvSpPr>
                <p:spPr bwMode="auto">
                  <a:xfrm flipV="1">
                    <a:off x="912" y="1680"/>
                    <a:ext cx="432" cy="96"/>
                  </a:xfrm>
                  <a:prstGeom prst="line">
                    <a:avLst/>
                  </a:prstGeom>
                  <a:noFill/>
                  <a:ln w="57150">
                    <a:solidFill>
                      <a:schemeClr val="tx1"/>
                    </a:solidFill>
                    <a:round/>
                    <a:headEnd/>
                    <a:tailEnd/>
                  </a:ln>
                  <a:effectLst/>
                </p:spPr>
                <p:txBody>
                  <a:bodyPr/>
                  <a:lstStyle/>
                  <a:p>
                    <a:endParaRPr lang="en-US"/>
                  </a:p>
                </p:txBody>
              </p:sp>
              <p:sp>
                <p:nvSpPr>
                  <p:cNvPr id="147" name="Line 105"/>
                  <p:cNvSpPr>
                    <a:spLocks noChangeShapeType="1"/>
                  </p:cNvSpPr>
                  <p:nvPr/>
                </p:nvSpPr>
                <p:spPr bwMode="auto">
                  <a:xfrm flipH="1">
                    <a:off x="864" y="1776"/>
                    <a:ext cx="48" cy="432"/>
                  </a:xfrm>
                  <a:prstGeom prst="line">
                    <a:avLst/>
                  </a:prstGeom>
                  <a:noFill/>
                  <a:ln w="57150">
                    <a:solidFill>
                      <a:schemeClr val="tx1"/>
                    </a:solidFill>
                    <a:round/>
                    <a:headEnd/>
                    <a:tailEnd/>
                  </a:ln>
                  <a:effectLst/>
                </p:spPr>
                <p:txBody>
                  <a:bodyPr/>
                  <a:lstStyle/>
                  <a:p>
                    <a:endParaRPr lang="en-US"/>
                  </a:p>
                </p:txBody>
              </p:sp>
              <p:sp>
                <p:nvSpPr>
                  <p:cNvPr id="148" name="Line 106"/>
                  <p:cNvSpPr>
                    <a:spLocks noChangeShapeType="1"/>
                  </p:cNvSpPr>
                  <p:nvPr/>
                </p:nvSpPr>
                <p:spPr bwMode="auto">
                  <a:xfrm flipH="1" flipV="1">
                    <a:off x="912" y="1776"/>
                    <a:ext cx="576" cy="144"/>
                  </a:xfrm>
                  <a:prstGeom prst="line">
                    <a:avLst/>
                  </a:prstGeom>
                  <a:noFill/>
                  <a:ln w="57150">
                    <a:solidFill>
                      <a:schemeClr val="tx1"/>
                    </a:solidFill>
                    <a:round/>
                    <a:headEnd/>
                    <a:tailEnd/>
                  </a:ln>
                  <a:effectLst/>
                </p:spPr>
                <p:txBody>
                  <a:bodyPr/>
                  <a:lstStyle/>
                  <a:p>
                    <a:endParaRPr lang="en-US"/>
                  </a:p>
                </p:txBody>
              </p:sp>
              <p:sp>
                <p:nvSpPr>
                  <p:cNvPr id="149" name="Line 107"/>
                  <p:cNvSpPr>
                    <a:spLocks noChangeShapeType="1"/>
                  </p:cNvSpPr>
                  <p:nvPr/>
                </p:nvSpPr>
                <p:spPr bwMode="auto">
                  <a:xfrm flipV="1">
                    <a:off x="528" y="1776"/>
                    <a:ext cx="384" cy="252"/>
                  </a:xfrm>
                  <a:prstGeom prst="line">
                    <a:avLst/>
                  </a:prstGeom>
                  <a:noFill/>
                  <a:ln w="57150">
                    <a:solidFill>
                      <a:schemeClr val="tx1"/>
                    </a:solidFill>
                    <a:round/>
                    <a:headEnd/>
                    <a:tailEnd/>
                  </a:ln>
                  <a:effectLst/>
                </p:spPr>
                <p:txBody>
                  <a:bodyPr/>
                  <a:lstStyle/>
                  <a:p>
                    <a:endParaRPr lang="en-US"/>
                  </a:p>
                </p:txBody>
              </p:sp>
              <p:sp>
                <p:nvSpPr>
                  <p:cNvPr id="150" name="Line 108"/>
                  <p:cNvSpPr>
                    <a:spLocks noChangeShapeType="1"/>
                  </p:cNvSpPr>
                  <p:nvPr/>
                </p:nvSpPr>
                <p:spPr bwMode="auto">
                  <a:xfrm flipH="1" flipV="1">
                    <a:off x="912" y="1776"/>
                    <a:ext cx="336" cy="384"/>
                  </a:xfrm>
                  <a:prstGeom prst="line">
                    <a:avLst/>
                  </a:prstGeom>
                  <a:noFill/>
                  <a:ln w="57150">
                    <a:solidFill>
                      <a:schemeClr val="tx1"/>
                    </a:solidFill>
                    <a:round/>
                    <a:headEnd/>
                    <a:tailEnd/>
                  </a:ln>
                  <a:effectLst/>
                </p:spPr>
                <p:txBody>
                  <a:bodyPr/>
                  <a:lstStyle/>
                  <a:p>
                    <a:endParaRPr lang="en-US"/>
                  </a:p>
                </p:txBody>
              </p:sp>
              <p:pic>
                <p:nvPicPr>
                  <p:cNvPr id="151" name="Picture 109" descr="bs00282_"/>
                  <p:cNvPicPr>
                    <a:picLocks noChangeAspect="1" noChangeArrowheads="1"/>
                  </p:cNvPicPr>
                  <p:nvPr/>
                </p:nvPicPr>
                <p:blipFill>
                  <a:blip r:embed="rId4" cstate="print"/>
                  <a:srcRect/>
                  <a:stretch>
                    <a:fillRect/>
                  </a:stretch>
                </p:blipFill>
                <p:spPr bwMode="auto">
                  <a:xfrm>
                    <a:off x="720" y="2064"/>
                    <a:ext cx="288" cy="285"/>
                  </a:xfrm>
                  <a:prstGeom prst="rect">
                    <a:avLst/>
                  </a:prstGeom>
                  <a:noFill/>
                </p:spPr>
              </p:pic>
              <p:pic>
                <p:nvPicPr>
                  <p:cNvPr id="152" name="Picture 110" descr="bs00282_"/>
                  <p:cNvPicPr>
                    <a:picLocks noChangeAspect="1" noChangeArrowheads="1"/>
                  </p:cNvPicPr>
                  <p:nvPr/>
                </p:nvPicPr>
                <p:blipFill>
                  <a:blip r:embed="rId4" cstate="print"/>
                  <a:srcRect/>
                  <a:stretch>
                    <a:fillRect/>
                  </a:stretch>
                </p:blipFill>
                <p:spPr bwMode="auto">
                  <a:xfrm>
                    <a:off x="336" y="1920"/>
                    <a:ext cx="288" cy="285"/>
                  </a:xfrm>
                  <a:prstGeom prst="rect">
                    <a:avLst/>
                  </a:prstGeom>
                  <a:noFill/>
                </p:spPr>
              </p:pic>
              <p:pic>
                <p:nvPicPr>
                  <p:cNvPr id="153" name="Picture 111" descr="bs00282_"/>
                  <p:cNvPicPr>
                    <a:picLocks noChangeAspect="1" noChangeArrowheads="1"/>
                  </p:cNvPicPr>
                  <p:nvPr/>
                </p:nvPicPr>
                <p:blipFill>
                  <a:blip r:embed="rId4" cstate="print"/>
                  <a:srcRect/>
                  <a:stretch>
                    <a:fillRect/>
                  </a:stretch>
                </p:blipFill>
                <p:spPr bwMode="auto">
                  <a:xfrm>
                    <a:off x="1296" y="1488"/>
                    <a:ext cx="288" cy="285"/>
                  </a:xfrm>
                  <a:prstGeom prst="rect">
                    <a:avLst/>
                  </a:prstGeom>
                  <a:noFill/>
                </p:spPr>
              </p:pic>
              <p:pic>
                <p:nvPicPr>
                  <p:cNvPr id="154" name="Picture 112" descr="bs00282_"/>
                  <p:cNvPicPr>
                    <a:picLocks noChangeAspect="1" noChangeArrowheads="1"/>
                  </p:cNvPicPr>
                  <p:nvPr/>
                </p:nvPicPr>
                <p:blipFill>
                  <a:blip r:embed="rId4" cstate="print"/>
                  <a:srcRect/>
                  <a:stretch>
                    <a:fillRect/>
                  </a:stretch>
                </p:blipFill>
                <p:spPr bwMode="auto">
                  <a:xfrm>
                    <a:off x="1104" y="2064"/>
                    <a:ext cx="288" cy="285"/>
                  </a:xfrm>
                  <a:prstGeom prst="rect">
                    <a:avLst/>
                  </a:prstGeom>
                  <a:noFill/>
                </p:spPr>
              </p:pic>
              <p:pic>
                <p:nvPicPr>
                  <p:cNvPr id="155" name="Picture 113" descr="bs00234_"/>
                  <p:cNvPicPr>
                    <a:picLocks noChangeAspect="1" noChangeArrowheads="1"/>
                  </p:cNvPicPr>
                  <p:nvPr/>
                </p:nvPicPr>
                <p:blipFill>
                  <a:blip r:embed="rId6" cstate="print"/>
                  <a:srcRect/>
                  <a:stretch>
                    <a:fillRect/>
                  </a:stretch>
                </p:blipFill>
                <p:spPr bwMode="auto">
                  <a:xfrm>
                    <a:off x="1296" y="1824"/>
                    <a:ext cx="384" cy="229"/>
                  </a:xfrm>
                  <a:prstGeom prst="rect">
                    <a:avLst/>
                  </a:prstGeom>
                  <a:noFill/>
                </p:spPr>
              </p:pic>
              <p:pic>
                <p:nvPicPr>
                  <p:cNvPr id="156" name="Picture 114" descr="Hub"/>
                  <p:cNvPicPr>
                    <a:picLocks noChangeAspect="1" noChangeArrowheads="1"/>
                  </p:cNvPicPr>
                  <p:nvPr/>
                </p:nvPicPr>
                <p:blipFill>
                  <a:blip r:embed="rId3" cstate="print"/>
                  <a:srcRect/>
                  <a:stretch>
                    <a:fillRect/>
                  </a:stretch>
                </p:blipFill>
                <p:spPr bwMode="auto">
                  <a:xfrm>
                    <a:off x="768" y="1680"/>
                    <a:ext cx="336" cy="162"/>
                  </a:xfrm>
                  <a:prstGeom prst="rect">
                    <a:avLst/>
                  </a:prstGeom>
                  <a:noFill/>
                </p:spPr>
              </p:pic>
              <p:pic>
                <p:nvPicPr>
                  <p:cNvPr id="157" name="Picture 115" descr="Hub"/>
                  <p:cNvPicPr>
                    <a:picLocks noChangeAspect="1" noChangeArrowheads="1"/>
                  </p:cNvPicPr>
                  <p:nvPr/>
                </p:nvPicPr>
                <p:blipFill>
                  <a:blip r:embed="rId3" cstate="print"/>
                  <a:srcRect/>
                  <a:stretch>
                    <a:fillRect/>
                  </a:stretch>
                </p:blipFill>
                <p:spPr bwMode="auto">
                  <a:xfrm>
                    <a:off x="912" y="1248"/>
                    <a:ext cx="336" cy="162"/>
                  </a:xfrm>
                  <a:prstGeom prst="rect">
                    <a:avLst/>
                  </a:prstGeom>
                  <a:noFill/>
                </p:spPr>
              </p:pic>
            </p:grpSp>
          </p:grpSp>
        </p:grpSp>
        <p:grpSp>
          <p:nvGrpSpPr>
            <p:cNvPr id="14" name="Group 116"/>
            <p:cNvGrpSpPr>
              <a:grpSpLocks/>
            </p:cNvGrpSpPr>
            <p:nvPr/>
          </p:nvGrpSpPr>
          <p:grpSpPr bwMode="auto">
            <a:xfrm>
              <a:off x="4368" y="192"/>
              <a:ext cx="1104" cy="306"/>
              <a:chOff x="3072" y="288"/>
              <a:chExt cx="1104" cy="306"/>
            </a:xfrm>
          </p:grpSpPr>
          <p:sp>
            <p:nvSpPr>
              <p:cNvPr id="117" name="Line 117"/>
              <p:cNvSpPr>
                <a:spLocks noChangeShapeType="1"/>
              </p:cNvSpPr>
              <p:nvPr/>
            </p:nvSpPr>
            <p:spPr bwMode="auto">
              <a:xfrm flipV="1">
                <a:off x="3312" y="384"/>
                <a:ext cx="768" cy="96"/>
              </a:xfrm>
              <a:prstGeom prst="line">
                <a:avLst/>
              </a:prstGeom>
              <a:noFill/>
              <a:ln w="57150">
                <a:solidFill>
                  <a:schemeClr val="tx1"/>
                </a:solidFill>
                <a:round/>
                <a:headEnd/>
                <a:tailEnd/>
              </a:ln>
              <a:effectLst/>
            </p:spPr>
            <p:txBody>
              <a:bodyPr/>
              <a:lstStyle/>
              <a:p>
                <a:endParaRPr lang="en-US"/>
              </a:p>
            </p:txBody>
          </p:sp>
          <p:pic>
            <p:nvPicPr>
              <p:cNvPr id="118" name="Picture 118" descr="bs00282_"/>
              <p:cNvPicPr>
                <a:picLocks noChangeAspect="1" noChangeArrowheads="1"/>
              </p:cNvPicPr>
              <p:nvPr/>
            </p:nvPicPr>
            <p:blipFill>
              <a:blip r:embed="rId4" cstate="print"/>
              <a:srcRect/>
              <a:stretch>
                <a:fillRect/>
              </a:stretch>
            </p:blipFill>
            <p:spPr bwMode="auto">
              <a:xfrm>
                <a:off x="3504" y="288"/>
                <a:ext cx="288" cy="285"/>
              </a:xfrm>
              <a:prstGeom prst="rect">
                <a:avLst/>
              </a:prstGeom>
              <a:noFill/>
            </p:spPr>
          </p:pic>
          <p:pic>
            <p:nvPicPr>
              <p:cNvPr id="119" name="Picture 119" descr="bs00234_"/>
              <p:cNvPicPr>
                <a:picLocks noChangeAspect="1" noChangeArrowheads="1"/>
              </p:cNvPicPr>
              <p:nvPr/>
            </p:nvPicPr>
            <p:blipFill>
              <a:blip r:embed="rId6" cstate="print"/>
              <a:srcRect/>
              <a:stretch>
                <a:fillRect/>
              </a:stretch>
            </p:blipFill>
            <p:spPr bwMode="auto">
              <a:xfrm>
                <a:off x="3792" y="288"/>
                <a:ext cx="384" cy="229"/>
              </a:xfrm>
              <a:prstGeom prst="rect">
                <a:avLst/>
              </a:prstGeom>
              <a:noFill/>
            </p:spPr>
          </p:pic>
          <p:pic>
            <p:nvPicPr>
              <p:cNvPr id="120" name="Picture 120" descr="Hub"/>
              <p:cNvPicPr>
                <a:picLocks noChangeAspect="1" noChangeArrowheads="1"/>
              </p:cNvPicPr>
              <p:nvPr/>
            </p:nvPicPr>
            <p:blipFill>
              <a:blip r:embed="rId3" cstate="print"/>
              <a:srcRect/>
              <a:stretch>
                <a:fillRect/>
              </a:stretch>
            </p:blipFill>
            <p:spPr bwMode="auto">
              <a:xfrm>
                <a:off x="3072" y="432"/>
                <a:ext cx="336" cy="162"/>
              </a:xfrm>
              <a:prstGeom prst="rect">
                <a:avLst/>
              </a:prstGeom>
              <a:noFill/>
            </p:spPr>
          </p:pic>
        </p:grpSp>
      </p:grpSp>
      <p:grpSp>
        <p:nvGrpSpPr>
          <p:cNvPr id="15" name="Group 121"/>
          <p:cNvGrpSpPr>
            <a:grpSpLocks/>
          </p:cNvGrpSpPr>
          <p:nvPr/>
        </p:nvGrpSpPr>
        <p:grpSpPr bwMode="auto">
          <a:xfrm>
            <a:off x="1198563" y="990600"/>
            <a:ext cx="6954837" cy="4495800"/>
            <a:chOff x="131" y="1104"/>
            <a:chExt cx="4381" cy="2832"/>
          </a:xfrm>
        </p:grpSpPr>
        <p:sp>
          <p:nvSpPr>
            <p:cNvPr id="232" name="Text Box 122"/>
            <p:cNvSpPr txBox="1">
              <a:spLocks noChangeArrowheads="1"/>
            </p:cNvSpPr>
            <p:nvPr/>
          </p:nvSpPr>
          <p:spPr bwMode="auto">
            <a:xfrm>
              <a:off x="131" y="1497"/>
              <a:ext cx="589" cy="135"/>
            </a:xfrm>
            <a:prstGeom prst="rect">
              <a:avLst/>
            </a:prstGeom>
            <a:noFill/>
            <a:ln w="9525">
              <a:noFill/>
              <a:miter lim="800000"/>
              <a:headEnd/>
              <a:tailEnd/>
            </a:ln>
            <a:effectLst/>
          </p:spPr>
          <p:txBody>
            <a:bodyPr>
              <a:spAutoFit/>
            </a:bodyPr>
            <a:lstStyle/>
            <a:p>
              <a:pPr algn="ctr">
                <a:spcBef>
                  <a:spcPct val="50000"/>
                </a:spcBef>
              </a:pPr>
              <a:r>
                <a:rPr lang="en-ZA" sz="800" dirty="0"/>
                <a:t>126.12.1.7</a:t>
              </a:r>
              <a:endParaRPr lang="en-GB" sz="800" dirty="0"/>
            </a:p>
          </p:txBody>
        </p:sp>
        <p:sp>
          <p:nvSpPr>
            <p:cNvPr id="233" name="Text Box 123"/>
            <p:cNvSpPr txBox="1">
              <a:spLocks noChangeArrowheads="1"/>
            </p:cNvSpPr>
            <p:nvPr/>
          </p:nvSpPr>
          <p:spPr bwMode="auto">
            <a:xfrm>
              <a:off x="1474" y="1104"/>
              <a:ext cx="590" cy="135"/>
            </a:xfrm>
            <a:prstGeom prst="rect">
              <a:avLst/>
            </a:prstGeom>
            <a:noFill/>
            <a:ln w="9525">
              <a:noFill/>
              <a:miter lim="800000"/>
              <a:headEnd/>
              <a:tailEnd/>
            </a:ln>
            <a:effectLst/>
          </p:spPr>
          <p:txBody>
            <a:bodyPr>
              <a:spAutoFit/>
            </a:bodyPr>
            <a:lstStyle/>
            <a:p>
              <a:pPr algn="ctr">
                <a:spcBef>
                  <a:spcPct val="50000"/>
                </a:spcBef>
              </a:pPr>
              <a:r>
                <a:rPr lang="en-ZA" sz="800"/>
                <a:t>126.1.1.1</a:t>
              </a:r>
              <a:endParaRPr lang="en-GB" sz="800"/>
            </a:p>
          </p:txBody>
        </p:sp>
        <p:sp>
          <p:nvSpPr>
            <p:cNvPr id="234" name="Text Box 124"/>
            <p:cNvSpPr txBox="1">
              <a:spLocks noChangeArrowheads="1"/>
            </p:cNvSpPr>
            <p:nvPr/>
          </p:nvSpPr>
          <p:spPr bwMode="auto">
            <a:xfrm>
              <a:off x="816" y="1200"/>
              <a:ext cx="590" cy="135"/>
            </a:xfrm>
            <a:prstGeom prst="rect">
              <a:avLst/>
            </a:prstGeom>
            <a:noFill/>
            <a:ln w="9525">
              <a:noFill/>
              <a:miter lim="800000"/>
              <a:headEnd/>
              <a:tailEnd/>
            </a:ln>
            <a:effectLst/>
          </p:spPr>
          <p:txBody>
            <a:bodyPr>
              <a:spAutoFit/>
            </a:bodyPr>
            <a:lstStyle/>
            <a:p>
              <a:pPr algn="ctr">
                <a:spcBef>
                  <a:spcPct val="50000"/>
                </a:spcBef>
              </a:pPr>
              <a:r>
                <a:rPr lang="en-ZA" sz="800"/>
                <a:t>126.12.1.1</a:t>
              </a:r>
              <a:endParaRPr lang="en-GB" sz="800"/>
            </a:p>
          </p:txBody>
        </p:sp>
        <p:sp>
          <p:nvSpPr>
            <p:cNvPr id="235" name="Text Box 125"/>
            <p:cNvSpPr txBox="1">
              <a:spLocks noChangeArrowheads="1"/>
            </p:cNvSpPr>
            <p:nvPr/>
          </p:nvSpPr>
          <p:spPr bwMode="auto">
            <a:xfrm>
              <a:off x="1104" y="1680"/>
              <a:ext cx="590" cy="135"/>
            </a:xfrm>
            <a:prstGeom prst="rect">
              <a:avLst/>
            </a:prstGeom>
            <a:noFill/>
            <a:ln w="9525">
              <a:noFill/>
              <a:miter lim="800000"/>
              <a:headEnd/>
              <a:tailEnd/>
            </a:ln>
            <a:effectLst/>
          </p:spPr>
          <p:txBody>
            <a:bodyPr>
              <a:spAutoFit/>
            </a:bodyPr>
            <a:lstStyle/>
            <a:p>
              <a:pPr algn="ctr">
                <a:spcBef>
                  <a:spcPct val="50000"/>
                </a:spcBef>
              </a:pPr>
              <a:r>
                <a:rPr lang="en-ZA" sz="800"/>
                <a:t>126.12.1.2</a:t>
              </a:r>
              <a:endParaRPr lang="en-GB" sz="800"/>
            </a:p>
          </p:txBody>
        </p:sp>
        <p:sp>
          <p:nvSpPr>
            <p:cNvPr id="236" name="Text Box 126"/>
            <p:cNvSpPr txBox="1">
              <a:spLocks noChangeArrowheads="1"/>
            </p:cNvSpPr>
            <p:nvPr/>
          </p:nvSpPr>
          <p:spPr bwMode="auto">
            <a:xfrm>
              <a:off x="192" y="1728"/>
              <a:ext cx="590" cy="155"/>
            </a:xfrm>
            <a:prstGeom prst="rect">
              <a:avLst/>
            </a:prstGeom>
            <a:noFill/>
            <a:ln w="9525">
              <a:noFill/>
              <a:miter lim="800000"/>
              <a:headEnd/>
              <a:tailEnd/>
            </a:ln>
            <a:effectLst/>
          </p:spPr>
          <p:txBody>
            <a:bodyPr>
              <a:spAutoFit/>
            </a:bodyPr>
            <a:lstStyle/>
            <a:p>
              <a:pPr algn="ctr">
                <a:spcBef>
                  <a:spcPct val="50000"/>
                </a:spcBef>
              </a:pPr>
              <a:r>
                <a:rPr lang="en-ZA" sz="1000" b="1" dirty="0">
                  <a:solidFill>
                    <a:srgbClr val="C00000"/>
                  </a:solidFill>
                </a:rPr>
                <a:t>126.12.1.3</a:t>
              </a:r>
              <a:endParaRPr lang="en-GB" sz="1000" b="1" dirty="0">
                <a:solidFill>
                  <a:srgbClr val="C00000"/>
                </a:solidFill>
              </a:endParaRPr>
            </a:p>
          </p:txBody>
        </p:sp>
        <p:sp>
          <p:nvSpPr>
            <p:cNvPr id="237" name="Text Box 127"/>
            <p:cNvSpPr txBox="1">
              <a:spLocks noChangeArrowheads="1"/>
            </p:cNvSpPr>
            <p:nvPr/>
          </p:nvSpPr>
          <p:spPr bwMode="auto">
            <a:xfrm>
              <a:off x="467" y="1881"/>
              <a:ext cx="589" cy="135"/>
            </a:xfrm>
            <a:prstGeom prst="rect">
              <a:avLst/>
            </a:prstGeom>
            <a:noFill/>
            <a:ln w="9525">
              <a:noFill/>
              <a:miter lim="800000"/>
              <a:headEnd/>
              <a:tailEnd/>
            </a:ln>
            <a:effectLst/>
          </p:spPr>
          <p:txBody>
            <a:bodyPr>
              <a:spAutoFit/>
            </a:bodyPr>
            <a:lstStyle/>
            <a:p>
              <a:pPr algn="ctr">
                <a:spcBef>
                  <a:spcPct val="50000"/>
                </a:spcBef>
              </a:pPr>
              <a:r>
                <a:rPr lang="en-ZA" sz="800"/>
                <a:t>126.12.1.4</a:t>
              </a:r>
              <a:endParaRPr lang="en-GB" sz="800"/>
            </a:p>
          </p:txBody>
        </p:sp>
        <p:sp>
          <p:nvSpPr>
            <p:cNvPr id="238" name="Text Box 128"/>
            <p:cNvSpPr txBox="1">
              <a:spLocks noChangeArrowheads="1"/>
            </p:cNvSpPr>
            <p:nvPr/>
          </p:nvSpPr>
          <p:spPr bwMode="auto">
            <a:xfrm>
              <a:off x="1043" y="1401"/>
              <a:ext cx="589" cy="135"/>
            </a:xfrm>
            <a:prstGeom prst="rect">
              <a:avLst/>
            </a:prstGeom>
            <a:noFill/>
            <a:ln w="9525">
              <a:noFill/>
              <a:miter lim="800000"/>
              <a:headEnd/>
              <a:tailEnd/>
            </a:ln>
            <a:effectLst/>
          </p:spPr>
          <p:txBody>
            <a:bodyPr>
              <a:spAutoFit/>
            </a:bodyPr>
            <a:lstStyle/>
            <a:p>
              <a:pPr algn="ctr">
                <a:spcBef>
                  <a:spcPct val="50000"/>
                </a:spcBef>
              </a:pPr>
              <a:r>
                <a:rPr lang="en-ZA" sz="800"/>
                <a:t>126.12.1.5</a:t>
              </a:r>
              <a:endParaRPr lang="en-GB" sz="800"/>
            </a:p>
          </p:txBody>
        </p:sp>
        <p:sp>
          <p:nvSpPr>
            <p:cNvPr id="239" name="Text Box 129"/>
            <p:cNvSpPr txBox="1">
              <a:spLocks noChangeArrowheads="1"/>
            </p:cNvSpPr>
            <p:nvPr/>
          </p:nvSpPr>
          <p:spPr bwMode="auto">
            <a:xfrm>
              <a:off x="611" y="1344"/>
              <a:ext cx="589" cy="135"/>
            </a:xfrm>
            <a:prstGeom prst="rect">
              <a:avLst/>
            </a:prstGeom>
            <a:noFill/>
            <a:ln w="9525">
              <a:noFill/>
              <a:miter lim="800000"/>
              <a:headEnd/>
              <a:tailEnd/>
            </a:ln>
            <a:effectLst/>
          </p:spPr>
          <p:txBody>
            <a:bodyPr>
              <a:spAutoFit/>
            </a:bodyPr>
            <a:lstStyle/>
            <a:p>
              <a:pPr algn="ctr">
                <a:spcBef>
                  <a:spcPct val="50000"/>
                </a:spcBef>
              </a:pPr>
              <a:r>
                <a:rPr lang="en-ZA" sz="800"/>
                <a:t>126.12.1.6</a:t>
              </a:r>
              <a:endParaRPr lang="en-GB" sz="800"/>
            </a:p>
          </p:txBody>
        </p:sp>
        <p:sp>
          <p:nvSpPr>
            <p:cNvPr id="240" name="Text Box 130"/>
            <p:cNvSpPr txBox="1">
              <a:spLocks noChangeArrowheads="1"/>
            </p:cNvSpPr>
            <p:nvPr/>
          </p:nvSpPr>
          <p:spPr bwMode="auto">
            <a:xfrm>
              <a:off x="2818" y="1209"/>
              <a:ext cx="590" cy="135"/>
            </a:xfrm>
            <a:prstGeom prst="rect">
              <a:avLst/>
            </a:prstGeom>
            <a:noFill/>
            <a:ln w="9525">
              <a:noFill/>
              <a:miter lim="800000"/>
              <a:headEnd/>
              <a:tailEnd/>
            </a:ln>
            <a:effectLst/>
          </p:spPr>
          <p:txBody>
            <a:bodyPr>
              <a:spAutoFit/>
            </a:bodyPr>
            <a:lstStyle/>
            <a:p>
              <a:pPr algn="ctr">
                <a:spcBef>
                  <a:spcPct val="50000"/>
                </a:spcBef>
              </a:pPr>
              <a:r>
                <a:rPr lang="en-ZA" sz="800"/>
                <a:t>15.35.200.1</a:t>
              </a:r>
              <a:endParaRPr lang="en-GB" sz="800"/>
            </a:p>
          </p:txBody>
        </p:sp>
        <p:sp>
          <p:nvSpPr>
            <p:cNvPr id="241" name="Text Box 131"/>
            <p:cNvSpPr txBox="1">
              <a:spLocks noChangeArrowheads="1"/>
            </p:cNvSpPr>
            <p:nvPr/>
          </p:nvSpPr>
          <p:spPr bwMode="auto">
            <a:xfrm>
              <a:off x="3107" y="1104"/>
              <a:ext cx="589" cy="135"/>
            </a:xfrm>
            <a:prstGeom prst="rect">
              <a:avLst/>
            </a:prstGeom>
            <a:noFill/>
            <a:ln w="9525">
              <a:noFill/>
              <a:miter lim="800000"/>
              <a:headEnd/>
              <a:tailEnd/>
            </a:ln>
            <a:effectLst/>
          </p:spPr>
          <p:txBody>
            <a:bodyPr>
              <a:spAutoFit/>
            </a:bodyPr>
            <a:lstStyle/>
            <a:p>
              <a:pPr algn="ctr">
                <a:spcBef>
                  <a:spcPct val="50000"/>
                </a:spcBef>
              </a:pPr>
              <a:r>
                <a:rPr lang="en-ZA" sz="800"/>
                <a:t>15.35.200.2</a:t>
              </a:r>
              <a:endParaRPr lang="en-GB" sz="800"/>
            </a:p>
          </p:txBody>
        </p:sp>
        <p:sp>
          <p:nvSpPr>
            <p:cNvPr id="242" name="Text Box 132"/>
            <p:cNvSpPr txBox="1">
              <a:spLocks noChangeArrowheads="1"/>
            </p:cNvSpPr>
            <p:nvPr/>
          </p:nvSpPr>
          <p:spPr bwMode="auto">
            <a:xfrm>
              <a:off x="3648" y="1257"/>
              <a:ext cx="590" cy="135"/>
            </a:xfrm>
            <a:prstGeom prst="rect">
              <a:avLst/>
            </a:prstGeom>
            <a:noFill/>
            <a:ln w="9525">
              <a:noFill/>
              <a:miter lim="800000"/>
              <a:headEnd/>
              <a:tailEnd/>
            </a:ln>
            <a:effectLst/>
          </p:spPr>
          <p:txBody>
            <a:bodyPr>
              <a:spAutoFit/>
            </a:bodyPr>
            <a:lstStyle/>
            <a:p>
              <a:pPr algn="ctr">
                <a:spcBef>
                  <a:spcPct val="50000"/>
                </a:spcBef>
              </a:pPr>
              <a:r>
                <a:rPr lang="en-ZA" sz="800"/>
                <a:t>15.35.200.3</a:t>
              </a:r>
              <a:endParaRPr lang="en-GB" sz="800"/>
            </a:p>
          </p:txBody>
        </p:sp>
        <p:sp>
          <p:nvSpPr>
            <p:cNvPr id="243" name="Text Box 133"/>
            <p:cNvSpPr txBox="1">
              <a:spLocks noChangeArrowheads="1"/>
            </p:cNvSpPr>
            <p:nvPr/>
          </p:nvSpPr>
          <p:spPr bwMode="auto">
            <a:xfrm>
              <a:off x="1810" y="1488"/>
              <a:ext cx="590" cy="135"/>
            </a:xfrm>
            <a:prstGeom prst="rect">
              <a:avLst/>
            </a:prstGeom>
            <a:noFill/>
            <a:ln w="9525">
              <a:noFill/>
              <a:miter lim="800000"/>
              <a:headEnd/>
              <a:tailEnd/>
            </a:ln>
            <a:effectLst/>
          </p:spPr>
          <p:txBody>
            <a:bodyPr>
              <a:spAutoFit/>
            </a:bodyPr>
            <a:lstStyle/>
            <a:p>
              <a:pPr algn="ctr">
                <a:spcBef>
                  <a:spcPct val="50000"/>
                </a:spcBef>
              </a:pPr>
              <a:r>
                <a:rPr lang="en-ZA" sz="800"/>
                <a:t>132.12.1.6</a:t>
              </a:r>
              <a:endParaRPr lang="en-GB" sz="800"/>
            </a:p>
          </p:txBody>
        </p:sp>
        <p:sp>
          <p:nvSpPr>
            <p:cNvPr id="244" name="Text Box 134"/>
            <p:cNvSpPr txBox="1">
              <a:spLocks noChangeArrowheads="1"/>
            </p:cNvSpPr>
            <p:nvPr/>
          </p:nvSpPr>
          <p:spPr bwMode="auto">
            <a:xfrm>
              <a:off x="1570" y="1392"/>
              <a:ext cx="590" cy="135"/>
            </a:xfrm>
            <a:prstGeom prst="rect">
              <a:avLst/>
            </a:prstGeom>
            <a:noFill/>
            <a:ln w="9525">
              <a:noFill/>
              <a:miter lim="800000"/>
              <a:headEnd/>
              <a:tailEnd/>
            </a:ln>
            <a:effectLst/>
          </p:spPr>
          <p:txBody>
            <a:bodyPr>
              <a:spAutoFit/>
            </a:bodyPr>
            <a:lstStyle/>
            <a:p>
              <a:pPr algn="ctr">
                <a:spcBef>
                  <a:spcPct val="50000"/>
                </a:spcBef>
              </a:pPr>
              <a:r>
                <a:rPr lang="en-ZA" sz="800"/>
                <a:t>132.12.1.5</a:t>
              </a:r>
              <a:endParaRPr lang="en-GB" sz="800"/>
            </a:p>
          </p:txBody>
        </p:sp>
        <p:sp>
          <p:nvSpPr>
            <p:cNvPr id="245" name="Text Box 135"/>
            <p:cNvSpPr txBox="1">
              <a:spLocks noChangeArrowheads="1"/>
            </p:cNvSpPr>
            <p:nvPr/>
          </p:nvSpPr>
          <p:spPr bwMode="auto">
            <a:xfrm>
              <a:off x="1523" y="1728"/>
              <a:ext cx="589" cy="135"/>
            </a:xfrm>
            <a:prstGeom prst="rect">
              <a:avLst/>
            </a:prstGeom>
            <a:noFill/>
            <a:ln w="9525">
              <a:noFill/>
              <a:miter lim="800000"/>
              <a:headEnd/>
              <a:tailEnd/>
            </a:ln>
            <a:effectLst/>
          </p:spPr>
          <p:txBody>
            <a:bodyPr>
              <a:spAutoFit/>
            </a:bodyPr>
            <a:lstStyle/>
            <a:p>
              <a:pPr algn="ctr">
                <a:spcBef>
                  <a:spcPct val="50000"/>
                </a:spcBef>
              </a:pPr>
              <a:r>
                <a:rPr lang="en-ZA" sz="800"/>
                <a:t>132.12.1.4</a:t>
              </a:r>
              <a:endParaRPr lang="en-GB" sz="800"/>
            </a:p>
          </p:txBody>
        </p:sp>
        <p:sp>
          <p:nvSpPr>
            <p:cNvPr id="246" name="Text Box 136"/>
            <p:cNvSpPr txBox="1">
              <a:spLocks noChangeArrowheads="1"/>
            </p:cNvSpPr>
            <p:nvPr/>
          </p:nvSpPr>
          <p:spPr bwMode="auto">
            <a:xfrm>
              <a:off x="1584" y="2016"/>
              <a:ext cx="590" cy="135"/>
            </a:xfrm>
            <a:prstGeom prst="rect">
              <a:avLst/>
            </a:prstGeom>
            <a:noFill/>
            <a:ln w="9525">
              <a:noFill/>
              <a:miter lim="800000"/>
              <a:headEnd/>
              <a:tailEnd/>
            </a:ln>
            <a:effectLst/>
          </p:spPr>
          <p:txBody>
            <a:bodyPr>
              <a:spAutoFit/>
            </a:bodyPr>
            <a:lstStyle/>
            <a:p>
              <a:pPr algn="ctr">
                <a:spcBef>
                  <a:spcPct val="50000"/>
                </a:spcBef>
              </a:pPr>
              <a:r>
                <a:rPr lang="en-ZA" sz="800"/>
                <a:t>132.12.1.3</a:t>
              </a:r>
              <a:endParaRPr lang="en-GB" sz="800"/>
            </a:p>
          </p:txBody>
        </p:sp>
        <p:sp>
          <p:nvSpPr>
            <p:cNvPr id="247" name="Text Box 137"/>
            <p:cNvSpPr txBox="1">
              <a:spLocks noChangeArrowheads="1"/>
            </p:cNvSpPr>
            <p:nvPr/>
          </p:nvSpPr>
          <p:spPr bwMode="auto">
            <a:xfrm>
              <a:off x="2387" y="1545"/>
              <a:ext cx="589" cy="135"/>
            </a:xfrm>
            <a:prstGeom prst="rect">
              <a:avLst/>
            </a:prstGeom>
            <a:noFill/>
            <a:ln w="9525">
              <a:noFill/>
              <a:miter lim="800000"/>
              <a:headEnd/>
              <a:tailEnd/>
            </a:ln>
            <a:effectLst/>
          </p:spPr>
          <p:txBody>
            <a:bodyPr>
              <a:spAutoFit/>
            </a:bodyPr>
            <a:lstStyle/>
            <a:p>
              <a:pPr algn="ctr">
                <a:spcBef>
                  <a:spcPct val="50000"/>
                </a:spcBef>
              </a:pPr>
              <a:r>
                <a:rPr lang="en-ZA" sz="800"/>
                <a:t>132.12.1.2</a:t>
              </a:r>
              <a:endParaRPr lang="en-GB" sz="800"/>
            </a:p>
          </p:txBody>
        </p:sp>
        <p:sp>
          <p:nvSpPr>
            <p:cNvPr id="248" name="Text Box 138"/>
            <p:cNvSpPr txBox="1">
              <a:spLocks noChangeArrowheads="1"/>
            </p:cNvSpPr>
            <p:nvPr/>
          </p:nvSpPr>
          <p:spPr bwMode="auto">
            <a:xfrm>
              <a:off x="2352" y="1401"/>
              <a:ext cx="590" cy="135"/>
            </a:xfrm>
            <a:prstGeom prst="rect">
              <a:avLst/>
            </a:prstGeom>
            <a:noFill/>
            <a:ln w="9525">
              <a:noFill/>
              <a:miter lim="800000"/>
              <a:headEnd/>
              <a:tailEnd/>
            </a:ln>
            <a:effectLst/>
          </p:spPr>
          <p:txBody>
            <a:bodyPr>
              <a:spAutoFit/>
            </a:bodyPr>
            <a:lstStyle/>
            <a:p>
              <a:pPr algn="ctr">
                <a:spcBef>
                  <a:spcPct val="50000"/>
                </a:spcBef>
              </a:pPr>
              <a:r>
                <a:rPr lang="en-ZA" sz="800"/>
                <a:t>132.12.1.7</a:t>
              </a:r>
              <a:endParaRPr lang="en-GB" sz="800"/>
            </a:p>
          </p:txBody>
        </p:sp>
        <p:sp>
          <p:nvSpPr>
            <p:cNvPr id="249" name="Text Box 139"/>
            <p:cNvSpPr txBox="1">
              <a:spLocks noChangeArrowheads="1"/>
            </p:cNvSpPr>
            <p:nvPr/>
          </p:nvSpPr>
          <p:spPr bwMode="auto">
            <a:xfrm>
              <a:off x="2050" y="2112"/>
              <a:ext cx="590" cy="135"/>
            </a:xfrm>
            <a:prstGeom prst="rect">
              <a:avLst/>
            </a:prstGeom>
            <a:noFill/>
            <a:ln w="9525">
              <a:noFill/>
              <a:miter lim="800000"/>
              <a:headEnd/>
              <a:tailEnd/>
            </a:ln>
            <a:effectLst/>
          </p:spPr>
          <p:txBody>
            <a:bodyPr>
              <a:spAutoFit/>
            </a:bodyPr>
            <a:lstStyle/>
            <a:p>
              <a:pPr algn="ctr">
                <a:spcBef>
                  <a:spcPct val="50000"/>
                </a:spcBef>
              </a:pPr>
              <a:r>
                <a:rPr lang="en-ZA" sz="800"/>
                <a:t>132.12.1.1</a:t>
              </a:r>
              <a:endParaRPr lang="en-GB" sz="800"/>
            </a:p>
          </p:txBody>
        </p:sp>
        <p:sp>
          <p:nvSpPr>
            <p:cNvPr id="250" name="Text Box 140"/>
            <p:cNvSpPr txBox="1">
              <a:spLocks noChangeArrowheads="1"/>
            </p:cNvSpPr>
            <p:nvPr/>
          </p:nvSpPr>
          <p:spPr bwMode="auto">
            <a:xfrm>
              <a:off x="2496" y="2121"/>
              <a:ext cx="590" cy="135"/>
            </a:xfrm>
            <a:prstGeom prst="rect">
              <a:avLst/>
            </a:prstGeom>
            <a:noFill/>
            <a:ln w="9525">
              <a:noFill/>
              <a:miter lim="800000"/>
              <a:headEnd/>
              <a:tailEnd/>
            </a:ln>
            <a:effectLst/>
          </p:spPr>
          <p:txBody>
            <a:bodyPr>
              <a:spAutoFit/>
            </a:bodyPr>
            <a:lstStyle/>
            <a:p>
              <a:pPr algn="ctr">
                <a:spcBef>
                  <a:spcPct val="50000"/>
                </a:spcBef>
              </a:pPr>
              <a:r>
                <a:rPr lang="en-ZA" sz="800"/>
                <a:t>245.12.50.5</a:t>
              </a:r>
              <a:endParaRPr lang="en-GB" sz="800"/>
            </a:p>
          </p:txBody>
        </p:sp>
        <p:sp>
          <p:nvSpPr>
            <p:cNvPr id="251" name="Text Box 141"/>
            <p:cNvSpPr txBox="1">
              <a:spLocks noChangeArrowheads="1"/>
            </p:cNvSpPr>
            <p:nvPr/>
          </p:nvSpPr>
          <p:spPr bwMode="auto">
            <a:xfrm>
              <a:off x="3360" y="1584"/>
              <a:ext cx="589" cy="135"/>
            </a:xfrm>
            <a:prstGeom prst="rect">
              <a:avLst/>
            </a:prstGeom>
            <a:noFill/>
            <a:ln w="9525">
              <a:noFill/>
              <a:miter lim="800000"/>
              <a:headEnd/>
              <a:tailEnd/>
            </a:ln>
            <a:effectLst/>
          </p:spPr>
          <p:txBody>
            <a:bodyPr>
              <a:spAutoFit/>
            </a:bodyPr>
            <a:lstStyle/>
            <a:p>
              <a:pPr algn="ctr">
                <a:spcBef>
                  <a:spcPct val="50000"/>
                </a:spcBef>
              </a:pPr>
              <a:r>
                <a:rPr lang="en-ZA" sz="800"/>
                <a:t>245.12.50.6</a:t>
              </a:r>
              <a:endParaRPr lang="en-GB" sz="800"/>
            </a:p>
          </p:txBody>
        </p:sp>
        <p:sp>
          <p:nvSpPr>
            <p:cNvPr id="252" name="Text Box 142"/>
            <p:cNvSpPr txBox="1">
              <a:spLocks noChangeArrowheads="1"/>
            </p:cNvSpPr>
            <p:nvPr/>
          </p:nvSpPr>
          <p:spPr bwMode="auto">
            <a:xfrm>
              <a:off x="2784" y="2025"/>
              <a:ext cx="589" cy="135"/>
            </a:xfrm>
            <a:prstGeom prst="rect">
              <a:avLst/>
            </a:prstGeom>
            <a:noFill/>
            <a:ln w="9525">
              <a:noFill/>
              <a:miter lim="800000"/>
              <a:headEnd/>
              <a:tailEnd/>
            </a:ln>
            <a:effectLst/>
          </p:spPr>
          <p:txBody>
            <a:bodyPr>
              <a:spAutoFit/>
            </a:bodyPr>
            <a:lstStyle/>
            <a:p>
              <a:pPr algn="ctr">
                <a:spcBef>
                  <a:spcPct val="50000"/>
                </a:spcBef>
              </a:pPr>
              <a:r>
                <a:rPr lang="en-ZA" sz="800"/>
                <a:t>245.12.50.7</a:t>
              </a:r>
              <a:endParaRPr lang="en-GB" sz="800"/>
            </a:p>
          </p:txBody>
        </p:sp>
        <p:sp>
          <p:nvSpPr>
            <p:cNvPr id="253" name="Text Box 143"/>
            <p:cNvSpPr txBox="1">
              <a:spLocks noChangeArrowheads="1"/>
            </p:cNvSpPr>
            <p:nvPr/>
          </p:nvSpPr>
          <p:spPr bwMode="auto">
            <a:xfrm>
              <a:off x="3264" y="1929"/>
              <a:ext cx="590" cy="135"/>
            </a:xfrm>
            <a:prstGeom prst="rect">
              <a:avLst/>
            </a:prstGeom>
            <a:noFill/>
            <a:ln w="9525">
              <a:noFill/>
              <a:miter lim="800000"/>
              <a:headEnd/>
              <a:tailEnd/>
            </a:ln>
            <a:effectLst/>
          </p:spPr>
          <p:txBody>
            <a:bodyPr>
              <a:spAutoFit/>
            </a:bodyPr>
            <a:lstStyle/>
            <a:p>
              <a:pPr algn="ctr">
                <a:spcBef>
                  <a:spcPct val="50000"/>
                </a:spcBef>
              </a:pPr>
              <a:r>
                <a:rPr lang="en-ZA" sz="800"/>
                <a:t>245.12.50.8</a:t>
              </a:r>
              <a:endParaRPr lang="en-GB" sz="800"/>
            </a:p>
          </p:txBody>
        </p:sp>
        <p:sp>
          <p:nvSpPr>
            <p:cNvPr id="254" name="Text Box 144"/>
            <p:cNvSpPr txBox="1">
              <a:spLocks noChangeArrowheads="1"/>
            </p:cNvSpPr>
            <p:nvPr/>
          </p:nvSpPr>
          <p:spPr bwMode="auto">
            <a:xfrm>
              <a:off x="2866" y="1728"/>
              <a:ext cx="590" cy="135"/>
            </a:xfrm>
            <a:prstGeom prst="rect">
              <a:avLst/>
            </a:prstGeom>
            <a:noFill/>
            <a:ln w="9525">
              <a:noFill/>
              <a:miter lim="800000"/>
              <a:headEnd/>
              <a:tailEnd/>
            </a:ln>
            <a:effectLst/>
          </p:spPr>
          <p:txBody>
            <a:bodyPr>
              <a:spAutoFit/>
            </a:bodyPr>
            <a:lstStyle/>
            <a:p>
              <a:pPr algn="ctr">
                <a:spcBef>
                  <a:spcPct val="50000"/>
                </a:spcBef>
              </a:pPr>
              <a:r>
                <a:rPr lang="en-ZA" sz="800"/>
                <a:t>245.12.50.9</a:t>
              </a:r>
              <a:endParaRPr lang="en-GB" sz="800"/>
            </a:p>
          </p:txBody>
        </p:sp>
        <p:sp>
          <p:nvSpPr>
            <p:cNvPr id="255" name="Text Box 145"/>
            <p:cNvSpPr txBox="1">
              <a:spLocks noChangeArrowheads="1"/>
            </p:cNvSpPr>
            <p:nvPr/>
          </p:nvSpPr>
          <p:spPr bwMode="auto">
            <a:xfrm>
              <a:off x="994" y="1929"/>
              <a:ext cx="590" cy="135"/>
            </a:xfrm>
            <a:prstGeom prst="rect">
              <a:avLst/>
            </a:prstGeom>
            <a:noFill/>
            <a:ln w="9525">
              <a:noFill/>
              <a:miter lim="800000"/>
              <a:headEnd/>
              <a:tailEnd/>
            </a:ln>
            <a:effectLst/>
          </p:spPr>
          <p:txBody>
            <a:bodyPr>
              <a:spAutoFit/>
            </a:bodyPr>
            <a:lstStyle/>
            <a:p>
              <a:pPr algn="ctr">
                <a:spcBef>
                  <a:spcPct val="50000"/>
                </a:spcBef>
              </a:pPr>
              <a:r>
                <a:rPr lang="en-ZA" sz="800"/>
                <a:t>152.123.200.1</a:t>
              </a:r>
              <a:endParaRPr lang="en-GB" sz="800"/>
            </a:p>
          </p:txBody>
        </p:sp>
        <p:sp>
          <p:nvSpPr>
            <p:cNvPr id="256" name="Text Box 146"/>
            <p:cNvSpPr txBox="1">
              <a:spLocks noChangeArrowheads="1"/>
            </p:cNvSpPr>
            <p:nvPr/>
          </p:nvSpPr>
          <p:spPr bwMode="auto">
            <a:xfrm>
              <a:off x="226" y="2457"/>
              <a:ext cx="590" cy="135"/>
            </a:xfrm>
            <a:prstGeom prst="rect">
              <a:avLst/>
            </a:prstGeom>
            <a:noFill/>
            <a:ln w="9525">
              <a:noFill/>
              <a:miter lim="800000"/>
              <a:headEnd/>
              <a:tailEnd/>
            </a:ln>
            <a:effectLst/>
          </p:spPr>
          <p:txBody>
            <a:bodyPr>
              <a:spAutoFit/>
            </a:bodyPr>
            <a:lstStyle/>
            <a:p>
              <a:pPr algn="ctr">
                <a:spcBef>
                  <a:spcPct val="50000"/>
                </a:spcBef>
              </a:pPr>
              <a:r>
                <a:rPr lang="en-ZA" sz="800"/>
                <a:t>152.124.20.2</a:t>
              </a:r>
              <a:endParaRPr lang="en-GB" sz="800"/>
            </a:p>
          </p:txBody>
        </p:sp>
        <p:sp>
          <p:nvSpPr>
            <p:cNvPr id="257" name="Text Box 147"/>
            <p:cNvSpPr txBox="1">
              <a:spLocks noChangeArrowheads="1"/>
            </p:cNvSpPr>
            <p:nvPr/>
          </p:nvSpPr>
          <p:spPr bwMode="auto">
            <a:xfrm>
              <a:off x="418" y="2649"/>
              <a:ext cx="590" cy="135"/>
            </a:xfrm>
            <a:prstGeom prst="rect">
              <a:avLst/>
            </a:prstGeom>
            <a:noFill/>
            <a:ln w="9525">
              <a:noFill/>
              <a:miter lim="800000"/>
              <a:headEnd/>
              <a:tailEnd/>
            </a:ln>
            <a:effectLst/>
          </p:spPr>
          <p:txBody>
            <a:bodyPr>
              <a:spAutoFit/>
            </a:bodyPr>
            <a:lstStyle/>
            <a:p>
              <a:pPr algn="ctr">
                <a:spcBef>
                  <a:spcPct val="50000"/>
                </a:spcBef>
              </a:pPr>
              <a:r>
                <a:rPr lang="en-ZA" sz="800"/>
                <a:t>152.124.20.3</a:t>
              </a:r>
              <a:endParaRPr lang="en-GB" sz="800"/>
            </a:p>
          </p:txBody>
        </p:sp>
        <p:sp>
          <p:nvSpPr>
            <p:cNvPr id="258" name="Text Box 148"/>
            <p:cNvSpPr txBox="1">
              <a:spLocks noChangeArrowheads="1"/>
            </p:cNvSpPr>
            <p:nvPr/>
          </p:nvSpPr>
          <p:spPr bwMode="auto">
            <a:xfrm>
              <a:off x="802" y="2745"/>
              <a:ext cx="590" cy="135"/>
            </a:xfrm>
            <a:prstGeom prst="rect">
              <a:avLst/>
            </a:prstGeom>
            <a:noFill/>
            <a:ln w="9525">
              <a:noFill/>
              <a:miter lim="800000"/>
              <a:headEnd/>
              <a:tailEnd/>
            </a:ln>
            <a:effectLst/>
          </p:spPr>
          <p:txBody>
            <a:bodyPr>
              <a:spAutoFit/>
            </a:bodyPr>
            <a:lstStyle/>
            <a:p>
              <a:pPr algn="ctr">
                <a:spcBef>
                  <a:spcPct val="50000"/>
                </a:spcBef>
              </a:pPr>
              <a:r>
                <a:rPr lang="en-ZA" sz="800"/>
                <a:t>152.124.20.4</a:t>
              </a:r>
              <a:endParaRPr lang="en-GB" sz="800"/>
            </a:p>
          </p:txBody>
        </p:sp>
        <p:sp>
          <p:nvSpPr>
            <p:cNvPr id="259" name="Text Box 149"/>
            <p:cNvSpPr txBox="1">
              <a:spLocks noChangeArrowheads="1"/>
            </p:cNvSpPr>
            <p:nvPr/>
          </p:nvSpPr>
          <p:spPr bwMode="auto">
            <a:xfrm>
              <a:off x="1200" y="2544"/>
              <a:ext cx="590" cy="135"/>
            </a:xfrm>
            <a:prstGeom prst="rect">
              <a:avLst/>
            </a:prstGeom>
            <a:noFill/>
            <a:ln w="9525">
              <a:noFill/>
              <a:miter lim="800000"/>
              <a:headEnd/>
              <a:tailEnd/>
            </a:ln>
            <a:effectLst/>
          </p:spPr>
          <p:txBody>
            <a:bodyPr>
              <a:spAutoFit/>
            </a:bodyPr>
            <a:lstStyle/>
            <a:p>
              <a:pPr algn="ctr">
                <a:spcBef>
                  <a:spcPct val="50000"/>
                </a:spcBef>
              </a:pPr>
              <a:r>
                <a:rPr lang="en-ZA" sz="800"/>
                <a:t>152.124.20.5</a:t>
              </a:r>
              <a:endParaRPr lang="en-GB" sz="800"/>
            </a:p>
          </p:txBody>
        </p:sp>
        <p:sp>
          <p:nvSpPr>
            <p:cNvPr id="260" name="Text Box 150"/>
            <p:cNvSpPr txBox="1">
              <a:spLocks noChangeArrowheads="1"/>
            </p:cNvSpPr>
            <p:nvPr/>
          </p:nvSpPr>
          <p:spPr bwMode="auto">
            <a:xfrm>
              <a:off x="240" y="2160"/>
              <a:ext cx="589" cy="135"/>
            </a:xfrm>
            <a:prstGeom prst="rect">
              <a:avLst/>
            </a:prstGeom>
            <a:noFill/>
            <a:ln w="9525">
              <a:noFill/>
              <a:miter lim="800000"/>
              <a:headEnd/>
              <a:tailEnd/>
            </a:ln>
            <a:effectLst/>
          </p:spPr>
          <p:txBody>
            <a:bodyPr>
              <a:spAutoFit/>
            </a:bodyPr>
            <a:lstStyle/>
            <a:p>
              <a:pPr algn="ctr">
                <a:spcBef>
                  <a:spcPct val="50000"/>
                </a:spcBef>
              </a:pPr>
              <a:r>
                <a:rPr lang="en-ZA" sz="800"/>
                <a:t>152.124.20.6</a:t>
              </a:r>
              <a:endParaRPr lang="en-GB" sz="800"/>
            </a:p>
          </p:txBody>
        </p:sp>
        <p:sp>
          <p:nvSpPr>
            <p:cNvPr id="261" name="Text Box 151"/>
            <p:cNvSpPr txBox="1">
              <a:spLocks noChangeArrowheads="1"/>
            </p:cNvSpPr>
            <p:nvPr/>
          </p:nvSpPr>
          <p:spPr bwMode="auto">
            <a:xfrm>
              <a:off x="1056" y="2112"/>
              <a:ext cx="590" cy="135"/>
            </a:xfrm>
            <a:prstGeom prst="rect">
              <a:avLst/>
            </a:prstGeom>
            <a:noFill/>
            <a:ln w="9525">
              <a:noFill/>
              <a:miter lim="800000"/>
              <a:headEnd/>
              <a:tailEnd/>
            </a:ln>
            <a:effectLst/>
          </p:spPr>
          <p:txBody>
            <a:bodyPr>
              <a:spAutoFit/>
            </a:bodyPr>
            <a:lstStyle/>
            <a:p>
              <a:pPr algn="ctr">
                <a:spcBef>
                  <a:spcPct val="50000"/>
                </a:spcBef>
              </a:pPr>
              <a:r>
                <a:rPr lang="en-ZA" sz="800"/>
                <a:t>152.124.20.7</a:t>
              </a:r>
              <a:endParaRPr lang="en-GB" sz="800"/>
            </a:p>
          </p:txBody>
        </p:sp>
        <p:sp>
          <p:nvSpPr>
            <p:cNvPr id="262" name="Text Box 152"/>
            <p:cNvSpPr txBox="1">
              <a:spLocks noChangeArrowheads="1"/>
            </p:cNvSpPr>
            <p:nvPr/>
          </p:nvSpPr>
          <p:spPr bwMode="auto">
            <a:xfrm>
              <a:off x="562" y="2025"/>
              <a:ext cx="590" cy="135"/>
            </a:xfrm>
            <a:prstGeom prst="rect">
              <a:avLst/>
            </a:prstGeom>
            <a:noFill/>
            <a:ln w="9525">
              <a:noFill/>
              <a:miter lim="800000"/>
              <a:headEnd/>
              <a:tailEnd/>
            </a:ln>
            <a:effectLst/>
          </p:spPr>
          <p:txBody>
            <a:bodyPr>
              <a:spAutoFit/>
            </a:bodyPr>
            <a:lstStyle/>
            <a:p>
              <a:pPr algn="ctr">
                <a:spcBef>
                  <a:spcPct val="50000"/>
                </a:spcBef>
              </a:pPr>
              <a:r>
                <a:rPr lang="en-ZA" sz="800"/>
                <a:t>152.124.20.8</a:t>
              </a:r>
              <a:endParaRPr lang="en-GB" sz="800"/>
            </a:p>
          </p:txBody>
        </p:sp>
        <p:sp>
          <p:nvSpPr>
            <p:cNvPr id="263" name="Text Box 153"/>
            <p:cNvSpPr txBox="1">
              <a:spLocks noChangeArrowheads="1"/>
            </p:cNvSpPr>
            <p:nvPr/>
          </p:nvSpPr>
          <p:spPr bwMode="auto">
            <a:xfrm>
              <a:off x="1304" y="2687"/>
              <a:ext cx="472" cy="135"/>
            </a:xfrm>
            <a:prstGeom prst="rect">
              <a:avLst/>
            </a:prstGeom>
            <a:noFill/>
            <a:ln w="9525">
              <a:noFill/>
              <a:miter lim="800000"/>
              <a:headEnd/>
              <a:tailEnd/>
            </a:ln>
            <a:effectLst/>
          </p:spPr>
          <p:txBody>
            <a:bodyPr>
              <a:spAutoFit/>
            </a:bodyPr>
            <a:lstStyle/>
            <a:p>
              <a:pPr algn="ctr">
                <a:spcBef>
                  <a:spcPct val="50000"/>
                </a:spcBef>
              </a:pPr>
              <a:r>
                <a:rPr lang="en-ZA" sz="800"/>
                <a:t>146.182.0.1</a:t>
              </a:r>
              <a:endParaRPr lang="en-GB" sz="800"/>
            </a:p>
          </p:txBody>
        </p:sp>
        <p:sp>
          <p:nvSpPr>
            <p:cNvPr id="264" name="Text Box 154"/>
            <p:cNvSpPr txBox="1">
              <a:spLocks noChangeArrowheads="1"/>
            </p:cNvSpPr>
            <p:nvPr/>
          </p:nvSpPr>
          <p:spPr bwMode="auto">
            <a:xfrm>
              <a:off x="1008" y="2889"/>
              <a:ext cx="472" cy="135"/>
            </a:xfrm>
            <a:prstGeom prst="rect">
              <a:avLst/>
            </a:prstGeom>
            <a:noFill/>
            <a:ln w="9525">
              <a:noFill/>
              <a:miter lim="800000"/>
              <a:headEnd/>
              <a:tailEnd/>
            </a:ln>
            <a:effectLst/>
          </p:spPr>
          <p:txBody>
            <a:bodyPr>
              <a:spAutoFit/>
            </a:bodyPr>
            <a:lstStyle/>
            <a:p>
              <a:pPr algn="ctr">
                <a:spcBef>
                  <a:spcPct val="50000"/>
                </a:spcBef>
              </a:pPr>
              <a:r>
                <a:rPr lang="en-ZA" sz="800"/>
                <a:t>146.182.0.2</a:t>
              </a:r>
              <a:endParaRPr lang="en-GB" sz="800"/>
            </a:p>
          </p:txBody>
        </p:sp>
        <p:sp>
          <p:nvSpPr>
            <p:cNvPr id="265" name="Text Box 155"/>
            <p:cNvSpPr txBox="1">
              <a:spLocks noChangeArrowheads="1"/>
            </p:cNvSpPr>
            <p:nvPr/>
          </p:nvSpPr>
          <p:spPr bwMode="auto">
            <a:xfrm>
              <a:off x="968" y="3177"/>
              <a:ext cx="472" cy="135"/>
            </a:xfrm>
            <a:prstGeom prst="rect">
              <a:avLst/>
            </a:prstGeom>
            <a:noFill/>
            <a:ln w="9525">
              <a:noFill/>
              <a:miter lim="800000"/>
              <a:headEnd/>
              <a:tailEnd/>
            </a:ln>
            <a:effectLst/>
          </p:spPr>
          <p:txBody>
            <a:bodyPr>
              <a:spAutoFit/>
            </a:bodyPr>
            <a:lstStyle/>
            <a:p>
              <a:pPr algn="ctr">
                <a:spcBef>
                  <a:spcPct val="50000"/>
                </a:spcBef>
              </a:pPr>
              <a:r>
                <a:rPr lang="en-ZA" sz="800"/>
                <a:t>146.182.0.3</a:t>
              </a:r>
              <a:endParaRPr lang="en-GB" sz="800"/>
            </a:p>
          </p:txBody>
        </p:sp>
        <p:sp>
          <p:nvSpPr>
            <p:cNvPr id="266" name="Text Box 156"/>
            <p:cNvSpPr txBox="1">
              <a:spLocks noChangeArrowheads="1"/>
            </p:cNvSpPr>
            <p:nvPr/>
          </p:nvSpPr>
          <p:spPr bwMode="auto">
            <a:xfrm>
              <a:off x="1152" y="3351"/>
              <a:ext cx="472" cy="135"/>
            </a:xfrm>
            <a:prstGeom prst="rect">
              <a:avLst/>
            </a:prstGeom>
            <a:noFill/>
            <a:ln w="9525">
              <a:noFill/>
              <a:miter lim="800000"/>
              <a:headEnd/>
              <a:tailEnd/>
            </a:ln>
            <a:effectLst/>
          </p:spPr>
          <p:txBody>
            <a:bodyPr>
              <a:spAutoFit/>
            </a:bodyPr>
            <a:lstStyle/>
            <a:p>
              <a:pPr algn="ctr">
                <a:spcBef>
                  <a:spcPct val="50000"/>
                </a:spcBef>
              </a:pPr>
              <a:r>
                <a:rPr lang="en-ZA" sz="800"/>
                <a:t>146.182.0.4</a:t>
              </a:r>
              <a:endParaRPr lang="en-GB" sz="800"/>
            </a:p>
          </p:txBody>
        </p:sp>
        <p:sp>
          <p:nvSpPr>
            <p:cNvPr id="267" name="Text Box 157"/>
            <p:cNvSpPr txBox="1">
              <a:spLocks noChangeArrowheads="1"/>
            </p:cNvSpPr>
            <p:nvPr/>
          </p:nvSpPr>
          <p:spPr bwMode="auto">
            <a:xfrm>
              <a:off x="1641" y="3456"/>
              <a:ext cx="471" cy="135"/>
            </a:xfrm>
            <a:prstGeom prst="rect">
              <a:avLst/>
            </a:prstGeom>
            <a:noFill/>
            <a:ln w="9525">
              <a:noFill/>
              <a:miter lim="800000"/>
              <a:headEnd/>
              <a:tailEnd/>
            </a:ln>
            <a:effectLst/>
          </p:spPr>
          <p:txBody>
            <a:bodyPr>
              <a:spAutoFit/>
            </a:bodyPr>
            <a:lstStyle/>
            <a:p>
              <a:pPr algn="ctr">
                <a:spcBef>
                  <a:spcPct val="50000"/>
                </a:spcBef>
              </a:pPr>
              <a:r>
                <a:rPr lang="en-ZA" sz="800"/>
                <a:t>146.182.0.5</a:t>
              </a:r>
              <a:endParaRPr lang="en-GB" sz="800"/>
            </a:p>
          </p:txBody>
        </p:sp>
        <p:sp>
          <p:nvSpPr>
            <p:cNvPr id="268" name="Text Box 158"/>
            <p:cNvSpPr txBox="1">
              <a:spLocks noChangeArrowheads="1"/>
            </p:cNvSpPr>
            <p:nvPr/>
          </p:nvSpPr>
          <p:spPr bwMode="auto">
            <a:xfrm>
              <a:off x="2024" y="2997"/>
              <a:ext cx="472" cy="135"/>
            </a:xfrm>
            <a:prstGeom prst="rect">
              <a:avLst/>
            </a:prstGeom>
            <a:noFill/>
            <a:ln w="9525">
              <a:noFill/>
              <a:miter lim="800000"/>
              <a:headEnd/>
              <a:tailEnd/>
            </a:ln>
            <a:effectLst/>
          </p:spPr>
          <p:txBody>
            <a:bodyPr>
              <a:spAutoFit/>
            </a:bodyPr>
            <a:lstStyle/>
            <a:p>
              <a:pPr algn="ctr">
                <a:spcBef>
                  <a:spcPct val="50000"/>
                </a:spcBef>
              </a:pPr>
              <a:r>
                <a:rPr lang="en-ZA" sz="800"/>
                <a:t>146.182.0.6</a:t>
              </a:r>
              <a:endParaRPr lang="en-GB" sz="800"/>
            </a:p>
          </p:txBody>
        </p:sp>
        <p:sp>
          <p:nvSpPr>
            <p:cNvPr id="269" name="Text Box 159"/>
            <p:cNvSpPr txBox="1">
              <a:spLocks noChangeArrowheads="1"/>
            </p:cNvSpPr>
            <p:nvPr/>
          </p:nvSpPr>
          <p:spPr bwMode="auto">
            <a:xfrm>
              <a:off x="1824" y="2784"/>
              <a:ext cx="472" cy="135"/>
            </a:xfrm>
            <a:prstGeom prst="rect">
              <a:avLst/>
            </a:prstGeom>
            <a:noFill/>
            <a:ln w="9525">
              <a:noFill/>
              <a:miter lim="800000"/>
              <a:headEnd/>
              <a:tailEnd/>
            </a:ln>
            <a:effectLst/>
          </p:spPr>
          <p:txBody>
            <a:bodyPr>
              <a:spAutoFit/>
            </a:bodyPr>
            <a:lstStyle/>
            <a:p>
              <a:pPr algn="ctr">
                <a:spcBef>
                  <a:spcPct val="50000"/>
                </a:spcBef>
              </a:pPr>
              <a:r>
                <a:rPr lang="en-ZA" sz="800"/>
                <a:t>146.182.0.7</a:t>
              </a:r>
              <a:endParaRPr lang="en-GB" sz="800"/>
            </a:p>
          </p:txBody>
        </p:sp>
        <p:sp>
          <p:nvSpPr>
            <p:cNvPr id="270" name="Text Box 160"/>
            <p:cNvSpPr txBox="1">
              <a:spLocks noChangeArrowheads="1"/>
            </p:cNvSpPr>
            <p:nvPr/>
          </p:nvSpPr>
          <p:spPr bwMode="auto">
            <a:xfrm>
              <a:off x="1833" y="2601"/>
              <a:ext cx="471" cy="135"/>
            </a:xfrm>
            <a:prstGeom prst="rect">
              <a:avLst/>
            </a:prstGeom>
            <a:noFill/>
            <a:ln w="9525">
              <a:noFill/>
              <a:miter lim="800000"/>
              <a:headEnd/>
              <a:tailEnd/>
            </a:ln>
            <a:effectLst/>
          </p:spPr>
          <p:txBody>
            <a:bodyPr>
              <a:spAutoFit/>
            </a:bodyPr>
            <a:lstStyle/>
            <a:p>
              <a:pPr algn="ctr">
                <a:spcBef>
                  <a:spcPct val="50000"/>
                </a:spcBef>
              </a:pPr>
              <a:r>
                <a:rPr lang="en-ZA" sz="800"/>
                <a:t>146.182.5.5</a:t>
              </a:r>
              <a:endParaRPr lang="en-GB" sz="800"/>
            </a:p>
          </p:txBody>
        </p:sp>
        <p:sp>
          <p:nvSpPr>
            <p:cNvPr id="271" name="Text Box 161"/>
            <p:cNvSpPr txBox="1">
              <a:spLocks noChangeArrowheads="1"/>
            </p:cNvSpPr>
            <p:nvPr/>
          </p:nvSpPr>
          <p:spPr bwMode="auto">
            <a:xfrm>
              <a:off x="2434" y="2553"/>
              <a:ext cx="590" cy="135"/>
            </a:xfrm>
            <a:prstGeom prst="rect">
              <a:avLst/>
            </a:prstGeom>
            <a:noFill/>
            <a:ln w="9525">
              <a:noFill/>
              <a:miter lim="800000"/>
              <a:headEnd/>
              <a:tailEnd/>
            </a:ln>
            <a:effectLst/>
          </p:spPr>
          <p:txBody>
            <a:bodyPr>
              <a:spAutoFit/>
            </a:bodyPr>
            <a:lstStyle/>
            <a:p>
              <a:pPr algn="ctr">
                <a:spcBef>
                  <a:spcPct val="50000"/>
                </a:spcBef>
              </a:pPr>
              <a:r>
                <a:rPr lang="en-ZA" sz="800"/>
                <a:t>145.12.50.1</a:t>
              </a:r>
              <a:endParaRPr lang="en-GB" sz="800"/>
            </a:p>
          </p:txBody>
        </p:sp>
        <p:sp>
          <p:nvSpPr>
            <p:cNvPr id="272" name="Text Box 162"/>
            <p:cNvSpPr txBox="1">
              <a:spLocks noChangeArrowheads="1"/>
            </p:cNvSpPr>
            <p:nvPr/>
          </p:nvSpPr>
          <p:spPr bwMode="auto">
            <a:xfrm>
              <a:off x="2112" y="3085"/>
              <a:ext cx="590" cy="135"/>
            </a:xfrm>
            <a:prstGeom prst="rect">
              <a:avLst/>
            </a:prstGeom>
            <a:noFill/>
            <a:ln w="9525">
              <a:noFill/>
              <a:miter lim="800000"/>
              <a:headEnd/>
              <a:tailEnd/>
            </a:ln>
            <a:effectLst/>
          </p:spPr>
          <p:txBody>
            <a:bodyPr>
              <a:spAutoFit/>
            </a:bodyPr>
            <a:lstStyle/>
            <a:p>
              <a:pPr algn="ctr">
                <a:spcBef>
                  <a:spcPct val="50000"/>
                </a:spcBef>
              </a:pPr>
              <a:r>
                <a:rPr lang="en-ZA" sz="800"/>
                <a:t>172.11.11.1</a:t>
              </a:r>
              <a:endParaRPr lang="en-GB" sz="800"/>
            </a:p>
          </p:txBody>
        </p:sp>
        <p:sp>
          <p:nvSpPr>
            <p:cNvPr id="273" name="Text Box 163"/>
            <p:cNvSpPr txBox="1">
              <a:spLocks noChangeArrowheads="1"/>
            </p:cNvSpPr>
            <p:nvPr/>
          </p:nvSpPr>
          <p:spPr bwMode="auto">
            <a:xfrm>
              <a:off x="1907" y="3369"/>
              <a:ext cx="589" cy="135"/>
            </a:xfrm>
            <a:prstGeom prst="rect">
              <a:avLst/>
            </a:prstGeom>
            <a:noFill/>
            <a:ln w="9525">
              <a:noFill/>
              <a:miter lim="800000"/>
              <a:headEnd/>
              <a:tailEnd/>
            </a:ln>
            <a:effectLst/>
          </p:spPr>
          <p:txBody>
            <a:bodyPr>
              <a:spAutoFit/>
            </a:bodyPr>
            <a:lstStyle/>
            <a:p>
              <a:pPr algn="ctr">
                <a:spcBef>
                  <a:spcPct val="50000"/>
                </a:spcBef>
              </a:pPr>
              <a:r>
                <a:rPr lang="en-ZA" sz="800"/>
                <a:t>172.11.11.2</a:t>
              </a:r>
              <a:endParaRPr lang="en-GB" sz="800"/>
            </a:p>
          </p:txBody>
        </p:sp>
        <p:sp>
          <p:nvSpPr>
            <p:cNvPr id="274" name="Text Box 164"/>
            <p:cNvSpPr txBox="1">
              <a:spLocks noChangeArrowheads="1"/>
            </p:cNvSpPr>
            <p:nvPr/>
          </p:nvSpPr>
          <p:spPr bwMode="auto">
            <a:xfrm>
              <a:off x="1680" y="3552"/>
              <a:ext cx="590" cy="135"/>
            </a:xfrm>
            <a:prstGeom prst="rect">
              <a:avLst/>
            </a:prstGeom>
            <a:noFill/>
            <a:ln w="9525">
              <a:noFill/>
              <a:miter lim="800000"/>
              <a:headEnd/>
              <a:tailEnd/>
            </a:ln>
            <a:effectLst/>
          </p:spPr>
          <p:txBody>
            <a:bodyPr>
              <a:spAutoFit/>
            </a:bodyPr>
            <a:lstStyle/>
            <a:p>
              <a:pPr algn="ctr">
                <a:spcBef>
                  <a:spcPct val="50000"/>
                </a:spcBef>
              </a:pPr>
              <a:r>
                <a:rPr lang="en-ZA" sz="800"/>
                <a:t>172.11.11.3</a:t>
              </a:r>
              <a:endParaRPr lang="en-GB" sz="800"/>
            </a:p>
          </p:txBody>
        </p:sp>
        <p:sp>
          <p:nvSpPr>
            <p:cNvPr id="275" name="Text Box 165"/>
            <p:cNvSpPr txBox="1">
              <a:spLocks noChangeArrowheads="1"/>
            </p:cNvSpPr>
            <p:nvPr/>
          </p:nvSpPr>
          <p:spPr bwMode="auto">
            <a:xfrm>
              <a:off x="1872" y="3696"/>
              <a:ext cx="589" cy="154"/>
            </a:xfrm>
            <a:prstGeom prst="rect">
              <a:avLst/>
            </a:prstGeom>
            <a:noFill/>
            <a:ln w="9525">
              <a:noFill/>
              <a:miter lim="800000"/>
              <a:headEnd/>
              <a:tailEnd/>
            </a:ln>
            <a:effectLst/>
          </p:spPr>
          <p:txBody>
            <a:bodyPr>
              <a:spAutoFit/>
            </a:bodyPr>
            <a:lstStyle/>
            <a:p>
              <a:pPr algn="ctr">
                <a:spcBef>
                  <a:spcPct val="50000"/>
                </a:spcBef>
              </a:pPr>
              <a:r>
                <a:rPr lang="en-ZA" sz="1000"/>
                <a:t>172.11.11.4</a:t>
              </a:r>
              <a:endParaRPr lang="en-GB" sz="1000"/>
            </a:p>
          </p:txBody>
        </p:sp>
        <p:sp>
          <p:nvSpPr>
            <p:cNvPr id="276" name="Text Box 166"/>
            <p:cNvSpPr txBox="1">
              <a:spLocks noChangeArrowheads="1"/>
            </p:cNvSpPr>
            <p:nvPr/>
          </p:nvSpPr>
          <p:spPr bwMode="auto">
            <a:xfrm>
              <a:off x="2477" y="3801"/>
              <a:ext cx="590" cy="135"/>
            </a:xfrm>
            <a:prstGeom prst="rect">
              <a:avLst/>
            </a:prstGeom>
            <a:noFill/>
            <a:ln w="9525">
              <a:noFill/>
              <a:miter lim="800000"/>
              <a:headEnd/>
              <a:tailEnd/>
            </a:ln>
            <a:effectLst/>
          </p:spPr>
          <p:txBody>
            <a:bodyPr>
              <a:spAutoFit/>
            </a:bodyPr>
            <a:lstStyle/>
            <a:p>
              <a:pPr algn="ctr">
                <a:spcBef>
                  <a:spcPct val="50000"/>
                </a:spcBef>
              </a:pPr>
              <a:r>
                <a:rPr lang="en-ZA" sz="800"/>
                <a:t>172.11.11.5</a:t>
              </a:r>
              <a:endParaRPr lang="en-GB" sz="800"/>
            </a:p>
          </p:txBody>
        </p:sp>
        <p:sp>
          <p:nvSpPr>
            <p:cNvPr id="277" name="Text Box 167"/>
            <p:cNvSpPr txBox="1">
              <a:spLocks noChangeArrowheads="1"/>
            </p:cNvSpPr>
            <p:nvPr/>
          </p:nvSpPr>
          <p:spPr bwMode="auto">
            <a:xfrm>
              <a:off x="2595" y="3513"/>
              <a:ext cx="589" cy="135"/>
            </a:xfrm>
            <a:prstGeom prst="rect">
              <a:avLst/>
            </a:prstGeom>
            <a:noFill/>
            <a:ln w="9525">
              <a:noFill/>
              <a:miter lim="800000"/>
              <a:headEnd/>
              <a:tailEnd/>
            </a:ln>
            <a:effectLst/>
          </p:spPr>
          <p:txBody>
            <a:bodyPr>
              <a:spAutoFit/>
            </a:bodyPr>
            <a:lstStyle/>
            <a:p>
              <a:pPr algn="ctr">
                <a:spcBef>
                  <a:spcPct val="50000"/>
                </a:spcBef>
              </a:pPr>
              <a:r>
                <a:rPr lang="en-ZA" sz="800"/>
                <a:t>172.11.11.6</a:t>
              </a:r>
              <a:endParaRPr lang="en-GB" sz="800"/>
            </a:p>
          </p:txBody>
        </p:sp>
        <p:sp>
          <p:nvSpPr>
            <p:cNvPr id="278" name="Text Box 168"/>
            <p:cNvSpPr txBox="1">
              <a:spLocks noChangeArrowheads="1"/>
            </p:cNvSpPr>
            <p:nvPr/>
          </p:nvSpPr>
          <p:spPr bwMode="auto">
            <a:xfrm>
              <a:off x="2544" y="3225"/>
              <a:ext cx="589" cy="135"/>
            </a:xfrm>
            <a:prstGeom prst="rect">
              <a:avLst/>
            </a:prstGeom>
            <a:noFill/>
            <a:ln w="9525">
              <a:noFill/>
              <a:miter lim="800000"/>
              <a:headEnd/>
              <a:tailEnd/>
            </a:ln>
            <a:effectLst/>
          </p:spPr>
          <p:txBody>
            <a:bodyPr>
              <a:spAutoFit/>
            </a:bodyPr>
            <a:lstStyle/>
            <a:p>
              <a:pPr algn="ctr">
                <a:spcBef>
                  <a:spcPct val="50000"/>
                </a:spcBef>
              </a:pPr>
              <a:r>
                <a:rPr lang="en-ZA" sz="800"/>
                <a:t>172.11.11.7</a:t>
              </a:r>
              <a:endParaRPr lang="en-GB" sz="800"/>
            </a:p>
          </p:txBody>
        </p:sp>
        <p:sp>
          <p:nvSpPr>
            <p:cNvPr id="279" name="Text Box 169"/>
            <p:cNvSpPr txBox="1">
              <a:spLocks noChangeArrowheads="1"/>
            </p:cNvSpPr>
            <p:nvPr/>
          </p:nvSpPr>
          <p:spPr bwMode="auto">
            <a:xfrm>
              <a:off x="2736" y="2937"/>
              <a:ext cx="590" cy="135"/>
            </a:xfrm>
            <a:prstGeom prst="rect">
              <a:avLst/>
            </a:prstGeom>
            <a:noFill/>
            <a:ln w="9525">
              <a:noFill/>
              <a:miter lim="800000"/>
              <a:headEnd/>
              <a:tailEnd/>
            </a:ln>
            <a:effectLst/>
          </p:spPr>
          <p:txBody>
            <a:bodyPr>
              <a:spAutoFit/>
            </a:bodyPr>
            <a:lstStyle/>
            <a:p>
              <a:pPr algn="ctr">
                <a:spcBef>
                  <a:spcPct val="50000"/>
                </a:spcBef>
              </a:pPr>
              <a:r>
                <a:rPr lang="en-ZA" sz="800"/>
                <a:t>172.11.11.8</a:t>
              </a:r>
              <a:endParaRPr lang="en-GB" sz="800"/>
            </a:p>
          </p:txBody>
        </p:sp>
        <p:sp>
          <p:nvSpPr>
            <p:cNvPr id="280" name="Text Box 170"/>
            <p:cNvSpPr txBox="1">
              <a:spLocks noChangeArrowheads="1"/>
            </p:cNvSpPr>
            <p:nvPr/>
          </p:nvSpPr>
          <p:spPr bwMode="auto">
            <a:xfrm>
              <a:off x="2880" y="3177"/>
              <a:ext cx="589" cy="135"/>
            </a:xfrm>
            <a:prstGeom prst="rect">
              <a:avLst/>
            </a:prstGeom>
            <a:noFill/>
            <a:ln w="9525">
              <a:noFill/>
              <a:miter lim="800000"/>
              <a:headEnd/>
              <a:tailEnd/>
            </a:ln>
            <a:effectLst/>
          </p:spPr>
          <p:txBody>
            <a:bodyPr>
              <a:spAutoFit/>
            </a:bodyPr>
            <a:lstStyle/>
            <a:p>
              <a:pPr algn="ctr">
                <a:spcBef>
                  <a:spcPct val="50000"/>
                </a:spcBef>
              </a:pPr>
              <a:r>
                <a:rPr lang="en-ZA" sz="800"/>
                <a:t>172.11.11.9</a:t>
              </a:r>
              <a:endParaRPr lang="en-GB" sz="800"/>
            </a:p>
          </p:txBody>
        </p:sp>
        <p:sp>
          <p:nvSpPr>
            <p:cNvPr id="281" name="Text Box 171"/>
            <p:cNvSpPr txBox="1">
              <a:spLocks noChangeArrowheads="1"/>
            </p:cNvSpPr>
            <p:nvPr/>
          </p:nvSpPr>
          <p:spPr bwMode="auto">
            <a:xfrm>
              <a:off x="2831" y="2731"/>
              <a:ext cx="589" cy="135"/>
            </a:xfrm>
            <a:prstGeom prst="rect">
              <a:avLst/>
            </a:prstGeom>
            <a:noFill/>
            <a:ln w="9525">
              <a:noFill/>
              <a:miter lim="800000"/>
              <a:headEnd/>
              <a:tailEnd/>
            </a:ln>
            <a:effectLst/>
          </p:spPr>
          <p:txBody>
            <a:bodyPr>
              <a:spAutoFit/>
            </a:bodyPr>
            <a:lstStyle/>
            <a:p>
              <a:pPr algn="ctr">
                <a:spcBef>
                  <a:spcPct val="50000"/>
                </a:spcBef>
              </a:pPr>
              <a:r>
                <a:rPr lang="en-ZA" sz="800"/>
                <a:t>172.11.11.10</a:t>
              </a:r>
              <a:endParaRPr lang="en-GB" sz="800"/>
            </a:p>
          </p:txBody>
        </p:sp>
        <p:sp>
          <p:nvSpPr>
            <p:cNvPr id="282" name="Text Box 172"/>
            <p:cNvSpPr txBox="1">
              <a:spLocks noChangeArrowheads="1"/>
            </p:cNvSpPr>
            <p:nvPr/>
          </p:nvSpPr>
          <p:spPr bwMode="auto">
            <a:xfrm>
              <a:off x="3538" y="3041"/>
              <a:ext cx="590" cy="135"/>
            </a:xfrm>
            <a:prstGeom prst="rect">
              <a:avLst/>
            </a:prstGeom>
            <a:noFill/>
            <a:ln w="9525">
              <a:noFill/>
              <a:miter lim="800000"/>
              <a:headEnd/>
              <a:tailEnd/>
            </a:ln>
            <a:effectLst/>
          </p:spPr>
          <p:txBody>
            <a:bodyPr>
              <a:spAutoFit/>
            </a:bodyPr>
            <a:lstStyle/>
            <a:p>
              <a:pPr algn="ctr">
                <a:spcBef>
                  <a:spcPct val="50000"/>
                </a:spcBef>
              </a:pPr>
              <a:r>
                <a:rPr lang="en-ZA" sz="800"/>
                <a:t>172.11.11.11</a:t>
              </a:r>
              <a:endParaRPr lang="en-GB" sz="800"/>
            </a:p>
          </p:txBody>
        </p:sp>
        <p:sp>
          <p:nvSpPr>
            <p:cNvPr id="283" name="Text Box 173"/>
            <p:cNvSpPr txBox="1">
              <a:spLocks noChangeArrowheads="1"/>
            </p:cNvSpPr>
            <p:nvPr/>
          </p:nvSpPr>
          <p:spPr bwMode="auto">
            <a:xfrm>
              <a:off x="3778" y="2908"/>
              <a:ext cx="734" cy="155"/>
            </a:xfrm>
            <a:prstGeom prst="rect">
              <a:avLst/>
            </a:prstGeom>
            <a:noFill/>
            <a:ln w="9525">
              <a:noFill/>
              <a:miter lim="800000"/>
              <a:headEnd/>
              <a:tailEnd/>
            </a:ln>
            <a:effectLst/>
          </p:spPr>
          <p:txBody>
            <a:bodyPr wrap="square">
              <a:spAutoFit/>
            </a:bodyPr>
            <a:lstStyle/>
            <a:p>
              <a:pPr algn="ctr">
                <a:spcBef>
                  <a:spcPct val="50000"/>
                </a:spcBef>
              </a:pPr>
              <a:r>
                <a:rPr lang="en-US" sz="1000" b="1" dirty="0" smtClean="0">
                  <a:solidFill>
                    <a:srgbClr val="C00000"/>
                  </a:solidFill>
                </a:rPr>
                <a:t>128.142.112.108</a:t>
              </a:r>
              <a:endParaRPr lang="en-GB" sz="1000" b="1" dirty="0">
                <a:solidFill>
                  <a:srgbClr val="C00000"/>
                </a:solidFill>
              </a:endParaRPr>
            </a:p>
          </p:txBody>
        </p:sp>
        <p:sp>
          <p:nvSpPr>
            <p:cNvPr id="284" name="Text Box 174"/>
            <p:cNvSpPr txBox="1">
              <a:spLocks noChangeArrowheads="1"/>
            </p:cNvSpPr>
            <p:nvPr/>
          </p:nvSpPr>
          <p:spPr bwMode="auto">
            <a:xfrm>
              <a:off x="3251" y="3129"/>
              <a:ext cx="589" cy="135"/>
            </a:xfrm>
            <a:prstGeom prst="rect">
              <a:avLst/>
            </a:prstGeom>
            <a:noFill/>
            <a:ln w="9525">
              <a:noFill/>
              <a:miter lim="800000"/>
              <a:headEnd/>
              <a:tailEnd/>
            </a:ln>
            <a:effectLst/>
          </p:spPr>
          <p:txBody>
            <a:bodyPr>
              <a:spAutoFit/>
            </a:bodyPr>
            <a:lstStyle/>
            <a:p>
              <a:pPr algn="ctr">
                <a:spcBef>
                  <a:spcPct val="50000"/>
                </a:spcBef>
              </a:pPr>
              <a:r>
                <a:rPr lang="en-ZA" sz="800"/>
                <a:t>172.11.11.13</a:t>
              </a:r>
              <a:endParaRPr lang="en-GB" sz="800"/>
            </a:p>
          </p:txBody>
        </p:sp>
        <p:sp>
          <p:nvSpPr>
            <p:cNvPr id="285" name="Text Box 175"/>
            <p:cNvSpPr txBox="1">
              <a:spLocks noChangeArrowheads="1"/>
            </p:cNvSpPr>
            <p:nvPr/>
          </p:nvSpPr>
          <p:spPr bwMode="auto">
            <a:xfrm>
              <a:off x="2640" y="2304"/>
              <a:ext cx="589" cy="135"/>
            </a:xfrm>
            <a:prstGeom prst="rect">
              <a:avLst/>
            </a:prstGeom>
            <a:noFill/>
            <a:ln w="9525">
              <a:noFill/>
              <a:miter lim="800000"/>
              <a:headEnd/>
              <a:tailEnd/>
            </a:ln>
            <a:effectLst/>
          </p:spPr>
          <p:txBody>
            <a:bodyPr>
              <a:spAutoFit/>
            </a:bodyPr>
            <a:lstStyle/>
            <a:p>
              <a:pPr algn="ctr">
                <a:spcBef>
                  <a:spcPct val="50000"/>
                </a:spcBef>
              </a:pPr>
              <a:r>
                <a:rPr lang="en-ZA" sz="800"/>
                <a:t>172.11.11.14</a:t>
              </a:r>
              <a:endParaRPr lang="en-GB" sz="800"/>
            </a:p>
          </p:txBody>
        </p:sp>
        <p:sp>
          <p:nvSpPr>
            <p:cNvPr id="286" name="Text Box 176"/>
            <p:cNvSpPr txBox="1">
              <a:spLocks noChangeArrowheads="1"/>
            </p:cNvSpPr>
            <p:nvPr/>
          </p:nvSpPr>
          <p:spPr bwMode="auto">
            <a:xfrm>
              <a:off x="3107" y="2598"/>
              <a:ext cx="589" cy="135"/>
            </a:xfrm>
            <a:prstGeom prst="rect">
              <a:avLst/>
            </a:prstGeom>
            <a:noFill/>
            <a:ln w="9525">
              <a:noFill/>
              <a:miter lim="800000"/>
              <a:headEnd/>
              <a:tailEnd/>
            </a:ln>
            <a:effectLst/>
          </p:spPr>
          <p:txBody>
            <a:bodyPr>
              <a:spAutoFit/>
            </a:bodyPr>
            <a:lstStyle/>
            <a:p>
              <a:pPr algn="ctr">
                <a:spcBef>
                  <a:spcPct val="50000"/>
                </a:spcBef>
              </a:pPr>
              <a:r>
                <a:rPr lang="en-ZA" sz="800"/>
                <a:t>172.11.11.15</a:t>
              </a:r>
              <a:endParaRPr lang="en-GB" sz="800"/>
            </a:p>
          </p:txBody>
        </p:sp>
        <p:sp>
          <p:nvSpPr>
            <p:cNvPr id="287" name="Text Box 177"/>
            <p:cNvSpPr txBox="1">
              <a:spLocks noChangeArrowheads="1"/>
            </p:cNvSpPr>
            <p:nvPr/>
          </p:nvSpPr>
          <p:spPr bwMode="auto">
            <a:xfrm>
              <a:off x="3250" y="2112"/>
              <a:ext cx="590" cy="135"/>
            </a:xfrm>
            <a:prstGeom prst="rect">
              <a:avLst/>
            </a:prstGeom>
            <a:noFill/>
            <a:ln w="9525">
              <a:noFill/>
              <a:miter lim="800000"/>
              <a:headEnd/>
              <a:tailEnd/>
            </a:ln>
            <a:effectLst/>
          </p:spPr>
          <p:txBody>
            <a:bodyPr>
              <a:spAutoFit/>
            </a:bodyPr>
            <a:lstStyle/>
            <a:p>
              <a:pPr algn="ctr">
                <a:spcBef>
                  <a:spcPct val="50000"/>
                </a:spcBef>
              </a:pPr>
              <a:r>
                <a:rPr lang="en-ZA" sz="800"/>
                <a:t>172.11.11.16</a:t>
              </a:r>
              <a:endParaRPr lang="en-GB" sz="800"/>
            </a:p>
          </p:txBody>
        </p:sp>
      </p:grpSp>
      <p:sp>
        <p:nvSpPr>
          <p:cNvPr id="289" name="Freeform 288"/>
          <p:cNvSpPr/>
          <p:nvPr/>
        </p:nvSpPr>
        <p:spPr>
          <a:xfrm>
            <a:off x="2438400" y="1371600"/>
            <a:ext cx="1251857" cy="645142"/>
          </a:xfrm>
          <a:custGeom>
            <a:avLst/>
            <a:gdLst>
              <a:gd name="connsiteX0" fmla="*/ 0 w 1251857"/>
              <a:gd name="connsiteY0" fmla="*/ 645142 h 645142"/>
              <a:gd name="connsiteX1" fmla="*/ 32657 w 1251857"/>
              <a:gd name="connsiteY1" fmla="*/ 601599 h 645142"/>
              <a:gd name="connsiteX2" fmla="*/ 76200 w 1251857"/>
              <a:gd name="connsiteY2" fmla="*/ 547170 h 645142"/>
              <a:gd name="connsiteX3" fmla="*/ 130628 w 1251857"/>
              <a:gd name="connsiteY3" fmla="*/ 503627 h 645142"/>
              <a:gd name="connsiteX4" fmla="*/ 152400 w 1251857"/>
              <a:gd name="connsiteY4" fmla="*/ 470970 h 645142"/>
              <a:gd name="connsiteX5" fmla="*/ 185057 w 1251857"/>
              <a:gd name="connsiteY5" fmla="*/ 449199 h 645142"/>
              <a:gd name="connsiteX6" fmla="*/ 228600 w 1251857"/>
              <a:gd name="connsiteY6" fmla="*/ 405656 h 645142"/>
              <a:gd name="connsiteX7" fmla="*/ 272143 w 1251857"/>
              <a:gd name="connsiteY7" fmla="*/ 340342 h 645142"/>
              <a:gd name="connsiteX8" fmla="*/ 315686 w 1251857"/>
              <a:gd name="connsiteY8" fmla="*/ 285913 h 645142"/>
              <a:gd name="connsiteX9" fmla="*/ 337457 w 1251857"/>
              <a:gd name="connsiteY9" fmla="*/ 242370 h 645142"/>
              <a:gd name="connsiteX10" fmla="*/ 370114 w 1251857"/>
              <a:gd name="connsiteY10" fmla="*/ 166170 h 645142"/>
              <a:gd name="connsiteX11" fmla="*/ 391886 w 1251857"/>
              <a:gd name="connsiteY11" fmla="*/ 144399 h 645142"/>
              <a:gd name="connsiteX12" fmla="*/ 424543 w 1251857"/>
              <a:gd name="connsiteY12" fmla="*/ 79084 h 645142"/>
              <a:gd name="connsiteX13" fmla="*/ 468086 w 1251857"/>
              <a:gd name="connsiteY13" fmla="*/ 13770 h 645142"/>
              <a:gd name="connsiteX14" fmla="*/ 870857 w 1251857"/>
              <a:gd name="connsiteY14" fmla="*/ 24656 h 645142"/>
              <a:gd name="connsiteX15" fmla="*/ 957943 w 1251857"/>
              <a:gd name="connsiteY15" fmla="*/ 35542 h 645142"/>
              <a:gd name="connsiteX16" fmla="*/ 1251857 w 1251857"/>
              <a:gd name="connsiteY16" fmla="*/ 35542 h 64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1857" h="645142">
                <a:moveTo>
                  <a:pt x="0" y="645142"/>
                </a:moveTo>
                <a:cubicBezTo>
                  <a:pt x="10886" y="630628"/>
                  <a:pt x="22112" y="616363"/>
                  <a:pt x="32657" y="601599"/>
                </a:cubicBezTo>
                <a:cubicBezTo>
                  <a:pt x="51517" y="575195"/>
                  <a:pt x="51927" y="566588"/>
                  <a:pt x="76200" y="547170"/>
                </a:cubicBezTo>
                <a:cubicBezTo>
                  <a:pt x="107638" y="522020"/>
                  <a:pt x="107262" y="532835"/>
                  <a:pt x="130628" y="503627"/>
                </a:cubicBezTo>
                <a:cubicBezTo>
                  <a:pt x="138801" y="493411"/>
                  <a:pt x="143149" y="480221"/>
                  <a:pt x="152400" y="470970"/>
                </a:cubicBezTo>
                <a:cubicBezTo>
                  <a:pt x="161651" y="461719"/>
                  <a:pt x="175124" y="457713"/>
                  <a:pt x="185057" y="449199"/>
                </a:cubicBezTo>
                <a:cubicBezTo>
                  <a:pt x="200642" y="435841"/>
                  <a:pt x="228600" y="405656"/>
                  <a:pt x="228600" y="405656"/>
                </a:cubicBezTo>
                <a:cubicBezTo>
                  <a:pt x="272486" y="317882"/>
                  <a:pt x="227812" y="395756"/>
                  <a:pt x="272143" y="340342"/>
                </a:cubicBezTo>
                <a:cubicBezTo>
                  <a:pt x="327072" y="271681"/>
                  <a:pt x="263117" y="338479"/>
                  <a:pt x="315686" y="285913"/>
                </a:cubicBezTo>
                <a:cubicBezTo>
                  <a:pt x="322943" y="271399"/>
                  <a:pt x="331065" y="257285"/>
                  <a:pt x="337457" y="242370"/>
                </a:cubicBezTo>
                <a:cubicBezTo>
                  <a:pt x="354872" y="201735"/>
                  <a:pt x="341236" y="209487"/>
                  <a:pt x="370114" y="166170"/>
                </a:cubicBezTo>
                <a:cubicBezTo>
                  <a:pt x="375807" y="157631"/>
                  <a:pt x="384629" y="151656"/>
                  <a:pt x="391886" y="144399"/>
                </a:cubicBezTo>
                <a:cubicBezTo>
                  <a:pt x="414690" y="53175"/>
                  <a:pt x="385723" y="137314"/>
                  <a:pt x="424543" y="79084"/>
                </a:cubicBezTo>
                <a:cubicBezTo>
                  <a:pt x="477266" y="0"/>
                  <a:pt x="418166" y="63690"/>
                  <a:pt x="468086" y="13770"/>
                </a:cubicBezTo>
                <a:lnTo>
                  <a:pt x="870857" y="24656"/>
                </a:lnTo>
                <a:cubicBezTo>
                  <a:pt x="900083" y="25955"/>
                  <a:pt x="928700" y="34706"/>
                  <a:pt x="957943" y="35542"/>
                </a:cubicBezTo>
                <a:cubicBezTo>
                  <a:pt x="1055874" y="38340"/>
                  <a:pt x="1153886" y="35542"/>
                  <a:pt x="1251857" y="35542"/>
                </a:cubicBezTo>
              </a:path>
            </a:pathLst>
          </a:custGeom>
          <a:noFill/>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00"/>
              </a:solidFill>
            </a:endParaRPr>
          </a:p>
        </p:txBody>
      </p:sp>
      <p:sp>
        <p:nvSpPr>
          <p:cNvPr id="290" name="Freeform 289"/>
          <p:cNvSpPr/>
          <p:nvPr/>
        </p:nvSpPr>
        <p:spPr>
          <a:xfrm>
            <a:off x="3505200" y="1295400"/>
            <a:ext cx="1841498" cy="2873828"/>
          </a:xfrm>
          <a:custGeom>
            <a:avLst/>
            <a:gdLst>
              <a:gd name="connsiteX0" fmla="*/ 284841 w 1841498"/>
              <a:gd name="connsiteY0" fmla="*/ 0 h 2873828"/>
              <a:gd name="connsiteX1" fmla="*/ 241298 w 1841498"/>
              <a:gd name="connsiteY1" fmla="*/ 195943 h 2873828"/>
              <a:gd name="connsiteX2" fmla="*/ 219526 w 1841498"/>
              <a:gd name="connsiteY2" fmla="*/ 239485 h 2873828"/>
              <a:gd name="connsiteX3" fmla="*/ 175983 w 1841498"/>
              <a:gd name="connsiteY3" fmla="*/ 304800 h 2873828"/>
              <a:gd name="connsiteX4" fmla="*/ 154212 w 1841498"/>
              <a:gd name="connsiteY4" fmla="*/ 359228 h 2873828"/>
              <a:gd name="connsiteX5" fmla="*/ 110669 w 1841498"/>
              <a:gd name="connsiteY5" fmla="*/ 587828 h 2873828"/>
              <a:gd name="connsiteX6" fmla="*/ 88898 w 1841498"/>
              <a:gd name="connsiteY6" fmla="*/ 664028 h 2873828"/>
              <a:gd name="connsiteX7" fmla="*/ 67126 w 1841498"/>
              <a:gd name="connsiteY7" fmla="*/ 729343 h 2873828"/>
              <a:gd name="connsiteX8" fmla="*/ 45355 w 1841498"/>
              <a:gd name="connsiteY8" fmla="*/ 827314 h 2873828"/>
              <a:gd name="connsiteX9" fmla="*/ 23583 w 1841498"/>
              <a:gd name="connsiteY9" fmla="*/ 903514 h 2873828"/>
              <a:gd name="connsiteX10" fmla="*/ 1812 w 1841498"/>
              <a:gd name="connsiteY10" fmla="*/ 1110343 h 2873828"/>
              <a:gd name="connsiteX11" fmla="*/ 34469 w 1841498"/>
              <a:gd name="connsiteY11" fmla="*/ 1208314 h 2873828"/>
              <a:gd name="connsiteX12" fmla="*/ 56241 w 1841498"/>
              <a:gd name="connsiteY12" fmla="*/ 1230085 h 2873828"/>
              <a:gd name="connsiteX13" fmla="*/ 121555 w 1841498"/>
              <a:gd name="connsiteY13" fmla="*/ 1251857 h 2873828"/>
              <a:gd name="connsiteX14" fmla="*/ 154212 w 1841498"/>
              <a:gd name="connsiteY14" fmla="*/ 1262743 h 2873828"/>
              <a:gd name="connsiteX15" fmla="*/ 219526 w 1841498"/>
              <a:gd name="connsiteY15" fmla="*/ 1295400 h 2873828"/>
              <a:gd name="connsiteX16" fmla="*/ 306612 w 1841498"/>
              <a:gd name="connsiteY16" fmla="*/ 1360714 h 2873828"/>
              <a:gd name="connsiteX17" fmla="*/ 339269 w 1841498"/>
              <a:gd name="connsiteY17" fmla="*/ 1371600 h 2873828"/>
              <a:gd name="connsiteX18" fmla="*/ 448126 w 1841498"/>
              <a:gd name="connsiteY18" fmla="*/ 1458685 h 2873828"/>
              <a:gd name="connsiteX19" fmla="*/ 513441 w 1841498"/>
              <a:gd name="connsiteY19" fmla="*/ 1502228 h 2873828"/>
              <a:gd name="connsiteX20" fmla="*/ 546098 w 1841498"/>
              <a:gd name="connsiteY20" fmla="*/ 1513114 h 2873828"/>
              <a:gd name="connsiteX21" fmla="*/ 611412 w 1841498"/>
              <a:gd name="connsiteY21" fmla="*/ 1556657 h 2873828"/>
              <a:gd name="connsiteX22" fmla="*/ 644069 w 1841498"/>
              <a:gd name="connsiteY22" fmla="*/ 1578428 h 2873828"/>
              <a:gd name="connsiteX23" fmla="*/ 676726 w 1841498"/>
              <a:gd name="connsiteY23" fmla="*/ 1589314 h 2873828"/>
              <a:gd name="connsiteX24" fmla="*/ 731155 w 1841498"/>
              <a:gd name="connsiteY24" fmla="*/ 1632857 h 2873828"/>
              <a:gd name="connsiteX25" fmla="*/ 763812 w 1841498"/>
              <a:gd name="connsiteY25" fmla="*/ 1643743 h 2873828"/>
              <a:gd name="connsiteX26" fmla="*/ 829126 w 1841498"/>
              <a:gd name="connsiteY26" fmla="*/ 1687285 h 2873828"/>
              <a:gd name="connsiteX27" fmla="*/ 861783 w 1841498"/>
              <a:gd name="connsiteY27" fmla="*/ 1709057 h 2873828"/>
              <a:gd name="connsiteX28" fmla="*/ 894441 w 1841498"/>
              <a:gd name="connsiteY28" fmla="*/ 1719943 h 2873828"/>
              <a:gd name="connsiteX29" fmla="*/ 927098 w 1841498"/>
              <a:gd name="connsiteY29" fmla="*/ 1752600 h 2873828"/>
              <a:gd name="connsiteX30" fmla="*/ 992412 w 1841498"/>
              <a:gd name="connsiteY30" fmla="*/ 1774371 h 2873828"/>
              <a:gd name="connsiteX31" fmla="*/ 1068612 w 1841498"/>
              <a:gd name="connsiteY31" fmla="*/ 1839685 h 2873828"/>
              <a:gd name="connsiteX32" fmla="*/ 1101269 w 1841498"/>
              <a:gd name="connsiteY32" fmla="*/ 1850571 h 2873828"/>
              <a:gd name="connsiteX33" fmla="*/ 1123041 w 1841498"/>
              <a:gd name="connsiteY33" fmla="*/ 1872343 h 2873828"/>
              <a:gd name="connsiteX34" fmla="*/ 1188355 w 1841498"/>
              <a:gd name="connsiteY34" fmla="*/ 1915885 h 2873828"/>
              <a:gd name="connsiteX35" fmla="*/ 1242783 w 1841498"/>
              <a:gd name="connsiteY35" fmla="*/ 1948543 h 2873828"/>
              <a:gd name="connsiteX36" fmla="*/ 1264555 w 1841498"/>
              <a:gd name="connsiteY36" fmla="*/ 1970314 h 2873828"/>
              <a:gd name="connsiteX37" fmla="*/ 1329869 w 1841498"/>
              <a:gd name="connsiteY37" fmla="*/ 2002971 h 2873828"/>
              <a:gd name="connsiteX38" fmla="*/ 1351641 w 1841498"/>
              <a:gd name="connsiteY38" fmla="*/ 2024743 h 2873828"/>
              <a:gd name="connsiteX39" fmla="*/ 1416955 w 1841498"/>
              <a:gd name="connsiteY39" fmla="*/ 2068285 h 2873828"/>
              <a:gd name="connsiteX40" fmla="*/ 1471383 w 1841498"/>
              <a:gd name="connsiteY40" fmla="*/ 2100943 h 2873828"/>
              <a:gd name="connsiteX41" fmla="*/ 1438726 w 1841498"/>
              <a:gd name="connsiteY41" fmla="*/ 2111828 h 2873828"/>
              <a:gd name="connsiteX42" fmla="*/ 1395183 w 1841498"/>
              <a:gd name="connsiteY42" fmla="*/ 2155371 h 2873828"/>
              <a:gd name="connsiteX43" fmla="*/ 1427841 w 1841498"/>
              <a:gd name="connsiteY43" fmla="*/ 2275114 h 2873828"/>
              <a:gd name="connsiteX44" fmla="*/ 1438726 w 1841498"/>
              <a:gd name="connsiteY44" fmla="*/ 2307771 h 2873828"/>
              <a:gd name="connsiteX45" fmla="*/ 1460498 w 1841498"/>
              <a:gd name="connsiteY45" fmla="*/ 2329543 h 2873828"/>
              <a:gd name="connsiteX46" fmla="*/ 1482269 w 1841498"/>
              <a:gd name="connsiteY46" fmla="*/ 2362200 h 2873828"/>
              <a:gd name="connsiteX47" fmla="*/ 1525812 w 1841498"/>
              <a:gd name="connsiteY47" fmla="*/ 2405743 h 2873828"/>
              <a:gd name="connsiteX48" fmla="*/ 1536698 w 1841498"/>
              <a:gd name="connsiteY48" fmla="*/ 2438400 h 2873828"/>
              <a:gd name="connsiteX49" fmla="*/ 1569355 w 1841498"/>
              <a:gd name="connsiteY49" fmla="*/ 2460171 h 2873828"/>
              <a:gd name="connsiteX50" fmla="*/ 1612898 w 1841498"/>
              <a:gd name="connsiteY50" fmla="*/ 2503714 h 2873828"/>
              <a:gd name="connsiteX51" fmla="*/ 1645555 w 1841498"/>
              <a:gd name="connsiteY51" fmla="*/ 2536371 h 2873828"/>
              <a:gd name="connsiteX52" fmla="*/ 1667326 w 1841498"/>
              <a:gd name="connsiteY52" fmla="*/ 2558143 h 2873828"/>
              <a:gd name="connsiteX53" fmla="*/ 1732641 w 1841498"/>
              <a:gd name="connsiteY53" fmla="*/ 2645228 h 2873828"/>
              <a:gd name="connsiteX54" fmla="*/ 1754412 w 1841498"/>
              <a:gd name="connsiteY54" fmla="*/ 2710543 h 2873828"/>
              <a:gd name="connsiteX55" fmla="*/ 1776183 w 1841498"/>
              <a:gd name="connsiteY55" fmla="*/ 2743200 h 2873828"/>
              <a:gd name="connsiteX56" fmla="*/ 1797955 w 1841498"/>
              <a:gd name="connsiteY56" fmla="*/ 2808514 h 2873828"/>
              <a:gd name="connsiteX57" fmla="*/ 1808841 w 1841498"/>
              <a:gd name="connsiteY57" fmla="*/ 2841171 h 2873828"/>
              <a:gd name="connsiteX58" fmla="*/ 1841498 w 1841498"/>
              <a:gd name="connsiteY58" fmla="*/ 2873828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41498" h="2873828">
                <a:moveTo>
                  <a:pt x="284841" y="0"/>
                </a:moveTo>
                <a:cubicBezTo>
                  <a:pt x="272132" y="69897"/>
                  <a:pt x="265235" y="130116"/>
                  <a:pt x="241298" y="195943"/>
                </a:cubicBezTo>
                <a:cubicBezTo>
                  <a:pt x="235752" y="211193"/>
                  <a:pt x="227875" y="225570"/>
                  <a:pt x="219526" y="239485"/>
                </a:cubicBezTo>
                <a:cubicBezTo>
                  <a:pt x="206063" y="261922"/>
                  <a:pt x="185701" y="280505"/>
                  <a:pt x="175983" y="304800"/>
                </a:cubicBezTo>
                <a:lnTo>
                  <a:pt x="154212" y="359228"/>
                </a:lnTo>
                <a:cubicBezTo>
                  <a:pt x="139698" y="435428"/>
                  <a:pt x="131979" y="513242"/>
                  <a:pt x="110669" y="587828"/>
                </a:cubicBezTo>
                <a:cubicBezTo>
                  <a:pt x="103412" y="613228"/>
                  <a:pt x="96667" y="638780"/>
                  <a:pt x="88898" y="664028"/>
                </a:cubicBezTo>
                <a:cubicBezTo>
                  <a:pt x="82149" y="685963"/>
                  <a:pt x="73039" y="707169"/>
                  <a:pt x="67126" y="729343"/>
                </a:cubicBezTo>
                <a:cubicBezTo>
                  <a:pt x="58506" y="761667"/>
                  <a:pt x="53469" y="794859"/>
                  <a:pt x="45355" y="827314"/>
                </a:cubicBezTo>
                <a:cubicBezTo>
                  <a:pt x="38948" y="852942"/>
                  <a:pt x="30840" y="878114"/>
                  <a:pt x="23583" y="903514"/>
                </a:cubicBezTo>
                <a:cubicBezTo>
                  <a:pt x="16326" y="972457"/>
                  <a:pt x="4583" y="1041074"/>
                  <a:pt x="1812" y="1110343"/>
                </a:cubicBezTo>
                <a:cubicBezTo>
                  <a:pt x="0" y="1155652"/>
                  <a:pt x="9257" y="1176799"/>
                  <a:pt x="34469" y="1208314"/>
                </a:cubicBezTo>
                <a:cubicBezTo>
                  <a:pt x="40880" y="1216328"/>
                  <a:pt x="47061" y="1225495"/>
                  <a:pt x="56241" y="1230085"/>
                </a:cubicBezTo>
                <a:cubicBezTo>
                  <a:pt x="76767" y="1240348"/>
                  <a:pt x="99784" y="1244600"/>
                  <a:pt x="121555" y="1251857"/>
                </a:cubicBezTo>
                <a:cubicBezTo>
                  <a:pt x="132441" y="1255486"/>
                  <a:pt x="144665" y="1256378"/>
                  <a:pt x="154212" y="1262743"/>
                </a:cubicBezTo>
                <a:cubicBezTo>
                  <a:pt x="196416" y="1290879"/>
                  <a:pt x="174458" y="1280377"/>
                  <a:pt x="219526" y="1295400"/>
                </a:cubicBezTo>
                <a:cubicBezTo>
                  <a:pt x="245316" y="1321188"/>
                  <a:pt x="269688" y="1348406"/>
                  <a:pt x="306612" y="1360714"/>
                </a:cubicBezTo>
                <a:lnTo>
                  <a:pt x="339269" y="1371600"/>
                </a:lnTo>
                <a:cubicBezTo>
                  <a:pt x="401316" y="1433647"/>
                  <a:pt x="365730" y="1403755"/>
                  <a:pt x="448126" y="1458685"/>
                </a:cubicBezTo>
                <a:lnTo>
                  <a:pt x="513441" y="1502228"/>
                </a:lnTo>
                <a:cubicBezTo>
                  <a:pt x="524327" y="1505857"/>
                  <a:pt x="536067" y="1507541"/>
                  <a:pt x="546098" y="1513114"/>
                </a:cubicBezTo>
                <a:cubicBezTo>
                  <a:pt x="568971" y="1525821"/>
                  <a:pt x="589641" y="1542143"/>
                  <a:pt x="611412" y="1556657"/>
                </a:cubicBezTo>
                <a:cubicBezTo>
                  <a:pt x="622298" y="1563914"/>
                  <a:pt x="631658" y="1574291"/>
                  <a:pt x="644069" y="1578428"/>
                </a:cubicBezTo>
                <a:lnTo>
                  <a:pt x="676726" y="1589314"/>
                </a:lnTo>
                <a:cubicBezTo>
                  <a:pt x="696975" y="1609562"/>
                  <a:pt x="703693" y="1619125"/>
                  <a:pt x="731155" y="1632857"/>
                </a:cubicBezTo>
                <a:cubicBezTo>
                  <a:pt x="741418" y="1637989"/>
                  <a:pt x="753781" y="1638170"/>
                  <a:pt x="763812" y="1643743"/>
                </a:cubicBezTo>
                <a:cubicBezTo>
                  <a:pt x="786685" y="1656450"/>
                  <a:pt x="807355" y="1672771"/>
                  <a:pt x="829126" y="1687285"/>
                </a:cubicBezTo>
                <a:cubicBezTo>
                  <a:pt x="840012" y="1694542"/>
                  <a:pt x="849371" y="1704920"/>
                  <a:pt x="861783" y="1709057"/>
                </a:cubicBezTo>
                <a:lnTo>
                  <a:pt x="894441" y="1719943"/>
                </a:lnTo>
                <a:cubicBezTo>
                  <a:pt x="905327" y="1730829"/>
                  <a:pt x="913641" y="1745124"/>
                  <a:pt x="927098" y="1752600"/>
                </a:cubicBezTo>
                <a:cubicBezTo>
                  <a:pt x="947159" y="1763745"/>
                  <a:pt x="992412" y="1774371"/>
                  <a:pt x="992412" y="1774371"/>
                </a:cubicBezTo>
                <a:cubicBezTo>
                  <a:pt x="1019196" y="1801155"/>
                  <a:pt x="1035454" y="1823106"/>
                  <a:pt x="1068612" y="1839685"/>
                </a:cubicBezTo>
                <a:cubicBezTo>
                  <a:pt x="1078875" y="1844817"/>
                  <a:pt x="1090383" y="1846942"/>
                  <a:pt x="1101269" y="1850571"/>
                </a:cubicBezTo>
                <a:cubicBezTo>
                  <a:pt x="1108526" y="1857828"/>
                  <a:pt x="1114830" y="1866185"/>
                  <a:pt x="1123041" y="1872343"/>
                </a:cubicBezTo>
                <a:cubicBezTo>
                  <a:pt x="1143974" y="1888042"/>
                  <a:pt x="1169853" y="1897383"/>
                  <a:pt x="1188355" y="1915885"/>
                </a:cubicBezTo>
                <a:cubicBezTo>
                  <a:pt x="1218240" y="1945771"/>
                  <a:pt x="1200390" y="1934411"/>
                  <a:pt x="1242783" y="1948543"/>
                </a:cubicBezTo>
                <a:cubicBezTo>
                  <a:pt x="1250040" y="1955800"/>
                  <a:pt x="1255754" y="1965034"/>
                  <a:pt x="1264555" y="1970314"/>
                </a:cubicBezTo>
                <a:cubicBezTo>
                  <a:pt x="1345032" y="2018599"/>
                  <a:pt x="1247293" y="1936911"/>
                  <a:pt x="1329869" y="2002971"/>
                </a:cubicBezTo>
                <a:cubicBezTo>
                  <a:pt x="1337883" y="2009382"/>
                  <a:pt x="1343430" y="2018585"/>
                  <a:pt x="1351641" y="2024743"/>
                </a:cubicBezTo>
                <a:cubicBezTo>
                  <a:pt x="1372574" y="2040442"/>
                  <a:pt x="1398453" y="2049783"/>
                  <a:pt x="1416955" y="2068285"/>
                </a:cubicBezTo>
                <a:cubicBezTo>
                  <a:pt x="1446840" y="2098171"/>
                  <a:pt x="1428990" y="2086811"/>
                  <a:pt x="1471383" y="2100943"/>
                </a:cubicBezTo>
                <a:cubicBezTo>
                  <a:pt x="1460497" y="2104571"/>
                  <a:pt x="1448063" y="2105159"/>
                  <a:pt x="1438726" y="2111828"/>
                </a:cubicBezTo>
                <a:cubicBezTo>
                  <a:pt x="1422023" y="2123759"/>
                  <a:pt x="1395183" y="2155371"/>
                  <a:pt x="1395183" y="2155371"/>
                </a:cubicBezTo>
                <a:cubicBezTo>
                  <a:pt x="1410571" y="2232309"/>
                  <a:pt x="1400217" y="2192241"/>
                  <a:pt x="1427841" y="2275114"/>
                </a:cubicBezTo>
                <a:cubicBezTo>
                  <a:pt x="1431470" y="2286000"/>
                  <a:pt x="1430612" y="2299657"/>
                  <a:pt x="1438726" y="2307771"/>
                </a:cubicBezTo>
                <a:cubicBezTo>
                  <a:pt x="1445983" y="2315028"/>
                  <a:pt x="1454087" y="2321529"/>
                  <a:pt x="1460498" y="2329543"/>
                </a:cubicBezTo>
                <a:cubicBezTo>
                  <a:pt x="1468671" y="2339759"/>
                  <a:pt x="1473755" y="2352267"/>
                  <a:pt x="1482269" y="2362200"/>
                </a:cubicBezTo>
                <a:cubicBezTo>
                  <a:pt x="1495627" y="2377785"/>
                  <a:pt x="1525812" y="2405743"/>
                  <a:pt x="1525812" y="2405743"/>
                </a:cubicBezTo>
                <a:cubicBezTo>
                  <a:pt x="1529441" y="2416629"/>
                  <a:pt x="1529530" y="2429440"/>
                  <a:pt x="1536698" y="2438400"/>
                </a:cubicBezTo>
                <a:cubicBezTo>
                  <a:pt x="1544871" y="2448616"/>
                  <a:pt x="1559422" y="2451657"/>
                  <a:pt x="1569355" y="2460171"/>
                </a:cubicBezTo>
                <a:cubicBezTo>
                  <a:pt x="1584940" y="2473529"/>
                  <a:pt x="1598384" y="2489200"/>
                  <a:pt x="1612898" y="2503714"/>
                </a:cubicBezTo>
                <a:lnTo>
                  <a:pt x="1645555" y="2536371"/>
                </a:lnTo>
                <a:cubicBezTo>
                  <a:pt x="1652812" y="2543628"/>
                  <a:pt x="1661633" y="2549604"/>
                  <a:pt x="1667326" y="2558143"/>
                </a:cubicBezTo>
                <a:cubicBezTo>
                  <a:pt x="1716562" y="2631996"/>
                  <a:pt x="1692366" y="2604955"/>
                  <a:pt x="1732641" y="2645228"/>
                </a:cubicBezTo>
                <a:cubicBezTo>
                  <a:pt x="1739898" y="2667000"/>
                  <a:pt x="1741682" y="2691448"/>
                  <a:pt x="1754412" y="2710543"/>
                </a:cubicBezTo>
                <a:cubicBezTo>
                  <a:pt x="1761669" y="2721429"/>
                  <a:pt x="1770870" y="2731245"/>
                  <a:pt x="1776183" y="2743200"/>
                </a:cubicBezTo>
                <a:cubicBezTo>
                  <a:pt x="1785504" y="2764171"/>
                  <a:pt x="1790698" y="2786743"/>
                  <a:pt x="1797955" y="2808514"/>
                </a:cubicBezTo>
                <a:cubicBezTo>
                  <a:pt x="1801584" y="2819400"/>
                  <a:pt x="1800727" y="2833057"/>
                  <a:pt x="1808841" y="2841171"/>
                </a:cubicBezTo>
                <a:lnTo>
                  <a:pt x="1841498" y="2873828"/>
                </a:ln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 name="Freeform 290"/>
          <p:cNvSpPr/>
          <p:nvPr/>
        </p:nvSpPr>
        <p:spPr>
          <a:xfrm>
            <a:off x="5290457" y="3929155"/>
            <a:ext cx="1611086" cy="392474"/>
          </a:xfrm>
          <a:custGeom>
            <a:avLst/>
            <a:gdLst>
              <a:gd name="connsiteX0" fmla="*/ 0 w 1611086"/>
              <a:gd name="connsiteY0" fmla="*/ 392474 h 392474"/>
              <a:gd name="connsiteX1" fmla="*/ 152400 w 1611086"/>
              <a:gd name="connsiteY1" fmla="*/ 370702 h 392474"/>
              <a:gd name="connsiteX2" fmla="*/ 261257 w 1611086"/>
              <a:gd name="connsiteY2" fmla="*/ 305388 h 392474"/>
              <a:gd name="connsiteX3" fmla="*/ 293914 w 1611086"/>
              <a:gd name="connsiteY3" fmla="*/ 283616 h 392474"/>
              <a:gd name="connsiteX4" fmla="*/ 381000 w 1611086"/>
              <a:gd name="connsiteY4" fmla="*/ 240074 h 392474"/>
              <a:gd name="connsiteX5" fmla="*/ 468086 w 1611086"/>
              <a:gd name="connsiteY5" fmla="*/ 196531 h 392474"/>
              <a:gd name="connsiteX6" fmla="*/ 587829 w 1611086"/>
              <a:gd name="connsiteY6" fmla="*/ 131216 h 392474"/>
              <a:gd name="connsiteX7" fmla="*/ 620486 w 1611086"/>
              <a:gd name="connsiteY7" fmla="*/ 109445 h 392474"/>
              <a:gd name="connsiteX8" fmla="*/ 1023257 w 1611086"/>
              <a:gd name="connsiteY8" fmla="*/ 65902 h 392474"/>
              <a:gd name="connsiteX9" fmla="*/ 1175657 w 1611086"/>
              <a:gd name="connsiteY9" fmla="*/ 22359 h 392474"/>
              <a:gd name="connsiteX10" fmla="*/ 1611086 w 1611086"/>
              <a:gd name="connsiteY10" fmla="*/ 588 h 39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1086" h="392474">
                <a:moveTo>
                  <a:pt x="0" y="392474"/>
                </a:moveTo>
                <a:cubicBezTo>
                  <a:pt x="50800" y="385217"/>
                  <a:pt x="102306" y="381834"/>
                  <a:pt x="152400" y="370702"/>
                </a:cubicBezTo>
                <a:cubicBezTo>
                  <a:pt x="177507" y="365123"/>
                  <a:pt x="249905" y="312956"/>
                  <a:pt x="261257" y="305388"/>
                </a:cubicBezTo>
                <a:cubicBezTo>
                  <a:pt x="272143" y="298131"/>
                  <a:pt x="281767" y="288475"/>
                  <a:pt x="293914" y="283616"/>
                </a:cubicBezTo>
                <a:cubicBezTo>
                  <a:pt x="421367" y="232636"/>
                  <a:pt x="291326" y="288987"/>
                  <a:pt x="381000" y="240074"/>
                </a:cubicBezTo>
                <a:cubicBezTo>
                  <a:pt x="409492" y="224533"/>
                  <a:pt x="441082" y="214534"/>
                  <a:pt x="468086" y="196531"/>
                </a:cubicBezTo>
                <a:cubicBezTo>
                  <a:pt x="612901" y="99987"/>
                  <a:pt x="461876" y="194192"/>
                  <a:pt x="587829" y="131216"/>
                </a:cubicBezTo>
                <a:cubicBezTo>
                  <a:pt x="599531" y="125365"/>
                  <a:pt x="607982" y="113292"/>
                  <a:pt x="620486" y="109445"/>
                </a:cubicBezTo>
                <a:cubicBezTo>
                  <a:pt x="731086" y="75415"/>
                  <a:pt x="943556" y="71806"/>
                  <a:pt x="1023257" y="65902"/>
                </a:cubicBezTo>
                <a:cubicBezTo>
                  <a:pt x="1074057" y="51388"/>
                  <a:pt x="1122901" y="25211"/>
                  <a:pt x="1175657" y="22359"/>
                </a:cubicBezTo>
                <a:cubicBezTo>
                  <a:pt x="1589299" y="0"/>
                  <a:pt x="1443976" y="588"/>
                  <a:pt x="1611086" y="588"/>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Slide Number Placeholder 287"/>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79</a:t>
            </a:fld>
            <a:endParaRPr lang="en-US"/>
          </a:p>
        </p:txBody>
      </p:sp>
      <p:sp>
        <p:nvSpPr>
          <p:cNvPr id="16" name="TextBox 15"/>
          <p:cNvSpPr txBox="1"/>
          <p:nvPr/>
        </p:nvSpPr>
        <p:spPr>
          <a:xfrm>
            <a:off x="171001" y="5638800"/>
            <a:ext cx="4528986" cy="461665"/>
          </a:xfrm>
          <a:prstGeom prst="rect">
            <a:avLst/>
          </a:prstGeom>
          <a:noFill/>
        </p:spPr>
        <p:txBody>
          <a:bodyPr wrap="square" rtlCol="0">
            <a:spAutoFit/>
          </a:bodyPr>
          <a:lstStyle/>
          <a:p>
            <a:r>
              <a:rPr lang="en-US" sz="2400" dirty="0" smtClean="0"/>
              <a:t>This really happens hop to hop!</a:t>
            </a:r>
            <a:endParaRPr lang="en-US" sz="2400" dirty="0"/>
          </a:p>
        </p:txBody>
      </p:sp>
    </p:spTree>
    <p:extLst>
      <p:ext uri="{BB962C8B-B14F-4D97-AF65-F5344CB8AC3E}">
        <p14:creationId xmlns:p14="http://schemas.microsoft.com/office/powerpoint/2010/main" val="747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wipe(left)">
                                      <p:cBhvr>
                                        <p:cTn id="7" dur="2000"/>
                                        <p:tgtEl>
                                          <p:spTgt spid="289"/>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90"/>
                                        </p:tgtEl>
                                        <p:attrNameLst>
                                          <p:attrName>style.visibility</p:attrName>
                                        </p:attrNameLst>
                                      </p:cBhvr>
                                      <p:to>
                                        <p:strVal val="visible"/>
                                      </p:to>
                                    </p:set>
                                    <p:animEffect transition="in" filter="wipe(up)">
                                      <p:cBhvr>
                                        <p:cTn id="11" dur="3000"/>
                                        <p:tgtEl>
                                          <p:spTgt spid="290"/>
                                        </p:tgtEl>
                                      </p:cBhvr>
                                    </p:animEffect>
                                  </p:childTnLst>
                                </p:cTn>
                              </p:par>
                            </p:childTnLst>
                          </p:cTn>
                        </p:par>
                        <p:par>
                          <p:cTn id="12" fill="hold">
                            <p:stCondLst>
                              <p:cond delay="5000"/>
                            </p:stCondLst>
                            <p:childTnLst>
                              <p:par>
                                <p:cTn id="13" presetID="22" presetClass="entr" presetSubtype="8" fill="hold" grpId="0"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wipe(left)">
                                      <p:cBhvr>
                                        <p:cTn id="15" dur="2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animBg="1"/>
      <p:bldP spid="290" grpId="0" animBg="1"/>
      <p:bldP spid="2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MPLS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8</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230499" cy="49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2678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solidFill>
                  <a:schemeClr val="bg1"/>
                </a:solidFill>
              </a:rPr>
              <a:t>4. </a:t>
            </a:r>
            <a:r>
              <a:rPr lang="en-US" dirty="0" smtClean="0">
                <a:solidFill>
                  <a:schemeClr val="bg1"/>
                </a:solidFill>
              </a:rPr>
              <a:t>HTTP </a:t>
            </a:r>
            <a:r>
              <a:rPr lang="en-US" dirty="0">
                <a:solidFill>
                  <a:schemeClr val="bg1"/>
                </a:solidFill>
              </a:rPr>
              <a:t>Packet hits destination IP</a:t>
            </a:r>
          </a:p>
        </p:txBody>
      </p:sp>
      <p:sp>
        <p:nvSpPr>
          <p:cNvPr id="66563" name="Rectangle 3"/>
          <p:cNvSpPr>
            <a:spLocks noGrp="1" noChangeArrowheads="1"/>
          </p:cNvSpPr>
          <p:nvPr>
            <p:ph type="body" idx="1"/>
          </p:nvPr>
        </p:nvSpPr>
        <p:spPr>
          <a:xfrm>
            <a:off x="867039" y="2286000"/>
            <a:ext cx="7408333" cy="3450696"/>
          </a:xfrm>
        </p:spPr>
        <p:txBody>
          <a:bodyPr/>
          <a:lstStyle/>
          <a:p>
            <a:pPr>
              <a:lnSpc>
                <a:spcPct val="90000"/>
              </a:lnSpc>
            </a:pPr>
            <a:r>
              <a:rPr lang="en-US" dirty="0">
                <a:solidFill>
                  <a:srgbClr val="A50021"/>
                </a:solidFill>
              </a:rPr>
              <a:t>Assuming no error, the computer at the destination site receives the packet.  It determines which port to allow the packet in.</a:t>
            </a:r>
          </a:p>
        </p:txBody>
      </p:sp>
      <p:sp>
        <p:nvSpPr>
          <p:cNvPr id="66564" name="Text Box 4"/>
          <p:cNvSpPr txBox="1">
            <a:spLocks noChangeArrowheads="1"/>
          </p:cNvSpPr>
          <p:nvPr/>
        </p:nvSpPr>
        <p:spPr bwMode="auto">
          <a:xfrm>
            <a:off x="1081808" y="3657600"/>
            <a:ext cx="7034213" cy="822325"/>
          </a:xfrm>
          <a:prstGeom prst="rect">
            <a:avLst/>
          </a:prstGeom>
          <a:noFill/>
          <a:ln w="9525">
            <a:noFill/>
            <a:miter lim="800000"/>
            <a:headEnd/>
            <a:tailEnd/>
          </a:ln>
          <a:effectLst/>
        </p:spPr>
        <p:txBody>
          <a:bodyPr>
            <a:spAutoFit/>
          </a:bodyPr>
          <a:lstStyle/>
          <a:p>
            <a:pPr eaLnBrk="1" hangingPunct="1"/>
            <a:r>
              <a:rPr lang="en-US" sz="2400" dirty="0">
                <a:solidFill>
                  <a:schemeClr val="accent2"/>
                </a:solidFill>
                <a:effectLst/>
                <a:latin typeface="Arial" charset="0"/>
              </a:rPr>
              <a:t>If a port is explicitly specified, that port is used. If not, if there is an HTTP prefix, port 80 is assumed.</a:t>
            </a:r>
          </a:p>
        </p:txBody>
      </p:sp>
      <p:sp>
        <p:nvSpPr>
          <p:cNvPr id="66565" name="Text Box 5"/>
          <p:cNvSpPr txBox="1">
            <a:spLocks noChangeArrowheads="1"/>
          </p:cNvSpPr>
          <p:nvPr/>
        </p:nvSpPr>
        <p:spPr bwMode="auto">
          <a:xfrm>
            <a:off x="609600" y="4952999"/>
            <a:ext cx="4307398" cy="584775"/>
          </a:xfrm>
          <a:prstGeom prst="rect">
            <a:avLst/>
          </a:prstGeom>
          <a:noFill/>
          <a:ln w="9525">
            <a:noFill/>
            <a:miter lim="800000"/>
            <a:headEnd/>
            <a:tailEnd/>
          </a:ln>
          <a:effectLst/>
        </p:spPr>
        <p:txBody>
          <a:bodyPr wrap="none">
            <a:spAutoFit/>
          </a:bodyPr>
          <a:lstStyle/>
          <a:p>
            <a:pPr eaLnBrk="1" hangingPunct="1"/>
            <a:r>
              <a:rPr lang="en-US" sz="3200" dirty="0" smtClean="0">
                <a:solidFill>
                  <a:schemeClr val="tx1"/>
                </a:solidFill>
                <a:effectLst/>
                <a:latin typeface="Arial" charset="0"/>
              </a:rPr>
              <a:t>A word about Firewalls</a:t>
            </a:r>
            <a:endParaRPr lang="en-US" sz="3200" dirty="0">
              <a:solidFill>
                <a:schemeClr val="tx1"/>
              </a:solidFill>
              <a:effectLst/>
              <a:latin typeface="Arial" charset="0"/>
            </a:endParaRPr>
          </a:p>
        </p:txBody>
      </p:sp>
      <p:sp>
        <p:nvSpPr>
          <p:cNvPr id="7" name="Slide Number Placeholder 6"/>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80</a:t>
            </a:fld>
            <a:endParaRPr lang="en-US"/>
          </a:p>
        </p:txBody>
      </p:sp>
    </p:spTree>
    <p:extLst>
      <p:ext uri="{BB962C8B-B14F-4D97-AF65-F5344CB8AC3E}">
        <p14:creationId xmlns:p14="http://schemas.microsoft.com/office/powerpoint/2010/main" val="3990904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84070">
            <a:off x="5402637" y="3900569"/>
            <a:ext cx="1389088"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FW  and DMZ</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81</a:t>
            </a:fld>
            <a:endParaRPr 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105151"/>
            <a:ext cx="11715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p:nvPr>
            <p:extLst>
              <p:ext uri="{D42A27DB-BD31-4B8C-83A1-F6EECF244321}">
                <p14:modId xmlns:p14="http://schemas.microsoft.com/office/powerpoint/2010/main" val="1322308696"/>
              </p:ext>
            </p:extLst>
          </p:nvPr>
        </p:nvPicPr>
        <p:blipFill>
          <a:blip r:embed="rId5"/>
          <a:stretch>
            <a:fillRect/>
          </a:stretch>
        </p:blipFill>
        <p:spPr>
          <a:xfrm>
            <a:off x="5147017" y="4311649"/>
            <a:ext cx="554037" cy="644525"/>
          </a:xfrm>
          <a:prstGeom prst="rect">
            <a:avLst/>
          </a:prstGeom>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650" y="4162425"/>
            <a:ext cx="5905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extLst>
              <p:ext uri="{D42A27DB-BD31-4B8C-83A1-F6EECF244321}">
                <p14:modId xmlns:p14="http://schemas.microsoft.com/office/powerpoint/2010/main" val="377613202"/>
              </p:ext>
            </p:extLst>
          </p:nvPr>
        </p:nvPicPr>
        <p:blipFill>
          <a:blip r:embed="rId7"/>
          <a:stretch>
            <a:fillRect/>
          </a:stretch>
        </p:blipFill>
        <p:spPr>
          <a:xfrm>
            <a:off x="1932781" y="4242593"/>
            <a:ext cx="554037" cy="644525"/>
          </a:xfrm>
          <a:prstGeom prst="rect">
            <a:avLst/>
          </a:prstGeom>
        </p:spPr>
      </p:pic>
      <p:pic>
        <p:nvPicPr>
          <p:cNvPr id="10" name="Picture 9"/>
          <p:cNvPicPr/>
          <p:nvPr>
            <p:extLst>
              <p:ext uri="{D42A27DB-BD31-4B8C-83A1-F6EECF244321}">
                <p14:modId xmlns:p14="http://schemas.microsoft.com/office/powerpoint/2010/main" val="3386279490"/>
              </p:ext>
            </p:extLst>
          </p:nvPr>
        </p:nvPicPr>
        <p:blipFill>
          <a:blip r:embed="rId8"/>
          <a:stretch>
            <a:fillRect/>
          </a:stretch>
        </p:blipFill>
        <p:spPr>
          <a:xfrm>
            <a:off x="933450" y="4244976"/>
            <a:ext cx="647700" cy="539750"/>
          </a:xfrm>
          <a:prstGeom prst="rect">
            <a:avLst/>
          </a:prstGeom>
        </p:spPr>
      </p:pic>
      <p:cxnSp>
        <p:nvCxnSpPr>
          <p:cNvPr id="9" name="Straight Connector 8"/>
          <p:cNvCxnSpPr/>
          <p:nvPr/>
        </p:nvCxnSpPr>
        <p:spPr>
          <a:xfrm flipH="1">
            <a:off x="304800" y="4445795"/>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4350545"/>
            <a:ext cx="685800" cy="95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4100" idx="1"/>
          </p:cNvCxnSpPr>
          <p:nvPr/>
        </p:nvCxnSpPr>
        <p:spPr>
          <a:xfrm>
            <a:off x="2486818" y="4564855"/>
            <a:ext cx="1570832" cy="69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00" idx="3"/>
          </p:cNvCxnSpPr>
          <p:nvPr/>
        </p:nvCxnSpPr>
        <p:spPr>
          <a:xfrm flipV="1">
            <a:off x="4648200" y="4633911"/>
            <a:ext cx="498817"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72000" y="5715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10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3838" y="3031598"/>
            <a:ext cx="538162" cy="747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Connector 18"/>
          <p:cNvCxnSpPr/>
          <p:nvPr/>
        </p:nvCxnSpPr>
        <p:spPr>
          <a:xfrm flipV="1">
            <a:off x="4324350" y="3683796"/>
            <a:ext cx="0" cy="761999"/>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4043363"/>
            <a:ext cx="5905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9" name="Picture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5350" y="4385470"/>
            <a:ext cx="6477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887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4.07407E-6 L -0.06042 0.00093 " pathEditMode="relative" rAng="0" ptsTypes="AA">
                                      <p:cBhvr>
                                        <p:cTn id="10" dur="2000" fill="hold"/>
                                        <p:tgtEl>
                                          <p:spTgt spid="19"/>
                                        </p:tgtEl>
                                        <p:attrNameLst>
                                          <p:attrName>ppt_x</p:attrName>
                                          <p:attrName>ppt_y</p:attrName>
                                        </p:attrNameLst>
                                      </p:cBhvr>
                                      <p:rCtr x="-3021"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72222E-6 -4.81481E-6 L -0.05747 -0.0037 " pathEditMode="relative" rAng="0" ptsTypes="AA">
                                      <p:cBhvr>
                                        <p:cTn id="18" dur="2000" fill="hold"/>
                                        <p:tgtEl>
                                          <p:spTgt spid="4102"/>
                                        </p:tgtEl>
                                        <p:attrNameLst>
                                          <p:attrName>ppt_x</p:attrName>
                                          <p:attrName>ppt_y</p:attrName>
                                        </p:attrNameLst>
                                      </p:cBhvr>
                                      <p:rCtr x="-288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518" name="Group 54"/>
          <p:cNvGraphicFramePr>
            <a:graphicFrameLocks noGrp="1"/>
          </p:cNvGraphicFramePr>
          <p:nvPr>
            <p:extLst>
              <p:ext uri="{D42A27DB-BD31-4B8C-83A1-F6EECF244321}">
                <p14:modId xmlns:p14="http://schemas.microsoft.com/office/powerpoint/2010/main" val="1515828849"/>
              </p:ext>
            </p:extLst>
          </p:nvPr>
        </p:nvGraphicFramePr>
        <p:xfrm>
          <a:off x="4419600" y="1002792"/>
          <a:ext cx="4572000" cy="5575320"/>
        </p:xfrm>
        <a:graphic>
          <a:graphicData uri="http://schemas.openxmlformats.org/drawingml/2006/table">
            <a:tbl>
              <a:tblPr/>
              <a:tblGrid>
                <a:gridCol w="996293"/>
                <a:gridCol w="3575707"/>
              </a:tblGrid>
              <a:tr h="478441">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dirty="0" smtClean="0">
                          <a:ln>
                            <a:noFill/>
                          </a:ln>
                          <a:solidFill>
                            <a:srgbClr val="000066"/>
                          </a:solidFill>
                          <a:effectLst/>
                          <a:latin typeface="Avant Guard" pitchFamily="2" charset="0"/>
                        </a:rPr>
                        <a:t>Number </a:t>
                      </a:r>
                    </a:p>
                  </a:txBody>
                  <a:tcPr anchor="ctr" horzOverflow="overflow">
                    <a:lnL cap="flat">
                      <a:noFill/>
                    </a:lnL>
                    <a:lnR>
                      <a:noFill/>
                    </a:lnR>
                    <a:lnT cap="flat">
                      <a:noFill/>
                    </a:lnT>
                    <a:lnB>
                      <a:noFill/>
                    </a:lnB>
                    <a:lnTlToBr>
                      <a:noFill/>
                    </a:lnTlToBr>
                    <a:lnBlToTr>
                      <a:noFill/>
                    </a:lnBlToTr>
                    <a:gradFill>
                      <a:gsLst>
                        <a:gs pos="50000">
                          <a:schemeClr val="accent3"/>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dirty="0" smtClean="0">
                          <a:ln>
                            <a:noFill/>
                          </a:ln>
                          <a:solidFill>
                            <a:srgbClr val="000066"/>
                          </a:solidFill>
                          <a:effectLst/>
                          <a:latin typeface="Avant Guard" pitchFamily="2" charset="0"/>
                        </a:rPr>
                        <a:t>Description</a:t>
                      </a:r>
                    </a:p>
                  </a:txBody>
                  <a:tcPr anchor="ctr" horzOverflow="overflow">
                    <a:lnL>
                      <a:noFill/>
                    </a:lnL>
                    <a:lnR cap="flat">
                      <a:noFill/>
                    </a:lnR>
                    <a:lnT cap="flat">
                      <a:noFill/>
                    </a:lnT>
                    <a:lnB>
                      <a:noFill/>
                    </a:lnB>
                    <a:lnTlToBr>
                      <a:noFill/>
                    </a:lnTlToBr>
                    <a:lnBlToTr>
                      <a:noFill/>
                    </a:lnBlToTr>
                    <a:gradFill>
                      <a:gsLst>
                        <a:gs pos="50000">
                          <a:schemeClr val="accent3"/>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20</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FTP</a:t>
                      </a:r>
                      <a:r>
                        <a:rPr kumimoji="0" lang="en-US" sz="1400" b="0" i="0" u="none" strike="noStrike" cap="none" normalizeH="0" baseline="0" dirty="0" smtClean="0">
                          <a:ln>
                            <a:noFill/>
                          </a:ln>
                          <a:solidFill>
                            <a:srgbClr val="000066"/>
                          </a:solidFill>
                          <a:effectLst/>
                          <a:latin typeface="Avant Guard" pitchFamily="2" charset="0"/>
                        </a:rPr>
                        <a:t> – Data</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21</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rPr>
                        <a:t>FTP -- Control</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78441">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22</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SSH</a:t>
                      </a:r>
                      <a:r>
                        <a:rPr kumimoji="0" lang="en-US" sz="1400" b="0" i="0" u="none" strike="noStrike" cap="none" normalizeH="0" baseline="0" dirty="0" smtClean="0">
                          <a:ln>
                            <a:noFill/>
                          </a:ln>
                          <a:solidFill>
                            <a:srgbClr val="000066"/>
                          </a:solidFill>
                          <a:effectLst/>
                          <a:latin typeface="Avant Guard" pitchFamily="2" charset="0"/>
                        </a:rPr>
                        <a:t> Remote Login Protocol (secure)</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78441">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23</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cap="none" normalizeH="0" baseline="0" dirty="0" smtClean="0">
                          <a:ln>
                            <a:noFill/>
                          </a:ln>
                          <a:solidFill>
                            <a:srgbClr val="000066"/>
                          </a:solidFill>
                          <a:effectLst/>
                          <a:latin typeface="Avant Guard" pitchFamily="2" charset="0"/>
                          <a:hlinkClick r:id=""/>
                        </a:rPr>
                        <a:t>Telnet</a:t>
                      </a:r>
                      <a:r>
                        <a:rPr kumimoji="0" lang="en-US" sz="1400" b="0" i="0" u="none" strike="noStrike" cap="none" normalizeH="0" baseline="0" dirty="0" smtClean="0">
                          <a:ln>
                            <a:noFill/>
                          </a:ln>
                          <a:solidFill>
                            <a:srgbClr val="000066"/>
                          </a:solidFill>
                          <a:effectLst/>
                          <a:latin typeface="Avant Guard" pitchFamily="2" charset="0"/>
                        </a:rPr>
                        <a:t> Remote Login Protocol (unsecure)</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94105">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25</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Simple Mail Transfer Protocol</a:t>
                      </a:r>
                      <a:r>
                        <a:rPr kumimoji="0" lang="en-US" sz="1400" b="0" i="0" u="none" strike="noStrike" cap="none" normalizeH="0" baseline="0" dirty="0" smtClean="0">
                          <a:ln>
                            <a:noFill/>
                          </a:ln>
                          <a:solidFill>
                            <a:srgbClr val="000066"/>
                          </a:solidFill>
                          <a:effectLst/>
                          <a:latin typeface="Avant Guard" pitchFamily="2" charset="0"/>
                        </a:rPr>
                        <a:t> (SMTP)</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53</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Domain Name System</a:t>
                      </a:r>
                      <a:r>
                        <a:rPr kumimoji="0" lang="en-US" sz="1400" b="0" i="0" u="none" strike="noStrike" cap="none" normalizeH="0" baseline="0" dirty="0" smtClean="0">
                          <a:ln>
                            <a:noFill/>
                          </a:ln>
                          <a:solidFill>
                            <a:srgbClr val="000066"/>
                          </a:solidFill>
                          <a:effectLst/>
                          <a:latin typeface="Avant Guard" pitchFamily="2" charset="0"/>
                        </a:rPr>
                        <a:t> (DNS)</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80</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HTTP</a:t>
                      </a:r>
                      <a:endParaRPr kumimoji="0" lang="en-US" sz="1400" b="0" i="0" u="none" strike="noStrike" cap="none" normalizeH="0" baseline="0" dirty="0" smtClean="0">
                        <a:ln>
                          <a:noFill/>
                        </a:ln>
                        <a:solidFill>
                          <a:srgbClr val="000066"/>
                        </a:solidFill>
                        <a:effectLst/>
                        <a:latin typeface="Avant Guard" pitchFamily="2" charset="0"/>
                      </a:endParaRP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110</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POP3</a:t>
                      </a:r>
                      <a:endParaRPr kumimoji="0" lang="en-US" sz="1400" b="0" i="0" u="none" strike="noStrike" cap="none" normalizeH="0" baseline="0" dirty="0" smtClean="0">
                        <a:ln>
                          <a:noFill/>
                        </a:ln>
                        <a:solidFill>
                          <a:srgbClr val="000066"/>
                        </a:solidFill>
                        <a:effectLst/>
                        <a:latin typeface="Avant Guard" pitchFamily="2" charset="0"/>
                      </a:endParaRP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78441">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143</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rPr>
                        <a:t>Interim Mail Access Protocol (IMAP)</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156</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SQL Server</a:t>
                      </a:r>
                      <a:endParaRPr kumimoji="0" lang="en-US" sz="1400" b="0" i="0" u="none" strike="noStrike" cap="none" normalizeH="0" baseline="0" dirty="0" smtClean="0">
                        <a:ln>
                          <a:noFill/>
                        </a:ln>
                        <a:solidFill>
                          <a:srgbClr val="000066"/>
                        </a:solidFill>
                        <a:effectLst/>
                        <a:latin typeface="Avant Guard" pitchFamily="2" charset="0"/>
                      </a:endParaRP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9937">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194</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Internet Relay Chat</a:t>
                      </a:r>
                      <a:r>
                        <a:rPr kumimoji="0" lang="en-US" sz="1400" b="0" i="0" u="none" strike="noStrike" cap="none" normalizeH="0" baseline="0" dirty="0" smtClean="0">
                          <a:ln>
                            <a:noFill/>
                          </a:ln>
                          <a:solidFill>
                            <a:srgbClr val="000066"/>
                          </a:solidFill>
                          <a:effectLst/>
                          <a:latin typeface="Avant Guard" pitchFamily="2" charset="0"/>
                        </a:rPr>
                        <a:t> (IRC)</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680283">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443</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hlinkClick r:id=""/>
                        </a:rPr>
                        <a:t>HTTPS</a:t>
                      </a:r>
                      <a:r>
                        <a:rPr kumimoji="0" lang="en-US" sz="1400" b="0" i="0" u="none" strike="noStrike" cap="none" normalizeH="0" baseline="0" dirty="0" smtClean="0">
                          <a:ln>
                            <a:noFill/>
                          </a:ln>
                          <a:solidFill>
                            <a:srgbClr val="000066"/>
                          </a:solidFill>
                          <a:effectLst/>
                          <a:latin typeface="Avant Guard" pitchFamily="2" charset="0"/>
                        </a:rPr>
                        <a:t>  (http over secure socket layer, not the same as s-http)</a:t>
                      </a: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pPr marL="0" marR="0" lvl="0" indent="0" algn="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smtClean="0">
                          <a:ln>
                            <a:noFill/>
                          </a:ln>
                          <a:solidFill>
                            <a:srgbClr val="000066"/>
                          </a:solidFill>
                          <a:effectLst/>
                          <a:latin typeface="Avant Guard" pitchFamily="2" charset="0"/>
                        </a:rPr>
                        <a:t>458</a:t>
                      </a:r>
                    </a:p>
                  </a:txBody>
                  <a:tcPr anchor="ctr" horzOverflow="overflow">
                    <a:lnL cap="flat">
                      <a:noFill/>
                    </a:lnL>
                    <a:lnR>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400" b="0" i="0" u="none" strike="noStrike" cap="none" normalizeH="0" baseline="0" dirty="0" smtClean="0">
                          <a:ln>
                            <a:noFill/>
                          </a:ln>
                          <a:solidFill>
                            <a:srgbClr val="000066"/>
                          </a:solidFill>
                          <a:effectLst/>
                          <a:latin typeface="Avant Guard" pitchFamily="2" charset="0"/>
                        </a:rPr>
                        <a:t>Apple </a:t>
                      </a:r>
                      <a:r>
                        <a:rPr kumimoji="0" lang="en-US" sz="1400" b="0" i="0" u="none" strike="noStrike" cap="none" normalizeH="0" baseline="0" dirty="0" smtClean="0">
                          <a:ln>
                            <a:noFill/>
                          </a:ln>
                          <a:solidFill>
                            <a:srgbClr val="000066"/>
                          </a:solidFill>
                          <a:effectLst/>
                          <a:latin typeface="Avant Guard" pitchFamily="2" charset="0"/>
                          <a:hlinkClick r:id=""/>
                        </a:rPr>
                        <a:t>QuickTime</a:t>
                      </a:r>
                      <a:endParaRPr kumimoji="0" lang="en-US" sz="1400" b="0" i="0" u="none" strike="noStrike" cap="none" normalizeH="0" baseline="0" dirty="0" smtClean="0">
                        <a:ln>
                          <a:noFill/>
                        </a:ln>
                        <a:solidFill>
                          <a:srgbClr val="000066"/>
                        </a:solidFill>
                        <a:effectLst/>
                        <a:latin typeface="Avant Guard" pitchFamily="2" charset="0"/>
                      </a:endParaRPr>
                    </a:p>
                  </a:txBody>
                  <a:tcPr anchor="ctr" horzOverflow="overflow">
                    <a:lnL>
                      <a:noFill/>
                    </a:lnL>
                    <a:lnR cap="flat">
                      <a:noFill/>
                    </a:lnR>
                    <a:lnT>
                      <a:noFill/>
                    </a:lnT>
                    <a:lnB>
                      <a:noFill/>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
        <p:nvSpPr>
          <p:cNvPr id="62509" name="Text Box 45"/>
          <p:cNvSpPr txBox="1">
            <a:spLocks noChangeArrowheads="1"/>
          </p:cNvSpPr>
          <p:nvPr/>
        </p:nvSpPr>
        <p:spPr bwMode="auto">
          <a:xfrm>
            <a:off x="5943600" y="424821"/>
            <a:ext cx="2438400" cy="707886"/>
          </a:xfrm>
          <a:prstGeom prst="rect">
            <a:avLst/>
          </a:prstGeom>
          <a:noFill/>
          <a:ln w="9525">
            <a:noFill/>
            <a:miter lim="800000"/>
            <a:headEnd/>
            <a:tailEnd/>
          </a:ln>
          <a:effectLst/>
        </p:spPr>
        <p:txBody>
          <a:bodyPr wrap="square">
            <a:spAutoFit/>
          </a:bodyPr>
          <a:lstStyle/>
          <a:p>
            <a:pPr eaLnBrk="1" hangingPunct="1"/>
            <a:r>
              <a:rPr lang="en-US" sz="2000" dirty="0">
                <a:solidFill>
                  <a:schemeClr val="bg1"/>
                </a:solidFill>
                <a:effectLst/>
                <a:latin typeface="Arial" charset="0"/>
              </a:rPr>
              <a:t>Some </a:t>
            </a:r>
            <a:r>
              <a:rPr lang="en-US" sz="2000" dirty="0" smtClean="0">
                <a:solidFill>
                  <a:schemeClr val="bg1"/>
                </a:solidFill>
                <a:effectLst/>
                <a:latin typeface="Arial" charset="0"/>
              </a:rPr>
              <a:t>Common </a:t>
            </a:r>
          </a:p>
          <a:p>
            <a:pPr eaLnBrk="1" hangingPunct="1"/>
            <a:r>
              <a:rPr lang="en-US" sz="2000" dirty="0" smtClean="0">
                <a:solidFill>
                  <a:schemeClr val="bg1"/>
                </a:solidFill>
                <a:effectLst/>
                <a:latin typeface="Arial" charset="0"/>
              </a:rPr>
              <a:t>“Well-Known” Ports</a:t>
            </a:r>
            <a:endParaRPr lang="en-US" sz="2000" dirty="0">
              <a:solidFill>
                <a:schemeClr val="bg1"/>
              </a:solidFill>
              <a:effectLst/>
              <a:latin typeface="Arial" charset="0"/>
            </a:endParaRPr>
          </a:p>
        </p:txBody>
      </p:sp>
      <p:sp>
        <p:nvSpPr>
          <p:cNvPr id="5" name="Slide Number Placeholder 4"/>
          <p:cNvSpPr>
            <a:spLocks noGrp="1"/>
          </p:cNvSpPr>
          <p:nvPr>
            <p:ph type="sldNum" sz="quarter" idx="4294967295"/>
          </p:nvPr>
        </p:nvSpPr>
        <p:spPr>
          <a:xfrm>
            <a:off x="76200" y="6400800"/>
            <a:ext cx="1161826" cy="365125"/>
          </a:xfrm>
          <a:prstGeom prst="rect">
            <a:avLst/>
          </a:prstGeom>
        </p:spPr>
        <p:txBody>
          <a:bodyPr/>
          <a:lstStyle/>
          <a:p>
            <a:fld id="{904EE2AA-B616-4104-BCDB-C0AAC4681B0E}" type="slidenum">
              <a:rPr lang="en-US" smtClean="0"/>
              <a:pPr/>
              <a:t>82</a:t>
            </a:fld>
            <a:endParaRPr lang="en-US" dirty="0"/>
          </a:p>
        </p:txBody>
      </p:sp>
      <p:sp>
        <p:nvSpPr>
          <p:cNvPr id="6" name="Text Box 45"/>
          <p:cNvSpPr txBox="1">
            <a:spLocks noChangeArrowheads="1"/>
          </p:cNvSpPr>
          <p:nvPr/>
        </p:nvSpPr>
        <p:spPr bwMode="auto">
          <a:xfrm>
            <a:off x="63498" y="3371433"/>
            <a:ext cx="4051302" cy="3293209"/>
          </a:xfrm>
          <a:prstGeom prst="rect">
            <a:avLst/>
          </a:prstGeom>
          <a:noFill/>
          <a:ln w="9525">
            <a:noFill/>
            <a:miter lim="800000"/>
            <a:headEnd/>
            <a:tailEnd/>
          </a:ln>
          <a:effectLst/>
        </p:spPr>
        <p:txBody>
          <a:bodyPr wrap="square">
            <a:spAutoFit/>
          </a:bodyPr>
          <a:lstStyle/>
          <a:p>
            <a:r>
              <a:rPr lang="en-US" sz="3200" dirty="0" smtClean="0">
                <a:solidFill>
                  <a:srgbClr val="C00000"/>
                </a:solidFill>
              </a:rPr>
              <a:t>Each of the services operate </a:t>
            </a:r>
            <a:r>
              <a:rPr lang="en-US" sz="3200" dirty="0">
                <a:solidFill>
                  <a:srgbClr val="C00000"/>
                </a:solidFill>
              </a:rPr>
              <a:t>at a specific location</a:t>
            </a:r>
          </a:p>
          <a:p>
            <a:pPr marL="800100" lvl="1" indent="-342900">
              <a:buFont typeface="Arial" panose="020B0604020202020204" pitchFamily="34" charset="0"/>
              <a:buChar char="•"/>
            </a:pPr>
            <a:r>
              <a:rPr lang="en-US" sz="2800" dirty="0">
                <a:solidFill>
                  <a:srgbClr val="C00000"/>
                </a:solidFill>
              </a:rPr>
              <a:t>Called a Port</a:t>
            </a:r>
          </a:p>
          <a:p>
            <a:pPr marL="800100" lvl="1" indent="-342900">
              <a:buFont typeface="Arial" panose="020B0604020202020204" pitchFamily="34" charset="0"/>
              <a:buChar char="•"/>
            </a:pPr>
            <a:r>
              <a:rPr lang="en-US" sz="2800" dirty="0">
                <a:solidFill>
                  <a:srgbClr val="C00000"/>
                </a:solidFill>
              </a:rPr>
              <a:t>Operates at the Transport Layer </a:t>
            </a:r>
            <a:r>
              <a:rPr lang="en-US" sz="2800" dirty="0" smtClean="0">
                <a:solidFill>
                  <a:srgbClr val="C00000"/>
                </a:solidFill>
              </a:rPr>
              <a:t>of </a:t>
            </a:r>
            <a:r>
              <a:rPr lang="en-US" sz="2800" dirty="0">
                <a:solidFill>
                  <a:srgbClr val="C00000"/>
                </a:solidFill>
              </a:rPr>
              <a:t>the OSI/TCP model</a:t>
            </a:r>
          </a:p>
        </p:txBody>
      </p:sp>
      <p:sp>
        <p:nvSpPr>
          <p:cNvPr id="7" name="Title 1"/>
          <p:cNvSpPr txBox="1">
            <a:spLocks/>
          </p:cNvSpPr>
          <p:nvPr/>
        </p:nvSpPr>
        <p:spPr>
          <a:xfrm>
            <a:off x="457200" y="152400"/>
            <a:ext cx="8229600" cy="626364"/>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Ports</a:t>
            </a:r>
            <a:endParaRPr lang="en-US" dirty="0"/>
          </a:p>
        </p:txBody>
      </p:sp>
    </p:spTree>
    <p:extLst>
      <p:ext uri="{BB962C8B-B14F-4D97-AF65-F5344CB8AC3E}">
        <p14:creationId xmlns:p14="http://schemas.microsoft.com/office/powerpoint/2010/main" val="36974958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solidFill>
                  <a:schemeClr val="bg1"/>
                </a:solidFill>
              </a:rPr>
              <a:t>5. Packet is given to </a:t>
            </a:r>
            <a:r>
              <a:rPr lang="en-US" dirty="0" err="1">
                <a:solidFill>
                  <a:schemeClr val="bg1"/>
                </a:solidFill>
              </a:rPr>
              <a:t>WebServer</a:t>
            </a:r>
            <a:endParaRPr lang="en-US" dirty="0">
              <a:solidFill>
                <a:schemeClr val="bg1"/>
              </a:solidFill>
            </a:endParaRPr>
          </a:p>
        </p:txBody>
      </p:sp>
      <p:sp>
        <p:nvSpPr>
          <p:cNvPr id="68611" name="Rectangle 3"/>
          <p:cNvSpPr>
            <a:spLocks noGrp="1" noChangeArrowheads="1"/>
          </p:cNvSpPr>
          <p:nvPr>
            <p:ph type="body" idx="1"/>
          </p:nvPr>
        </p:nvSpPr>
        <p:spPr/>
        <p:txBody>
          <a:bodyPr/>
          <a:lstStyle/>
          <a:p>
            <a:pPr>
              <a:lnSpc>
                <a:spcPct val="90000"/>
              </a:lnSpc>
            </a:pPr>
            <a:r>
              <a:rPr lang="en-US" dirty="0">
                <a:solidFill>
                  <a:srgbClr val="A50021"/>
                </a:solidFill>
              </a:rPr>
              <a:t>An HTTP packet is handed to the </a:t>
            </a:r>
            <a:r>
              <a:rPr lang="en-US" dirty="0" err="1">
                <a:solidFill>
                  <a:srgbClr val="A50021"/>
                </a:solidFill>
              </a:rPr>
              <a:t>WebServer</a:t>
            </a:r>
            <a:r>
              <a:rPr lang="en-US" dirty="0">
                <a:solidFill>
                  <a:srgbClr val="A50021"/>
                </a:solidFill>
              </a:rPr>
              <a:t> software </a:t>
            </a:r>
            <a:r>
              <a:rPr lang="en-US" b="1" dirty="0">
                <a:solidFill>
                  <a:srgbClr val="A50021"/>
                </a:solidFill>
              </a:rPr>
              <a:t>(via port </a:t>
            </a:r>
            <a:r>
              <a:rPr lang="en-US" b="1" dirty="0">
                <a:solidFill>
                  <a:srgbClr val="FF0000"/>
                </a:solidFill>
              </a:rPr>
              <a:t>80</a:t>
            </a:r>
            <a:r>
              <a:rPr lang="en-US" b="1" dirty="0" smtClean="0">
                <a:solidFill>
                  <a:srgbClr val="A50021"/>
                </a:solidFill>
              </a:rPr>
              <a:t>) </a:t>
            </a:r>
            <a:r>
              <a:rPr lang="en-US" dirty="0" smtClean="0">
                <a:solidFill>
                  <a:srgbClr val="A50021"/>
                </a:solidFill>
              </a:rPr>
              <a:t>or to the service requested by the port in the packet. </a:t>
            </a:r>
            <a:endParaRPr lang="en-US" dirty="0">
              <a:solidFill>
                <a:srgbClr val="A50021"/>
              </a:solidFill>
            </a:endParaRPr>
          </a:p>
          <a:p>
            <a:pPr>
              <a:lnSpc>
                <a:spcPct val="90000"/>
              </a:lnSpc>
            </a:pPr>
            <a:r>
              <a:rPr lang="en-US" dirty="0">
                <a:solidFill>
                  <a:srgbClr val="A50021"/>
                </a:solidFill>
              </a:rPr>
              <a:t>The </a:t>
            </a:r>
            <a:r>
              <a:rPr lang="en-US" dirty="0" err="1">
                <a:solidFill>
                  <a:srgbClr val="A50021"/>
                </a:solidFill>
              </a:rPr>
              <a:t>WebServer</a:t>
            </a:r>
            <a:r>
              <a:rPr lang="en-US" dirty="0">
                <a:solidFill>
                  <a:srgbClr val="A50021"/>
                </a:solidFill>
              </a:rPr>
              <a:t> software parses the packet and decides what to do with it.</a:t>
            </a:r>
          </a:p>
        </p:txBody>
      </p:sp>
      <p:sp>
        <p:nvSpPr>
          <p:cNvPr id="68612" name="Text Box 4"/>
          <p:cNvSpPr txBox="1">
            <a:spLocks noChangeArrowheads="1"/>
          </p:cNvSpPr>
          <p:nvPr/>
        </p:nvSpPr>
        <p:spPr bwMode="auto">
          <a:xfrm>
            <a:off x="1054100" y="4572000"/>
            <a:ext cx="7034213" cy="457200"/>
          </a:xfrm>
          <a:prstGeom prst="rect">
            <a:avLst/>
          </a:prstGeom>
          <a:noFill/>
          <a:ln w="9525">
            <a:noFill/>
            <a:miter lim="800000"/>
            <a:headEnd/>
            <a:tailEnd/>
          </a:ln>
          <a:effectLst/>
        </p:spPr>
        <p:txBody>
          <a:bodyPr>
            <a:spAutoFit/>
          </a:bodyPr>
          <a:lstStyle/>
          <a:p>
            <a:pPr algn="ctr" eaLnBrk="1" hangingPunct="1"/>
            <a:r>
              <a:rPr lang="en-US" sz="2400" dirty="0">
                <a:solidFill>
                  <a:schemeClr val="accent2"/>
                </a:solidFill>
                <a:effectLst/>
                <a:latin typeface="Arial" charset="0"/>
              </a:rPr>
              <a:t>It has lots of decisions to make.</a:t>
            </a:r>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83</a:t>
            </a:fld>
            <a:endParaRPr lang="en-US"/>
          </a:p>
        </p:txBody>
      </p:sp>
    </p:spTree>
    <p:extLst>
      <p:ext uri="{BB962C8B-B14F-4D97-AF65-F5344CB8AC3E}">
        <p14:creationId xmlns:p14="http://schemas.microsoft.com/office/powerpoint/2010/main" val="23120422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solidFill>
                  <a:schemeClr val="bg1"/>
                </a:solidFill>
              </a:rPr>
              <a:t>6. Parsing Process</a:t>
            </a:r>
          </a:p>
        </p:txBody>
      </p:sp>
      <p:sp>
        <p:nvSpPr>
          <p:cNvPr id="69635" name="Rectangle 3"/>
          <p:cNvSpPr>
            <a:spLocks noGrp="1" noChangeArrowheads="1"/>
          </p:cNvSpPr>
          <p:nvPr>
            <p:ph type="body" idx="1"/>
          </p:nvPr>
        </p:nvSpPr>
        <p:spPr>
          <a:xfrm>
            <a:off x="685800" y="2438400"/>
            <a:ext cx="7772400" cy="3581400"/>
          </a:xfrm>
        </p:spPr>
        <p:txBody>
          <a:bodyPr>
            <a:noAutofit/>
          </a:bodyPr>
          <a:lstStyle/>
          <a:p>
            <a:pPr>
              <a:lnSpc>
                <a:spcPct val="90000"/>
              </a:lnSpc>
            </a:pPr>
            <a:r>
              <a:rPr lang="en-US" sz="2400" dirty="0">
                <a:solidFill>
                  <a:srgbClr val="006600"/>
                </a:solidFill>
              </a:rPr>
              <a:t>IF</a:t>
            </a:r>
            <a:r>
              <a:rPr lang="en-US" sz="2400" dirty="0">
                <a:solidFill>
                  <a:srgbClr val="A50021"/>
                </a:solidFill>
              </a:rPr>
              <a:t> there a file name at the end</a:t>
            </a:r>
          </a:p>
          <a:p>
            <a:pPr>
              <a:lnSpc>
                <a:spcPct val="90000"/>
              </a:lnSpc>
            </a:pPr>
            <a:r>
              <a:rPr lang="en-US" sz="2400" dirty="0">
                <a:solidFill>
                  <a:srgbClr val="A50021"/>
                </a:solidFill>
              </a:rPr>
              <a:t>  </a:t>
            </a:r>
            <a:r>
              <a:rPr lang="en-US" sz="2400" dirty="0">
                <a:solidFill>
                  <a:srgbClr val="006600"/>
                </a:solidFill>
              </a:rPr>
              <a:t>THEN</a:t>
            </a:r>
            <a:r>
              <a:rPr lang="en-US" sz="2400" dirty="0">
                <a:solidFill>
                  <a:srgbClr val="A50021"/>
                </a:solidFill>
              </a:rPr>
              <a:t> </a:t>
            </a:r>
            <a:r>
              <a:rPr lang="en-US" sz="2400" dirty="0">
                <a:solidFill>
                  <a:srgbClr val="FF3300"/>
                </a:solidFill>
              </a:rPr>
              <a:t>IF</a:t>
            </a:r>
            <a:r>
              <a:rPr lang="en-US" sz="2400" dirty="0">
                <a:solidFill>
                  <a:srgbClr val="A50021"/>
                </a:solidFill>
              </a:rPr>
              <a:t> the suffix is .</a:t>
            </a:r>
            <a:r>
              <a:rPr lang="en-US" sz="2400" dirty="0" err="1">
                <a:solidFill>
                  <a:srgbClr val="A50021"/>
                </a:solidFill>
              </a:rPr>
              <a:t>htm</a:t>
            </a:r>
            <a:r>
              <a:rPr lang="en-US" sz="2400" dirty="0">
                <a:solidFill>
                  <a:srgbClr val="A50021"/>
                </a:solidFill>
              </a:rPr>
              <a:t> or .html</a:t>
            </a:r>
          </a:p>
          <a:p>
            <a:pPr>
              <a:lnSpc>
                <a:spcPct val="90000"/>
              </a:lnSpc>
            </a:pPr>
            <a:r>
              <a:rPr lang="en-US" sz="2400" dirty="0">
                <a:solidFill>
                  <a:srgbClr val="A50021"/>
                </a:solidFill>
              </a:rPr>
              <a:t>    </a:t>
            </a:r>
            <a:r>
              <a:rPr lang="en-US" sz="2400" dirty="0">
                <a:solidFill>
                  <a:srgbClr val="FF3300"/>
                </a:solidFill>
              </a:rPr>
              <a:t>THEN</a:t>
            </a:r>
            <a:r>
              <a:rPr lang="en-US" sz="2400" dirty="0">
                <a:solidFill>
                  <a:srgbClr val="A50021"/>
                </a:solidFill>
              </a:rPr>
              <a:t> traverse directories, find file, send file</a:t>
            </a:r>
          </a:p>
          <a:p>
            <a:pPr>
              <a:lnSpc>
                <a:spcPct val="90000"/>
              </a:lnSpc>
            </a:pPr>
            <a:r>
              <a:rPr lang="en-US" sz="2400" dirty="0">
                <a:solidFill>
                  <a:srgbClr val="A50021"/>
                </a:solidFill>
              </a:rPr>
              <a:t>  </a:t>
            </a:r>
            <a:r>
              <a:rPr lang="en-US" sz="2400" dirty="0">
                <a:solidFill>
                  <a:srgbClr val="FF3300"/>
                </a:solidFill>
              </a:rPr>
              <a:t>ELSE</a:t>
            </a:r>
            <a:r>
              <a:rPr lang="en-US" sz="2400" dirty="0">
                <a:solidFill>
                  <a:srgbClr val="A50021"/>
                </a:solidFill>
              </a:rPr>
              <a:t> </a:t>
            </a:r>
            <a:r>
              <a:rPr lang="en-US" sz="2400" dirty="0">
                <a:solidFill>
                  <a:srgbClr val="CC00FF"/>
                </a:solidFill>
              </a:rPr>
              <a:t>IF</a:t>
            </a:r>
            <a:r>
              <a:rPr lang="en-US" sz="2400" dirty="0">
                <a:solidFill>
                  <a:srgbClr val="A50021"/>
                </a:solidFill>
              </a:rPr>
              <a:t> suffix is .asp (or similar) </a:t>
            </a:r>
          </a:p>
          <a:p>
            <a:pPr>
              <a:lnSpc>
                <a:spcPct val="90000"/>
              </a:lnSpc>
            </a:pPr>
            <a:r>
              <a:rPr lang="en-US" sz="2400" dirty="0">
                <a:solidFill>
                  <a:srgbClr val="A50021"/>
                </a:solidFill>
              </a:rPr>
              <a:t>    </a:t>
            </a:r>
            <a:r>
              <a:rPr lang="en-US" sz="2400" dirty="0">
                <a:solidFill>
                  <a:srgbClr val="CC00FF"/>
                </a:solidFill>
              </a:rPr>
              <a:t>THEN</a:t>
            </a:r>
            <a:r>
              <a:rPr lang="en-US" sz="2400" dirty="0">
                <a:solidFill>
                  <a:srgbClr val="A50021"/>
                </a:solidFill>
              </a:rPr>
              <a:t> send to program to interpret URL data</a:t>
            </a:r>
          </a:p>
          <a:p>
            <a:pPr>
              <a:lnSpc>
                <a:spcPct val="90000"/>
              </a:lnSpc>
            </a:pPr>
            <a:r>
              <a:rPr lang="en-US" sz="2400" dirty="0">
                <a:solidFill>
                  <a:srgbClr val="CC00FF"/>
                </a:solidFill>
              </a:rPr>
              <a:t>ELSE</a:t>
            </a:r>
            <a:r>
              <a:rPr lang="en-US" sz="2400" dirty="0">
                <a:solidFill>
                  <a:srgbClr val="A50021"/>
                </a:solidFill>
              </a:rPr>
              <a:t> </a:t>
            </a:r>
            <a:r>
              <a:rPr lang="en-US" sz="2400" dirty="0">
                <a:solidFill>
                  <a:schemeClr val="accent2"/>
                </a:solidFill>
              </a:rPr>
              <a:t>IF</a:t>
            </a:r>
            <a:r>
              <a:rPr lang="en-US" sz="2400" dirty="0">
                <a:solidFill>
                  <a:srgbClr val="A50021"/>
                </a:solidFill>
              </a:rPr>
              <a:t> exists</a:t>
            </a:r>
          </a:p>
          <a:p>
            <a:pPr>
              <a:lnSpc>
                <a:spcPct val="90000"/>
              </a:lnSpc>
            </a:pPr>
            <a:r>
              <a:rPr lang="en-US" sz="2400" dirty="0">
                <a:solidFill>
                  <a:srgbClr val="A50021"/>
                </a:solidFill>
              </a:rPr>
              <a:t>  </a:t>
            </a:r>
            <a:r>
              <a:rPr lang="en-US" sz="2400" dirty="0">
                <a:solidFill>
                  <a:schemeClr val="accent2"/>
                </a:solidFill>
              </a:rPr>
              <a:t>THEN</a:t>
            </a:r>
            <a:r>
              <a:rPr lang="en-US" sz="2400" dirty="0">
                <a:solidFill>
                  <a:srgbClr val="A50021"/>
                </a:solidFill>
              </a:rPr>
              <a:t> send the default file in the directory</a:t>
            </a:r>
          </a:p>
          <a:p>
            <a:pPr>
              <a:lnSpc>
                <a:spcPct val="90000"/>
              </a:lnSpc>
            </a:pPr>
            <a:r>
              <a:rPr lang="en-US" sz="2400" dirty="0">
                <a:solidFill>
                  <a:schemeClr val="accent2"/>
                </a:solidFill>
              </a:rPr>
              <a:t>ELSE</a:t>
            </a:r>
            <a:r>
              <a:rPr lang="en-US" sz="2400" dirty="0">
                <a:solidFill>
                  <a:srgbClr val="A50021"/>
                </a:solidFill>
              </a:rPr>
              <a:t> send error </a:t>
            </a:r>
            <a:r>
              <a:rPr lang="en-US" sz="2400" dirty="0" smtClean="0">
                <a:solidFill>
                  <a:srgbClr val="A50021"/>
                </a:solidFill>
              </a:rPr>
              <a:t>message  (404)</a:t>
            </a:r>
            <a:endParaRPr lang="en-US" sz="2400" dirty="0">
              <a:solidFill>
                <a:srgbClr val="A50021"/>
              </a:solidFill>
            </a:endParaRPr>
          </a:p>
        </p:txBody>
      </p:sp>
      <p:sp>
        <p:nvSpPr>
          <p:cNvPr id="69636" name="Text Box 4"/>
          <p:cNvSpPr txBox="1">
            <a:spLocks noChangeArrowheads="1"/>
          </p:cNvSpPr>
          <p:nvPr/>
        </p:nvSpPr>
        <p:spPr bwMode="auto">
          <a:xfrm>
            <a:off x="1116013" y="1447800"/>
            <a:ext cx="6910387" cy="519113"/>
          </a:xfrm>
          <a:prstGeom prst="rect">
            <a:avLst/>
          </a:prstGeom>
          <a:noFill/>
          <a:ln w="9525">
            <a:noFill/>
            <a:miter lim="800000"/>
            <a:headEnd/>
            <a:tailEnd/>
          </a:ln>
          <a:effectLst/>
        </p:spPr>
        <p:txBody>
          <a:bodyPr wrap="none">
            <a:spAutoFit/>
          </a:bodyPr>
          <a:lstStyle/>
          <a:p>
            <a:pPr eaLnBrk="1" hangingPunct="1"/>
            <a:r>
              <a:rPr lang="en-US" sz="2800">
                <a:solidFill>
                  <a:schemeClr val="tx1"/>
                </a:solidFill>
                <a:effectLst/>
                <a:latin typeface="Arial" charset="0"/>
              </a:rPr>
              <a:t>HTTP://www.this-is-a-site.com/gimme.html</a:t>
            </a:r>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84</a:t>
            </a:fld>
            <a:endParaRPr lang="en-US"/>
          </a:p>
        </p:txBody>
      </p:sp>
    </p:spTree>
    <p:extLst>
      <p:ext uri="{BB962C8B-B14F-4D97-AF65-F5344CB8AC3E}">
        <p14:creationId xmlns:p14="http://schemas.microsoft.com/office/powerpoint/2010/main" val="148552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fade">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fade">
                                      <p:cBhvr>
                                        <p:cTn id="12" dur="500"/>
                                        <p:tgtEl>
                                          <p:spTgt spid="69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fade">
                                      <p:cBhvr>
                                        <p:cTn id="17" dur="500"/>
                                        <p:tgtEl>
                                          <p:spTgt spid="69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635">
                                            <p:txEl>
                                              <p:pRg st="3" end="3"/>
                                            </p:txEl>
                                          </p:spTgt>
                                        </p:tgtEl>
                                        <p:attrNameLst>
                                          <p:attrName>style.visibility</p:attrName>
                                        </p:attrNameLst>
                                      </p:cBhvr>
                                      <p:to>
                                        <p:strVal val="visible"/>
                                      </p:to>
                                    </p:set>
                                    <p:animEffect transition="in" filter="fade">
                                      <p:cBhvr>
                                        <p:cTn id="22" dur="500"/>
                                        <p:tgtEl>
                                          <p:spTgt spid="696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635">
                                            <p:txEl>
                                              <p:pRg st="4" end="4"/>
                                            </p:txEl>
                                          </p:spTgt>
                                        </p:tgtEl>
                                        <p:attrNameLst>
                                          <p:attrName>style.visibility</p:attrName>
                                        </p:attrNameLst>
                                      </p:cBhvr>
                                      <p:to>
                                        <p:strVal val="visible"/>
                                      </p:to>
                                    </p:set>
                                    <p:animEffect transition="in" filter="fade">
                                      <p:cBhvr>
                                        <p:cTn id="27" dur="500"/>
                                        <p:tgtEl>
                                          <p:spTgt spid="696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635">
                                            <p:txEl>
                                              <p:pRg st="5" end="5"/>
                                            </p:txEl>
                                          </p:spTgt>
                                        </p:tgtEl>
                                        <p:attrNameLst>
                                          <p:attrName>style.visibility</p:attrName>
                                        </p:attrNameLst>
                                      </p:cBhvr>
                                      <p:to>
                                        <p:strVal val="visible"/>
                                      </p:to>
                                    </p:set>
                                    <p:animEffect transition="in" filter="fade">
                                      <p:cBhvr>
                                        <p:cTn id="32" dur="500"/>
                                        <p:tgtEl>
                                          <p:spTgt spid="696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635">
                                            <p:txEl>
                                              <p:pRg st="6" end="6"/>
                                            </p:txEl>
                                          </p:spTgt>
                                        </p:tgtEl>
                                        <p:attrNameLst>
                                          <p:attrName>style.visibility</p:attrName>
                                        </p:attrNameLst>
                                      </p:cBhvr>
                                      <p:to>
                                        <p:strVal val="visible"/>
                                      </p:to>
                                    </p:set>
                                    <p:animEffect transition="in" filter="fade">
                                      <p:cBhvr>
                                        <p:cTn id="37" dur="500"/>
                                        <p:tgtEl>
                                          <p:spTgt spid="696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9635">
                                            <p:txEl>
                                              <p:pRg st="7" end="7"/>
                                            </p:txEl>
                                          </p:spTgt>
                                        </p:tgtEl>
                                        <p:attrNameLst>
                                          <p:attrName>style.visibility</p:attrName>
                                        </p:attrNameLst>
                                      </p:cBhvr>
                                      <p:to>
                                        <p:strVal val="visible"/>
                                      </p:to>
                                    </p:set>
                                    <p:animEffect transition="in" filter="fade">
                                      <p:cBhvr>
                                        <p:cTn id="42" dur="500"/>
                                        <p:tgtEl>
                                          <p:spTgt spid="69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r>
              <a:rPr lang="en-US" sz="3600" dirty="0">
                <a:solidFill>
                  <a:schemeClr val="bg1"/>
                </a:solidFill>
              </a:rPr>
              <a:t>7. File is returned to the sending IP address (already in numeric form)</a:t>
            </a:r>
          </a:p>
        </p:txBody>
      </p:sp>
      <p:sp>
        <p:nvSpPr>
          <p:cNvPr id="70659" name="Rectangle 3"/>
          <p:cNvSpPr>
            <a:spLocks noGrp="1" noChangeArrowheads="1"/>
          </p:cNvSpPr>
          <p:nvPr>
            <p:ph type="body" idx="1"/>
          </p:nvPr>
        </p:nvSpPr>
        <p:spPr/>
        <p:txBody>
          <a:bodyPr/>
          <a:lstStyle/>
          <a:p>
            <a:pPr>
              <a:lnSpc>
                <a:spcPct val="90000"/>
              </a:lnSpc>
            </a:pPr>
            <a:r>
              <a:rPr lang="en-US">
                <a:solidFill>
                  <a:srgbClr val="A50021"/>
                </a:solidFill>
              </a:rPr>
              <a:t>The file is likely broken into several packets, each sent separately.  Each packet has a header with both the sending and receiving IP address.</a:t>
            </a:r>
          </a:p>
        </p:txBody>
      </p:sp>
      <p:sp>
        <p:nvSpPr>
          <p:cNvPr id="70660" name="Text Box 4"/>
          <p:cNvSpPr txBox="1">
            <a:spLocks noChangeArrowheads="1"/>
          </p:cNvSpPr>
          <p:nvPr/>
        </p:nvSpPr>
        <p:spPr bwMode="auto">
          <a:xfrm>
            <a:off x="1018432" y="3657600"/>
            <a:ext cx="7034213" cy="1938992"/>
          </a:xfrm>
          <a:prstGeom prst="rect">
            <a:avLst/>
          </a:prstGeom>
          <a:noFill/>
          <a:ln w="9525">
            <a:noFill/>
            <a:miter lim="800000"/>
            <a:headEnd/>
            <a:tailEnd/>
          </a:ln>
          <a:effectLst/>
        </p:spPr>
        <p:txBody>
          <a:bodyPr>
            <a:spAutoFit/>
          </a:bodyPr>
          <a:lstStyle/>
          <a:p>
            <a:pPr algn="ctr" eaLnBrk="1" hangingPunct="1"/>
            <a:r>
              <a:rPr lang="en-US" sz="2400" dirty="0">
                <a:solidFill>
                  <a:schemeClr val="accent2"/>
                </a:solidFill>
                <a:effectLst/>
                <a:latin typeface="Arial" charset="0"/>
              </a:rPr>
              <a:t>The packets may go different routes and arrive in a different order.  </a:t>
            </a:r>
            <a:endParaRPr lang="en-US" sz="2400" dirty="0" smtClean="0">
              <a:solidFill>
                <a:schemeClr val="accent2"/>
              </a:solidFill>
              <a:effectLst/>
              <a:latin typeface="Arial" charset="0"/>
            </a:endParaRPr>
          </a:p>
          <a:p>
            <a:pPr algn="ctr" eaLnBrk="1" hangingPunct="1"/>
            <a:r>
              <a:rPr lang="en-US" sz="2400" dirty="0" smtClean="0">
                <a:solidFill>
                  <a:schemeClr val="accent2"/>
                </a:solidFill>
                <a:latin typeface="Arial" charset="0"/>
              </a:rPr>
              <a:t>A protocol is responsible for collecting them and putting them in order to be passed up to the requesting application.</a:t>
            </a:r>
            <a:endParaRPr lang="en-US" sz="2400" dirty="0">
              <a:solidFill>
                <a:schemeClr val="accent2"/>
              </a:solidFill>
              <a:effectLst/>
              <a:latin typeface="Arial" charset="0"/>
            </a:endParaRPr>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904EE2AA-B616-4104-BCDB-C0AAC4681B0E}" type="slidenum">
              <a:rPr lang="en-US" smtClean="0"/>
              <a:pPr/>
              <a:t>85</a:t>
            </a:fld>
            <a:endParaRPr lang="en-US"/>
          </a:p>
        </p:txBody>
      </p:sp>
    </p:spTree>
    <p:extLst>
      <p:ext uri="{BB962C8B-B14F-4D97-AF65-F5344CB8AC3E}">
        <p14:creationId xmlns:p14="http://schemas.microsoft.com/office/powerpoint/2010/main" val="25249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fade">
                                      <p:cBhvr>
                                        <p:cTn id="7" dur="20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Servers provide Services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WWW</a:t>
            </a:r>
          </a:p>
          <a:p>
            <a:pPr lvl="1"/>
            <a:r>
              <a:rPr lang="en-US" dirty="0" smtClean="0"/>
              <a:t>This service hands out web pages, using HTML (or one of it variants)</a:t>
            </a:r>
          </a:p>
          <a:p>
            <a:r>
              <a:rPr lang="en-US" dirty="0" smtClean="0"/>
              <a:t>Email</a:t>
            </a:r>
          </a:p>
          <a:p>
            <a:pPr lvl="1"/>
            <a:r>
              <a:rPr lang="en-US" dirty="0" smtClean="0"/>
              <a:t>This service sends and receives email for the domain</a:t>
            </a:r>
          </a:p>
          <a:p>
            <a:r>
              <a:rPr lang="en-US" dirty="0" smtClean="0"/>
              <a:t>FTP</a:t>
            </a:r>
          </a:p>
          <a:p>
            <a:pPr lvl="1"/>
            <a:r>
              <a:rPr lang="en-US" dirty="0" smtClean="0"/>
              <a:t>The service handles the transfer of files to and from the server</a:t>
            </a:r>
          </a:p>
          <a:p>
            <a:r>
              <a:rPr lang="en-US" dirty="0" smtClean="0"/>
              <a:t>Telnet</a:t>
            </a:r>
          </a:p>
          <a:p>
            <a:pPr lvl="1"/>
            <a:r>
              <a:rPr lang="en-US" dirty="0" smtClean="0"/>
              <a:t>This service allows for remote connections to the server from a remote host</a:t>
            </a:r>
          </a:p>
          <a:p>
            <a:r>
              <a:rPr lang="en-US" dirty="0" smtClean="0"/>
              <a:t>Each of these require a server (service) side (a daemon) and a client side (client)</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86</a:t>
            </a:fld>
            <a:endParaRPr lang="en-US" dirty="0"/>
          </a:p>
        </p:txBody>
      </p:sp>
    </p:spTree>
    <p:extLst>
      <p:ext uri="{BB962C8B-B14F-4D97-AF65-F5344CB8AC3E}">
        <p14:creationId xmlns:p14="http://schemas.microsoft.com/office/powerpoint/2010/main" val="74798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3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p:txBody>
          <a:bodyPr>
            <a:normAutofit lnSpcReduction="10000"/>
          </a:bodyPr>
          <a:lstStyle/>
          <a:p>
            <a:r>
              <a:rPr lang="en-US" dirty="0" smtClean="0"/>
              <a:t>Most basic command is GET</a:t>
            </a:r>
          </a:p>
          <a:p>
            <a:r>
              <a:rPr lang="en-US" dirty="0" smtClean="0"/>
              <a:t>This will cause the server to retrieve from its files the requested page</a:t>
            </a:r>
          </a:p>
          <a:p>
            <a:endParaRPr lang="en-US" dirty="0" smtClean="0"/>
          </a:p>
          <a:p>
            <a:r>
              <a:rPr lang="en-US" dirty="0" smtClean="0"/>
              <a:t>The GET will retrieve the full URL</a:t>
            </a:r>
          </a:p>
          <a:p>
            <a:pPr lvl="1"/>
            <a:r>
              <a:rPr lang="en-US" dirty="0" smtClean="0">
                <a:hlinkClick r:id="rId3"/>
              </a:rPr>
              <a:t>http://www.cdm.depaul.edu/index.htm</a:t>
            </a:r>
            <a:endParaRPr lang="en-US" dirty="0" smtClean="0"/>
          </a:p>
          <a:p>
            <a:r>
              <a:rPr lang="en-US" dirty="0" smtClean="0"/>
              <a:t>This allows multiple sites to be located on the same machine</a:t>
            </a:r>
          </a:p>
          <a:p>
            <a:pPr lvl="1"/>
            <a:r>
              <a:rPr lang="en-US" dirty="0" smtClean="0"/>
              <a:t>This is called virtualization, or shared hosting</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87</a:t>
            </a:fld>
            <a:endParaRPr lang="en-US" dirty="0"/>
          </a:p>
        </p:txBody>
      </p:sp>
    </p:spTree>
    <p:extLst>
      <p:ext uri="{BB962C8B-B14F-4D97-AF65-F5344CB8AC3E}">
        <p14:creationId xmlns:p14="http://schemas.microsoft.com/office/powerpoint/2010/main" val="194188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1" y="2675467"/>
            <a:ext cx="7747000" cy="3450696"/>
          </a:xfrm>
        </p:spPr>
        <p:txBody>
          <a:bodyPr>
            <a:normAutofit/>
          </a:bodyPr>
          <a:lstStyle/>
          <a:p>
            <a:r>
              <a:rPr lang="en-US" dirty="0" smtClean="0"/>
              <a:t>A system that supports enterprise-wide (cross-function) requirements (rather than a single department or group within the organization)**</a:t>
            </a:r>
          </a:p>
          <a:p>
            <a:r>
              <a:rPr lang="en-US" dirty="0" smtClean="0"/>
              <a:t>Generally, an enterprise system is one that would have a major impact on a business whether it fails or works.</a:t>
            </a:r>
          </a:p>
          <a:p>
            <a:r>
              <a:rPr lang="en-US" dirty="0" smtClean="0"/>
              <a:t>The system architecture may have to include many entities (supply-chain, customers, prospects, stakeholders, non-clients, anti-clients, </a:t>
            </a:r>
            <a:r>
              <a:rPr lang="en-US" dirty="0" err="1" smtClean="0"/>
              <a:t>govt</a:t>
            </a:r>
            <a:r>
              <a:rPr lang="en-US" dirty="0" smtClean="0"/>
              <a:t>, community</a:t>
            </a:r>
            <a:endParaRPr lang="en-US"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88</a:t>
            </a:fld>
            <a:endParaRPr lang="en-US"/>
          </a:p>
        </p:txBody>
      </p:sp>
      <p:sp>
        <p:nvSpPr>
          <p:cNvPr id="2" name="Title 1"/>
          <p:cNvSpPr>
            <a:spLocks noGrp="1"/>
          </p:cNvSpPr>
          <p:nvPr>
            <p:ph type="title"/>
          </p:nvPr>
        </p:nvSpPr>
        <p:spPr/>
        <p:txBody>
          <a:bodyPr>
            <a:normAutofit fontScale="90000"/>
          </a:bodyPr>
          <a:lstStyle/>
          <a:p>
            <a:r>
              <a:rPr lang="en-US" dirty="0" smtClean="0"/>
              <a:t>What makes an Enterprise System?</a:t>
            </a:r>
            <a:endParaRPr lang="en-US" dirty="0"/>
          </a:p>
        </p:txBody>
      </p:sp>
      <p:sp>
        <p:nvSpPr>
          <p:cNvPr id="5" name="TextBox 4"/>
          <p:cNvSpPr txBox="1"/>
          <p:nvPr/>
        </p:nvSpPr>
        <p:spPr>
          <a:xfrm>
            <a:off x="381000" y="6248400"/>
            <a:ext cx="2209800" cy="369332"/>
          </a:xfrm>
          <a:prstGeom prst="rect">
            <a:avLst/>
          </a:prstGeom>
          <a:noFill/>
        </p:spPr>
        <p:txBody>
          <a:bodyPr wrap="square" rtlCol="0">
            <a:spAutoFit/>
          </a:bodyPr>
          <a:lstStyle/>
          <a:p>
            <a:r>
              <a:rPr lang="en-US" dirty="0" smtClean="0">
                <a:solidFill>
                  <a:schemeClr val="tx2"/>
                </a:solidFill>
              </a:rPr>
              <a:t>**Debatable</a:t>
            </a:r>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normAutofit/>
          </a:bodyPr>
          <a:lstStyle/>
          <a:p>
            <a:pPr eaLnBrk="1" hangingPunct="1">
              <a:buFont typeface="Wingdings" pitchFamily="2" charset="2"/>
              <a:buNone/>
            </a:pPr>
            <a:r>
              <a:rPr lang="en-US" dirty="0" smtClean="0"/>
              <a:t>  Computer-based information systems are composed of:</a:t>
            </a:r>
          </a:p>
          <a:p>
            <a:pPr lvl="1" eaLnBrk="1" hangingPunct="1"/>
            <a:r>
              <a:rPr lang="en-US" b="1" dirty="0" smtClean="0"/>
              <a:t>Hardware</a:t>
            </a:r>
            <a:r>
              <a:rPr lang="en-US" dirty="0" smtClean="0"/>
              <a:t> (physical </a:t>
            </a:r>
            <a:r>
              <a:rPr lang="en-US" u="sng" dirty="0" smtClean="0"/>
              <a:t>components</a:t>
            </a:r>
            <a:r>
              <a:rPr lang="en-US" dirty="0" smtClean="0"/>
              <a:t>)</a:t>
            </a:r>
          </a:p>
          <a:p>
            <a:pPr lvl="1" eaLnBrk="1" hangingPunct="1"/>
            <a:r>
              <a:rPr lang="en-US" b="1" dirty="0" smtClean="0"/>
              <a:t>Software</a:t>
            </a:r>
            <a:r>
              <a:rPr lang="en-US" dirty="0" smtClean="0"/>
              <a:t> (</a:t>
            </a:r>
            <a:r>
              <a:rPr lang="en-US" u="sng" dirty="0" smtClean="0"/>
              <a:t>programs</a:t>
            </a:r>
            <a:r>
              <a:rPr lang="en-US" dirty="0" smtClean="0"/>
              <a:t> of instructions)</a:t>
            </a:r>
          </a:p>
          <a:p>
            <a:pPr lvl="1" eaLnBrk="1" hangingPunct="1"/>
            <a:r>
              <a:rPr lang="en-US" dirty="0" smtClean="0"/>
              <a:t>A </a:t>
            </a:r>
            <a:r>
              <a:rPr lang="en-US" b="1" dirty="0" smtClean="0"/>
              <a:t>Database</a:t>
            </a:r>
            <a:r>
              <a:rPr lang="en-US" dirty="0" smtClean="0"/>
              <a:t> (the </a:t>
            </a:r>
            <a:r>
              <a:rPr lang="en-US" u="sng" dirty="0" smtClean="0"/>
              <a:t>information</a:t>
            </a:r>
            <a:r>
              <a:rPr lang="en-US" dirty="0" smtClean="0"/>
              <a:t> must be stored)</a:t>
            </a:r>
          </a:p>
          <a:p>
            <a:pPr lvl="1" eaLnBrk="1" hangingPunct="1"/>
            <a:r>
              <a:rPr lang="en-US" dirty="0" smtClean="0"/>
              <a:t>A </a:t>
            </a:r>
            <a:r>
              <a:rPr lang="en-US" b="1" dirty="0" smtClean="0"/>
              <a:t>Network</a:t>
            </a:r>
            <a:r>
              <a:rPr lang="en-US" dirty="0" smtClean="0"/>
              <a:t> (</a:t>
            </a:r>
            <a:r>
              <a:rPr lang="en-US" u="sng" dirty="0" smtClean="0"/>
              <a:t>connectivity</a:t>
            </a:r>
            <a:r>
              <a:rPr lang="en-US" dirty="0" smtClean="0"/>
              <a:t> to the world)</a:t>
            </a:r>
          </a:p>
          <a:p>
            <a:pPr lvl="1" eaLnBrk="1" hangingPunct="1"/>
            <a:r>
              <a:rPr lang="en-US" b="1" dirty="0" smtClean="0">
                <a:solidFill>
                  <a:srgbClr val="0070C0"/>
                </a:solidFill>
              </a:rPr>
              <a:t>Procedures</a:t>
            </a:r>
            <a:r>
              <a:rPr lang="en-US" dirty="0" smtClean="0">
                <a:solidFill>
                  <a:srgbClr val="0070C0"/>
                </a:solidFill>
              </a:rPr>
              <a:t> (business </a:t>
            </a:r>
            <a:r>
              <a:rPr lang="en-US" u="sng" dirty="0" smtClean="0">
                <a:solidFill>
                  <a:srgbClr val="0070C0"/>
                </a:solidFill>
              </a:rPr>
              <a:t>rules</a:t>
            </a:r>
            <a:r>
              <a:rPr lang="en-US" dirty="0" smtClean="0">
                <a:solidFill>
                  <a:srgbClr val="0070C0"/>
                </a:solidFill>
              </a:rPr>
              <a:t> for the system)</a:t>
            </a:r>
          </a:p>
          <a:p>
            <a:pPr lvl="1" eaLnBrk="1" hangingPunct="1"/>
            <a:r>
              <a:rPr lang="en-US" b="1" dirty="0" smtClean="0">
                <a:solidFill>
                  <a:srgbClr val="0070C0"/>
                </a:solidFill>
              </a:rPr>
              <a:t>People</a:t>
            </a:r>
            <a:r>
              <a:rPr lang="en-US" dirty="0" smtClean="0">
                <a:solidFill>
                  <a:srgbClr val="0070C0"/>
                </a:solidFill>
              </a:rPr>
              <a:t> (</a:t>
            </a:r>
            <a:r>
              <a:rPr lang="en-US" u="sng" dirty="0" smtClean="0">
                <a:solidFill>
                  <a:srgbClr val="0070C0"/>
                </a:solidFill>
              </a:rPr>
              <a:t>users/roles</a:t>
            </a:r>
            <a:r>
              <a:rPr lang="en-US" dirty="0" smtClean="0">
                <a:solidFill>
                  <a:srgbClr val="0070C0"/>
                </a:solidFill>
              </a:rPr>
              <a:t> for the system)</a:t>
            </a:r>
          </a:p>
        </p:txBody>
      </p:sp>
      <p:sp>
        <p:nvSpPr>
          <p:cNvPr id="5" name="Slide Number Placeholder 4"/>
          <p:cNvSpPr>
            <a:spLocks noGrp="1"/>
          </p:cNvSpPr>
          <p:nvPr>
            <p:ph type="sldNum" sz="quarter" idx="12"/>
          </p:nvPr>
        </p:nvSpPr>
        <p:spPr/>
        <p:txBody>
          <a:bodyPr/>
          <a:lstStyle/>
          <a:p>
            <a:fld id="{D9960A01-C6FC-4B52-B65C-4311964136C4}" type="slidenum">
              <a:rPr lang="en-US" smtClean="0"/>
              <a:pPr/>
              <a:t>89</a:t>
            </a:fld>
            <a:endParaRPr lang="en-US"/>
          </a:p>
        </p:txBody>
      </p:sp>
      <p:sp>
        <p:nvSpPr>
          <p:cNvPr id="8194" name="Rectangle 2"/>
          <p:cNvSpPr>
            <a:spLocks noGrp="1" noChangeArrowheads="1"/>
          </p:cNvSpPr>
          <p:nvPr>
            <p:ph type="title"/>
          </p:nvPr>
        </p:nvSpPr>
        <p:spPr>
          <a:xfrm>
            <a:off x="1981200" y="274638"/>
            <a:ext cx="6705600" cy="1143000"/>
          </a:xfrm>
        </p:spPr>
        <p:txBody>
          <a:bodyPr>
            <a:normAutofit fontScale="90000"/>
          </a:bodyPr>
          <a:lstStyle/>
          <a:p>
            <a:pPr algn="l" eaLnBrk="1" hangingPunct="1"/>
            <a:r>
              <a:rPr lang="en-US" dirty="0" smtClean="0">
                <a:solidFill>
                  <a:srgbClr val="C00000"/>
                </a:solidFill>
              </a:rPr>
              <a:t>Every System Has These </a:t>
            </a:r>
            <a:r>
              <a:rPr lang="en-US" dirty="0">
                <a:solidFill>
                  <a:srgbClr val="C00000"/>
                </a:solidFill>
              </a:rPr>
              <a:t>P</a:t>
            </a:r>
            <a:r>
              <a:rPr lang="en-US" dirty="0" smtClean="0">
                <a:solidFill>
                  <a:srgbClr val="C00000"/>
                </a:solidFill>
              </a:rPr>
              <a:t>arts</a:t>
            </a:r>
          </a:p>
        </p:txBody>
      </p:sp>
      <p:pic>
        <p:nvPicPr>
          <p:cNvPr id="112642" name="Picture 2" descr="http://i4.ytimg.com/vi/OTzLVIc-O5E/default.jpg"/>
          <p:cNvPicPr>
            <a:picLocks noChangeAspect="1" noChangeArrowheads="1"/>
          </p:cNvPicPr>
          <p:nvPr/>
        </p:nvPicPr>
        <p:blipFill>
          <a:blip r:embed="rId3" cstate="print"/>
          <a:srcRect/>
          <a:stretch>
            <a:fillRect/>
          </a:stretch>
        </p:blipFill>
        <p:spPr bwMode="auto">
          <a:xfrm>
            <a:off x="457200" y="304800"/>
            <a:ext cx="1447800" cy="1085851"/>
          </a:xfrm>
          <a:prstGeom prst="rect">
            <a:avLst/>
          </a:prstGeom>
          <a:noFill/>
        </p:spPr>
      </p:pic>
    </p:spTree>
    <p:extLst>
      <p:ext uri="{BB962C8B-B14F-4D97-AF65-F5344CB8AC3E}">
        <p14:creationId xmlns:p14="http://schemas.microsoft.com/office/powerpoint/2010/main" val="33952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6267" y="1219200"/>
            <a:ext cx="2937933" cy="5257799"/>
          </a:xfrm>
        </p:spPr>
        <p:txBody>
          <a:bodyPr>
            <a:normAutofit fontScale="70000" lnSpcReduction="20000"/>
          </a:bodyPr>
          <a:lstStyle/>
          <a:p>
            <a:endParaRPr lang="en-US" dirty="0" smtClean="0"/>
          </a:p>
          <a:p>
            <a:pPr lvl="1"/>
            <a:r>
              <a:rPr lang="en-US" sz="2600" dirty="0" smtClean="0"/>
              <a:t>The</a:t>
            </a:r>
            <a:r>
              <a:rPr lang="en-US" sz="2600" dirty="0"/>
              <a:t> </a:t>
            </a:r>
            <a:r>
              <a:rPr lang="en-US" sz="2600" b="1" i="1" dirty="0"/>
              <a:t>enterprise edge </a:t>
            </a:r>
            <a:r>
              <a:rPr lang="en-US" sz="2600" b="1" i="1" dirty="0" smtClean="0"/>
              <a:t>module</a:t>
            </a:r>
            <a:r>
              <a:rPr lang="en-US" sz="2600" dirty="0"/>
              <a:t> provides connectivity for voice, video, and data services outside the enterprise</a:t>
            </a:r>
          </a:p>
          <a:p>
            <a:pPr lvl="1"/>
            <a:r>
              <a:rPr lang="en-US" sz="2600" dirty="0"/>
              <a:t>An edge device primarily enables a </a:t>
            </a:r>
            <a:r>
              <a:rPr lang="en-US" sz="2600" dirty="0">
                <a:solidFill>
                  <a:srgbClr val="FF0000"/>
                </a:solidFill>
              </a:rPr>
              <a:t>local user to connect and transfer data to a network, which is external or is non-propriety to the organization/user</a:t>
            </a:r>
            <a:r>
              <a:rPr lang="en-US" sz="2600" dirty="0"/>
              <a:t>. An edge device serves as the entry point into a service provider, carrier or an enterprise primary network. </a:t>
            </a:r>
          </a:p>
          <a:p>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solidFill>
                  <a:srgbClr val="073E87"/>
                </a:solidFill>
              </a:rPr>
              <a:pPr/>
              <a:t>9</a:t>
            </a:fld>
            <a:endParaRPr lang="en-US" dirty="0">
              <a:solidFill>
                <a:srgbClr val="073E87"/>
              </a:solidFill>
            </a:endParaRPr>
          </a:p>
        </p:txBody>
      </p:sp>
      <p:sp>
        <p:nvSpPr>
          <p:cNvPr id="6" name="Title 3"/>
          <p:cNvSpPr>
            <a:spLocks noGrp="1"/>
          </p:cNvSpPr>
          <p:nvPr>
            <p:ph type="title"/>
          </p:nvPr>
        </p:nvSpPr>
        <p:spPr>
          <a:xfrm>
            <a:off x="457200" y="338328"/>
            <a:ext cx="8229600" cy="728472"/>
          </a:xfrm>
        </p:spPr>
        <p:txBody>
          <a:bodyPr>
            <a:normAutofit fontScale="90000"/>
          </a:bodyPr>
          <a:lstStyle/>
          <a:p>
            <a:r>
              <a:rPr lang="en-US" dirty="0" smtClean="0"/>
              <a:t>Edge modules</a:t>
            </a:r>
            <a:endParaRPr lang="en-US" dirty="0"/>
          </a:p>
        </p:txBody>
      </p:sp>
      <p:pic>
        <p:nvPicPr>
          <p:cNvPr id="1028" name="Picture 4" descr="http://ptgmedia.pearsoncmg.com/images/chap1_9781587133329/elementLinks/01fig16_a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371600"/>
            <a:ext cx="5676900"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94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6" descr="Overview Figure 2"/>
          <p:cNvPicPr>
            <a:picLocks noGrp="1" noChangeAspect="1" noChangeArrowheads="1"/>
          </p:cNvPicPr>
          <p:nvPr>
            <p:ph idx="1"/>
          </p:nvPr>
        </p:nvPicPr>
        <p:blipFill>
          <a:blip r:embed="rId3" cstate="print"/>
          <a:srcRect/>
          <a:stretch>
            <a:fillRect/>
          </a:stretch>
        </p:blipFill>
        <p:spPr>
          <a:xfrm>
            <a:off x="1143000" y="1828800"/>
            <a:ext cx="6834187" cy="4530725"/>
          </a:xfrm>
        </p:spPr>
      </p:pic>
      <p:sp>
        <p:nvSpPr>
          <p:cNvPr id="11" name="Slide Number Placeholder 10"/>
          <p:cNvSpPr>
            <a:spLocks noGrp="1"/>
          </p:cNvSpPr>
          <p:nvPr>
            <p:ph type="sldNum" sz="quarter" idx="12"/>
          </p:nvPr>
        </p:nvSpPr>
        <p:spPr/>
        <p:txBody>
          <a:bodyPr/>
          <a:lstStyle/>
          <a:p>
            <a:fld id="{D9960A01-C6FC-4B52-B65C-4311964136C4}" type="slidenum">
              <a:rPr lang="en-US" smtClean="0"/>
              <a:pPr/>
              <a:t>90</a:t>
            </a:fld>
            <a:endParaRPr lang="en-US"/>
          </a:p>
        </p:txBody>
      </p:sp>
      <p:sp>
        <p:nvSpPr>
          <p:cNvPr id="9218" name="Rectangle 4"/>
          <p:cNvSpPr>
            <a:spLocks noGrp="1" noChangeArrowheads="1"/>
          </p:cNvSpPr>
          <p:nvPr>
            <p:ph type="title"/>
          </p:nvPr>
        </p:nvSpPr>
        <p:spPr/>
        <p:txBody>
          <a:bodyPr>
            <a:normAutofit/>
          </a:bodyPr>
          <a:lstStyle/>
          <a:p>
            <a:pPr eaLnBrk="1" hangingPunct="1"/>
            <a:r>
              <a:rPr lang="en-US" sz="3800" dirty="0" smtClean="0"/>
              <a:t>Information Systems Inside the Organization</a:t>
            </a:r>
          </a:p>
        </p:txBody>
      </p:sp>
      <p:grpSp>
        <p:nvGrpSpPr>
          <p:cNvPr id="5" name="Group 4"/>
          <p:cNvGrpSpPr/>
          <p:nvPr/>
        </p:nvGrpSpPr>
        <p:grpSpPr>
          <a:xfrm>
            <a:off x="762000" y="1780032"/>
            <a:ext cx="3733800" cy="3325368"/>
            <a:chOff x="762000" y="1780032"/>
            <a:chExt cx="3733800" cy="3325368"/>
          </a:xfrm>
          <a:solidFill>
            <a:schemeClr val="bg1"/>
          </a:solidFill>
        </p:grpSpPr>
        <p:sp>
          <p:nvSpPr>
            <p:cNvPr id="2" name="Right Triangle 1"/>
            <p:cNvSpPr/>
            <p:nvPr/>
          </p:nvSpPr>
          <p:spPr>
            <a:xfrm rot="5400000">
              <a:off x="1766316" y="2375916"/>
              <a:ext cx="3325368" cy="2133600"/>
            </a:xfrm>
            <a:prstGeom prst="r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62000" y="1780032"/>
              <a:ext cx="1600200" cy="332536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flipH="1">
            <a:off x="4572000" y="1676400"/>
            <a:ext cx="3733800" cy="3325368"/>
            <a:chOff x="762000" y="1780032"/>
            <a:chExt cx="3733800" cy="3325368"/>
          </a:xfrm>
          <a:solidFill>
            <a:schemeClr val="bg1"/>
          </a:solidFill>
        </p:grpSpPr>
        <p:sp>
          <p:nvSpPr>
            <p:cNvPr id="9" name="Right Triangle 8"/>
            <p:cNvSpPr/>
            <p:nvPr/>
          </p:nvSpPr>
          <p:spPr>
            <a:xfrm rot="5400000">
              <a:off x="1766316" y="2375916"/>
              <a:ext cx="3325368" cy="2133600"/>
            </a:xfrm>
            <a:prstGeom prst="r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0" y="1780032"/>
              <a:ext cx="1600200" cy="332536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426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371600"/>
            <a:ext cx="8534400" cy="5029200"/>
          </a:xfrm>
          <a:prstGeom prst="rect">
            <a:avLst/>
          </a:prstGeom>
          <a:solidFill>
            <a:schemeClr val="bg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pic>
        <p:nvPicPr>
          <p:cNvPr id="124930" name="Picture 2" descr="http://communitymarketingdev.com/PeopleGlobe.jpg"/>
          <p:cNvPicPr>
            <a:picLocks noChangeAspect="1" noChangeArrowheads="1"/>
          </p:cNvPicPr>
          <p:nvPr/>
        </p:nvPicPr>
        <p:blipFill>
          <a:blip r:embed="rId3" cstate="print"/>
          <a:srcRect/>
          <a:stretch>
            <a:fillRect/>
          </a:stretch>
        </p:blipFill>
        <p:spPr bwMode="auto">
          <a:xfrm>
            <a:off x="381000" y="1371600"/>
            <a:ext cx="8519822" cy="5026931"/>
          </a:xfrm>
          <a:prstGeom prst="rect">
            <a:avLst/>
          </a:prstGeom>
          <a:noFill/>
        </p:spPr>
      </p:pic>
      <p:sp>
        <p:nvSpPr>
          <p:cNvPr id="3" name="Content Placeholder 2"/>
          <p:cNvSpPr>
            <a:spLocks noGrp="1"/>
          </p:cNvSpPr>
          <p:nvPr>
            <p:ph idx="1"/>
          </p:nvPr>
        </p:nvSpPr>
        <p:spPr>
          <a:xfrm>
            <a:off x="526111" y="1981200"/>
            <a:ext cx="8229600" cy="4038600"/>
          </a:xfrm>
          <a:solidFill>
            <a:schemeClr val="accent2">
              <a:alpha val="74000"/>
            </a:schemeClr>
          </a:solidFill>
        </p:spPr>
        <p:txBody>
          <a:bodyPr/>
          <a:lstStyle/>
          <a:p>
            <a:r>
              <a:rPr lang="en-US" dirty="0" smtClean="0">
                <a:solidFill>
                  <a:schemeClr val="bg1"/>
                </a:solidFill>
              </a:rPr>
              <a:t>For an enterprise – it starts with transactions</a:t>
            </a:r>
          </a:p>
          <a:p>
            <a:r>
              <a:rPr lang="en-US" dirty="0" smtClean="0">
                <a:solidFill>
                  <a:schemeClr val="bg1"/>
                </a:solidFill>
              </a:rPr>
              <a:t>These are the day to day interactions (sales) of the organization</a:t>
            </a:r>
          </a:p>
          <a:p>
            <a:endParaRPr lang="en-US" dirty="0" smtClean="0">
              <a:solidFill>
                <a:schemeClr val="bg1"/>
              </a:solidFill>
            </a:endParaRPr>
          </a:p>
          <a:p>
            <a:r>
              <a:rPr lang="en-US" dirty="0" smtClean="0">
                <a:solidFill>
                  <a:schemeClr val="bg1"/>
                </a:solidFill>
              </a:rPr>
              <a:t>There has to be a system in place to manage/monitor/complete the transactions</a:t>
            </a:r>
          </a:p>
          <a:p>
            <a:r>
              <a:rPr lang="en-US" dirty="0" smtClean="0">
                <a:solidFill>
                  <a:schemeClr val="bg1"/>
                </a:solidFill>
              </a:rPr>
              <a:t>This is a Transaction Processing System (TPS)</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D9960A01-C6FC-4B52-B65C-4311964136C4}" type="slidenum">
              <a:rPr lang="en-US" smtClean="0"/>
              <a:pPr/>
              <a:t>91</a:t>
            </a:fld>
            <a:endParaRPr lang="en-US"/>
          </a:p>
        </p:txBody>
      </p:sp>
      <p:sp>
        <p:nvSpPr>
          <p:cNvPr id="2" name="Title 1"/>
          <p:cNvSpPr>
            <a:spLocks noGrp="1"/>
          </p:cNvSpPr>
          <p:nvPr>
            <p:ph type="title"/>
          </p:nvPr>
        </p:nvSpPr>
        <p:spPr/>
        <p:txBody>
          <a:bodyPr/>
          <a:lstStyle/>
          <a:p>
            <a:r>
              <a:rPr lang="en-US" dirty="0" smtClean="0"/>
              <a:t>Where does data start?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75" y="2362200"/>
            <a:ext cx="7408333" cy="3831696"/>
          </a:xfrm>
        </p:spPr>
        <p:txBody>
          <a:bodyPr>
            <a:normAutofit/>
          </a:bodyPr>
          <a:lstStyle/>
          <a:p>
            <a:r>
              <a:rPr lang="en-US" dirty="0" smtClean="0"/>
              <a:t>Most people think about mainframes when they think </a:t>
            </a:r>
            <a:br>
              <a:rPr lang="en-US" dirty="0" smtClean="0"/>
            </a:br>
            <a:r>
              <a:rPr lang="en-US" dirty="0" smtClean="0"/>
              <a:t>TPS</a:t>
            </a:r>
          </a:p>
          <a:p>
            <a:r>
              <a:rPr lang="en-US" dirty="0" smtClean="0"/>
              <a:t>But TPS are alive and well</a:t>
            </a:r>
          </a:p>
          <a:p>
            <a:r>
              <a:rPr lang="en-US" dirty="0" smtClean="0"/>
              <a:t>Think about buying </a:t>
            </a:r>
            <a:br>
              <a:rPr lang="en-US" dirty="0" smtClean="0"/>
            </a:br>
            <a:r>
              <a:rPr lang="en-US" dirty="0" smtClean="0"/>
              <a:t>things on Amazon, or</a:t>
            </a:r>
            <a:br>
              <a:rPr lang="en-US" dirty="0" smtClean="0"/>
            </a:br>
            <a:r>
              <a:rPr lang="en-US" dirty="0" smtClean="0"/>
              <a:t>doing Online Banking</a:t>
            </a:r>
          </a:p>
          <a:p>
            <a:r>
              <a:rPr lang="en-US" dirty="0" smtClean="0"/>
              <a:t>These are all TPS</a:t>
            </a:r>
          </a:p>
        </p:txBody>
      </p:sp>
      <p:sp>
        <p:nvSpPr>
          <p:cNvPr id="6" name="Slide Number Placeholder 5"/>
          <p:cNvSpPr>
            <a:spLocks noGrp="1"/>
          </p:cNvSpPr>
          <p:nvPr>
            <p:ph type="sldNum" sz="quarter" idx="12"/>
          </p:nvPr>
        </p:nvSpPr>
        <p:spPr/>
        <p:txBody>
          <a:bodyPr/>
          <a:lstStyle/>
          <a:p>
            <a:fld id="{D9960A01-C6FC-4B52-B65C-4311964136C4}" type="slidenum">
              <a:rPr lang="en-US" smtClean="0"/>
              <a:pPr/>
              <a:t>92</a:t>
            </a:fld>
            <a:endParaRPr lang="en-US"/>
          </a:p>
        </p:txBody>
      </p:sp>
      <p:sp>
        <p:nvSpPr>
          <p:cNvPr id="2" name="Title 1"/>
          <p:cNvSpPr>
            <a:spLocks noGrp="1"/>
          </p:cNvSpPr>
          <p:nvPr>
            <p:ph type="title"/>
          </p:nvPr>
        </p:nvSpPr>
        <p:spPr/>
        <p:txBody>
          <a:bodyPr/>
          <a:lstStyle/>
          <a:p>
            <a:r>
              <a:rPr lang="en-US" dirty="0" smtClean="0"/>
              <a:t>Transaction processing systems</a:t>
            </a:r>
            <a:endParaRPr lang="en-US" dirty="0"/>
          </a:p>
        </p:txBody>
      </p:sp>
      <p:sp>
        <p:nvSpPr>
          <p:cNvPr id="2054" name="AutoShape 6" descr="data:image/jpg;base64,/9j/4AAQSkZJRgABAQAAAQABAAD/2wCEAAkGBhQSERQUExQVFRQUGBcYFBcYGRsaGxsYHBwXHBwcHxsdHScgFxokHBwaHy8gIycpLCwsGB8xNTAqNSYrLCkBCQoKBQUFDQUFDSkYEhgpKSkpKSkpKSkpKSkpKSkpKSkpKSkpKSkpKSkpKSkpKSkpKSkpKSkpKSkpKSkpKSkpKf/AABEIAMsA+AMBIgACEQEDEQH/xAAcAAACAgMBAQAAAAAAAAAAAAAEBQMGAAIHAQj/xABREAACAQIEAgYGBQcICAQHAAABAgMAEQQSITEFQQYTIlFhcQcygZGhsSNCYnLBFFKCstHh8BUkM3N0kqKzJUNTY7TCw/E0NdLiFkRUg5Oj0//EABQBAQAAAAAAAAAAAAAAAAAAAAD/xAAUEQEAAAAAAAAAAAAAAAAAAAAA/9oADAMBAAIRAxEAPwDqo4mQ2XQkb6HTuudgT3b89tagQ6liSzG2Zj8gNlUdw9tzc1oQF0G2vv568ye+vOsoJzJUTyVqZtKHeSgl6ytWxVqgDk7VK/D5SLgAHuOnwoNDjLC99KBxHH1G3a+X76X8R4fLfK517v3C/vqOLhd7ZmA8tfn++gPh46TuoIuNfEedxen+G485FyP72h+G9IcNhlQ6DXvOp/d7LUV11A0biDN6xPkNB+/2k14Z9NKW9eazru+gYCavGlqHDRO2wNu8iw95tUuLw5QXbbna34kUEby15HdvVBPlrWg4ph1F8rse5h+0hfdetZuk5t2FCjx1+AsBQGrw5zuQPifcP20LjoEjH9KoPcefsFyPdSTGcbkbd2t3DQe4UrbF0Fjw3SMxgjIpHKwt77b/AB868fpPI17MB90WPvNzVbOIqWKJpPVR38QCR79h76BjJxG5uSSe8kk1p/KRAvZmt9VSoJ0720Hf7K0PA5wpNgB3Mwv77295pViXcerlv4n5Eae8igepxC9SGfxqqkSk6uFHh+4fjRWGdk3kLDuP7Sb+ygsPXVq0vjS5cXfnWdd40DHrz31sJ/4vS5Z6366gPWWpkxNqXrJWwloDnxN6ygw1ZQWPEHWhy9SYiRQdSBfvIFeII7XLqfAEf9z7KCJ5bUK8+uu3O2h9+oHuNTzSIfVDed/w3oGRhQMIONxoOzGwPmDfza9/hUWJ4y7c8g8N/fv7rUuB15VOsd9ACT3DX5UA7S938GtFmNGjhpPrFU+/ofd++tWGGTd3kPcmg9/7zQD59eev8bUbFw2VrWWw+1p8N/hQ0HGSjERqyCw1eMa76q+Rc+3Im1eT46V93Yjzyj3D9lAZPhxEfpGBHcjAN7mF63XjMSf0cWve2/v1PypL6u9gPMCpMGiubCSMfecD4UDYcckc+sB4L+03NB4qQncknvJ1oqDDxKdZQx7kF/jtUeNmiAICOT3lwvyBHwoE8s1qFeSvMTiFDWLqDyUlb+4kGvI0LmyqW+6C34UA8jn+P3URgsRhgPpUmZvslcp/VIFTScOcWzqY77GTsD3tpWh4ZGPWxEQ+7mkP+EW+NBMekEaf0OGjX7TnMf2/4qExXSTEv/rMo7lUD4m5+NTGPDL9aaT7qqg97G9D4iRCQY4ytuTMJAfYV/GgD65m1cknvdifnReFwjv6iM3kpt77WrduOtHsYYvJEQ+9rmtouKSTDScsD/vBb3ggCgm/+H5d2yxjvdwB7tfwoFzkezEMvNoiH91yPdRX8li93kiB8XDH/CDXj4WBd5Wb7kf4sRQbjG4YDRZpPvMqD/DrUcvE1YWWFEtzBYn3mwPtqJ58ONo5GPIs6p+qp+daQ4dm9VWbwsW+IHxoJVxFSh6gkwzqQGUoTtmBHxNhRS4L86SEfpg/q3oPBJUiyGtHCg2Dq/kCPmBUqUHscpr2pYo69oHWJwaE5gWIOoJN7g7HyqExADSwFG4nGwXt10WnJXT8W0rWGdG9TKfHMH+WlALHAW2F/KopMBa+dlQeeY+4GisUJOefL5WHwoBYFsczZfAKSfhYfGg962BD2Q8h72sq+634US/Eny6FUH2QB/HspRNESfo2Y/oa+4MabEyJGNFB01cIvLvawoF2JkZtyWPib0MY7nXQd51+WtGySM5s8ynwBL/BbqPeKiOHW+nXP9lUCj3nMR7qCaGOBRq7se5EyfFjrUeLZGFlDJ45zc/CpMuX/wCXK+MjOfh2R8KhbirLlHWLFfYrH7d0UkeZI99BrBwQNqsZfxNz7ydKlOFyaExJ4Z0+QvUeIjEgvmxEx5FYiw97NtS0YCQHtDq/vFEP+JqB5hDHc9sse5UJ+N7Wr3FYiMXGSQnxa36qmouAYciRhnjbsnQEMdxzAsB4Xo/HYcgm2a/Ip63s1GvtoEhx2U9lIhbYmNWYe0/O1ay8UmO8rW7gco9y2qPGrZzmDk/bOv4/OoVXWwTf7xPuB1oN40Q3LyFT90uffetL4f8A30nsRf8A1GmMUDKNAw8Vwy3/ALz2oLF42S9usxGm4YgD3I1Bj4Iuo6uCRB+cXJFvMhR7qXycAH12U+D4i/wV/wAKnwuBYiwzvub5UJ1JPJb/AAo+HhRU3u3kYgR/jIFAni4TCpP9Cv2gmb45b0xigjt60rAd0YUe8t+FHZmA7LyA+CxoP8P7aEtK2bM0jDXfMR8SRQRdZFyjc+cgHwVPxqF8TlFwifpjP+I+IouLhXZuxYHuy/tIvWzFVFhf/wDHF82zGgWx8ZfNYOsYO5SNBb+6uaizirjtT4h/0GA/xOPlUU0eLJ7Dyqv3CP1So+FbpwuQi8mImJ7rRn9a5oIxPFc2SVvNlHyRvnUbYhfqx5PEuT87CjsLgVXYyOd+0qH4aj4VOYZfqZl/QUfEKKBMISzaBjtsfwFOMPAqaGQ+WRv+ci3urYxv9eaQeF//AHCpsPhwf9q36P8A7jQepa+l7eIt+2soxIm0yqR94If499ZQWHH4cE66+etBxYVF1CID3hQD8qY4igHaxoBMdwaKQ5mijJPPKL++16S4jiwjDqq6xm39CxA5C7MSPaBVkMtV/GYfMuJ8SPwoA06R30eUW+/Ii/3RhyT7+VPcRwyKSFexG1wjXyg303uQDz5gGqRieECx0HuFXvAf+HhHdHGPcgFAji6Pwq4bqlFr7ADkedq1eSFTYZE8Ab38yrIKsKxC+u1K8Xwxb+qPcKDXhkdySqwFb/V7Te8kqD7TRGLxFtLyRnbsjT3qFHxojhMEQuVCEgkEhRoQSCL23BBGnMEcqD4/wyNgDlXfuHjQLOJYSWwYXlF9mu19OYJII9tDYKeMnKyJGTbTLEP+mrL7WvSzpDgurjBjOQmRgculxbY0nwUchkRS5szKDoNiQN7X2oOmcF4YI5iw2KEeO6nvNxp30ZxkfRSEAEhTuARy5HQ+2gOj+GyW7TWybFmI+rrYki9NMabo3lQVTDw3Cs4tmuAEVBseYAA+dM8Jw8XJAblocvj9kH/tQ0UT9dbrGCC1l0sO+2l7nXnTYxWPrt77UAWLw9hZVBP3FPxy70rw3AnJuy5V53Wx+Ow9lPDgoze9zfe5P7aRrwRBLe3t1/bQNI8AoFlF7+Nh8CPlWv8AJ35wRdTocpJtzHa2+NMkhQDYV6UTuHuFAuIjXTs3P5w0rSPhUZztkju19Qq8/ZTRlWhTLZiPE0CrDYWNEIybE6BdPcBUpWMahMtySSI7knS51Q0yw9re01pilBAtQJZcRAWszG/cY7W31OVL2ouCEW7AUj7puPY9qHkgHWfoj5tTfCyAC1BHELICVzaXsqe7Qak2toPGopAp1/JpG/QUeztsPjRomAA8AKz8poA0FlJXCyX5DLh7+WkhPtsamDSm1sObWvrJGtj5An8PKiUxFTJPQaR9d/s0HnIfwjNZRMctZQMJ3pfM2tKsR0n17Lafahe/jftLal7dLCrDrDGQb3yKQRvzeaw17xQPmak+KnGTE2INst7G+otppzqBul8fJGP6cP8A/Sq7+XMDMFsVlYs3ZW/rEgArOdgd7C/dyoDvyi4q2YN/oo/uJ+qK5/8AykpuFXUErcg2zDfTNca6eylWN9ImIfA54yIGixMcN01zL1ch1zX5qNrUHV8RjFjQu7Kira7OwVRcgasdBqQKjGMQqr50ytYq2YWIIuLG9jprpXHOL9NMS0TK0rMpIDK1iCMwOoIIOtvdTTgnHnxEal73BygZjYWsLgbLfwA91B1HDOuuTLqbsVsbk8zbc6UB0g4qkMQaQkBpFjXS/bbNlv3DTeuPp07lZwiRXJ0ADux9w1NWDEYnHOAFwuZBY2lZyM291Gmovvbe9A/4vilmwsUim6s5O1vq677a9/hS3hWXrU7Q9deY/OFBwRY5kYLD1bi/VZSQFbkw7ZVR491Q4bCcSjiaeSZgzOQ+HLESCwyq6KCc4GYnSxGW9iBQdG4RxEnEtGGQqqaAWuNE7vM06xA7J8q5r6MZ8SMTiBiXlcBR1bSZrbtexYC52q3dLeLKmGlRZI1mkjfqQxXVtB9bs289KCHHcZgilKvIQwAJADG19r5RpUEnSvC/7U38pP2VQjDO6L1pwrOdGJGHN21tbKhvp+Netw7E3BzQ3FtQYgRodm6u41sdBQXf/wCLcIdpie/ST9laR9J8KT2ZSf0Zf/TVDxGHxjBlWWNpLCw6+PTXXstbw3/GosDgZsjDFQh2zCxzp6tjcdmQWN7G5uPCg6pHxiEpnDi2vNr/ANw9o+6tcHxmCRwiPdz9X6QH/FXLsPwKUscuHNiFy21HO+oby1vR2EwLKTHPFiLEuUIvkQKuY3BHb3suUg3vvQdOTFRnZlP6X760I1uNuWvKuW8RxkKSKrYbGAI7rIwjXYAgZSDZjntdiTcE2pkvpAjggCR9beOPKimAW0HYzMXXs7XIF9aDoUciFsl0L2zZbjNlva+XfLfS9rUNxriC4eFpCLhcoCg2Juyrpods1zodKoZ6b4ZpTiBiDHI0YiDNCwJUNmIKASKBm+sCx05Usx/SjDY12TESPIkQvh88WTMzKDIX6q5jC5d+1cakCgvY45HljlY5BIiHKbsQTmNjYfEgUfw/ikctxG1yBcizDTv1ArmknFcIkZyTpcJ9GirKxLgEKhzILA7Ziee1PsU4w0yxCTKzxZrWXRRrYjVhbtW1vpQWTD8bvLOkqdWkJADXLZgWYA5coy7d53oqHHQswCsCSbAZW3/u1Qx0hw4khVsWlmY9YcrHq8qNlzMVbrg2awAtlNjuL0UJoH1XFR6ZcoMmG7diHzdqXMNQFNypIuDpQbdMulcsDPHAWWVJGP8ARo4ZSVsoDAm4ve47+dMuDYydoInlZxI4uw9QZjfTLYAeQtQacSw5lWM4nBMDG0jSsQED3VcgDEjNrmABNsul96j4Tx6SeZoMsq9WFsXBOfLYFjZrdaQQdSb70HR+Fxlo0NiTlFza+vnXtUXpBxKOAAv1c5kPZCMrGIIEumrHqlOpK2OpfasoIZUJ3JAvfssUPvUgkeFQ8B4kRh5ovpU/nc754Zeqb1rZb5G7PeOelMf5RtmASIZyc3Yva+nZzE5PJbUg4MezN/aMR+uaBseLusciAzMJSoYyzvMRY/VvYLvyFtu6g2jBFmAINrgi408DoahxT/Nf1hXol0oF0PE4o2dWkjUrK9wSAR2jy5VT4eNZUkhaNZImm63dlOZQ6izKdrMdLd1Q8f8A/FT/ANY/zqLHyQnJ1KSJZQHzur5m5kAIuRd9CW86C38MbDzxBjhAbkggzy2uLeFFLx/DYb6MRYeMjtFT+UOQTrr7LHelnRjGquFylQWaRiHLgWAtoFKnc63pF0nmzYlzoLhdBa3qjawAHkAKC5z+kgwraBkDxi0VoDZQp0BzPa1r8j8akw/S7F9TcwRKJUdc5Mzkh1Qk5TKQtw6kOdFPZ02qo9GMEJsfGjqGDM2jAlSQrEBrG5W4F7Ha9W3E9C+JSr1iQxPGnZzQKkZdBqwCAi4uB2Qt7qLa7hHF6UUkLGTDupawyxSRrGvLso8ZIvubsw8q9j9IMTPJmhOHaVlZHQCYRqqKuUJ2cwZgXuCLZudVKfhGLgBikhkUh1coUBIYL2SdC1iCdNjp3UBNKRICQA3MWygXJuLHag6hjemeHME2V55HyOIj1TKI5LaFyz5SLlRsdttaacJ6U4RwDDLEqKq9eZmaNw1iNLqVILZRctzPgK5meOLIsgMaglUEeQ5VQARqbi3bJCi5J3uazo7xGGMSrKXGYq6hQrK0iFrI6k3KEHfkSaDpPSDjeHGHkPX4dpuz1SJIsqspZQSfowAQMxy3+rfah5uFQZ7QoMSlv6WNIpEHraErIoDWA0+0K53NjIeqVUAzWBI0ORh61my3KsBf1jsBUvRTjPU6AA2cM4b6wtawN9OdybjbSg6LhOiwlLWi6sqBcmFEvfWwZHYm1rG/xpbgeHA4WPFv2IpBcAzzAjVhYlYjf1SbiqwMUsyHtDKBK6Akl1y307QNuRzAg7C1LuB8VkjkFppEVRsCSNtshuu57qC8HD4W2dXjTPlOczyAsLdkkylARY93OtuI8JaFEcvIFldEiyiFwzPqgBzNe4+sdPGl+G6UYyy9ViAzKrmaOREuApBBtGNOy3q3ucptuBSnjXSPFssJeUvHnjmiukYGdbagBbhRmy5W7udBdMJ0dmV8xkxQNrZQgK+eWO4zeNbYvBYm3+tPjJHifwYCkvBuMniEEkuPjjeNPo1ZS8Pc7BinZtcIRmtra16Lx3FsNDIIzhpgHXMGiIIIDFTazpYhx38qDJpZlBuYwbbszLlPfleYg28bUv8A5bSMWllwha1iwMZZtxtFBLl7rZrUwn9IP0BgXDSiKVZIYpGk7WoYXZSpPO9sx0G9ctQaDyFBbm6ZxRN9Gso+3G0a+yxw6m1D4zphHIL5HdwOz1qxMPG7ABgLDl4VVZeXtrRf2/I0DbFYxsQVjWCEMSFRYo7MSToBqSSSdqzExSFyWw2XL2cqqwUMFAPPssD2so2J2A0rbgGICYzDuxsqTRMx7gHUmr1xSThUALshlaQu3b6xg2ZiWygFUte4DC+2+lBSF4HPJJcQFACDlKuBbQcxc7anx9ldR9HvAY5opvymJHsRHlbtJzLEKQMrXAF99NLc9sB0ygnxMciTqIzhwpjJPWK+cEXHcFvfKTuN7XCTB+lUQBxJh2CiQqgUgOuX1s+b1mJ8rWoFXSfo6uCxksaf0bqkkfeFOYW03swIv3AeNe0b0k6YxcRWB40KNG0quGsWseqKm45etpyse+soGGbXXxpXw1iEl/tE/wCuabTQMBdkdVva5UgXN+ZGppNw5+xLr/r5/wBegyee9hcHVfH6wq2DhuCDhC0xYre+YD4BNKpPDPSjicPGUcCcGwTNoRvcXWxe+m99q6b0YfC4iBZzh4FmUBZCUDEXAYWLahSp+B7qDlnEugMk08rxz4Wzu7IvXhpMpJtdUBOa2476nb0QYiMXxEsUK75ss0nduUjypv8AWIq4+lHieLXCRYnC4iSOMHq5kjfs2Jbq3vYWvbKeQzKNdzy/A4bEYlZHd8QwVSbhJZARla5JHZUCwuT3+dB2T0bww4LD9R+VQOWlZlZWC5swQAWJuWGU6VaxxXDzNkzQyMQeycr6a7jXTQ/GuJdEsPgrbYppC0edTJEsbNqVOYqCBe+5076sr8dSEWjw4QqzFXLozZiMrEMvasRoTpmB50DrDdBMJh8T+UvdSpZli6wtHdgQSCQCE1PZIHmed1wOJDIMoAW1ly6Cw00A5eVcA4v0ikAcflLDMGvmKyEnkt2BKjy23roPQv0m4ZsEGxUyxzRdiW+775XUC5YkDWw3B7xQV30tcFdeImUn6HExKRY2GeEIpUjmQLN5P50y6eykQ8UceusuCIa12AMcIIudbHu51F0o9KWCxi/kqrIFYi2JdVHVkfXVTckfVPqmzGgekHSCHF4HijwsWucGx7JAGVkj3Niblb7UCjoxw+LE4XiMk0UZeLDdbCVXIUa0moK2J1A9YmvOmPRrCYVsIFSW2Jw6yMesuQ5tsCvqk77kXJ1tYk9BU/mfEv7AT/hl99SelAa8K/s0f/JQIsP0PD4HEYyORkGHYK0brcm+QXDrb8/mvKoONdBJsLMIZHiMjIZFyl2BUZwfqb9k6VaOFH/QXE/6xP8AoVF6Z1/nmGvzh/6j0FSw/R3Ev1hjVpstjJ1TCQ6nd1Ulhz9Yb+VKxO6MGUsuxBFxtzrp/ogsJcVYbxRnXXXM9bYzFsvRqAqzKVyWIJBH00mxB0oKBJ0qneYTOwaWwUsQFBTYqQgA8c2+le47ijz5Mwssaoq6knkSSTu21by8TdkDGOIkAXJRWzWGpOZSwY7mzDnoKvPSvoThIoME8SNG2Imw0clnYjK65msHvY325eFBVOh/SSKKDEYbEoWglAa4XPkfQXK5lJB7OzAggd9OuPdIcPPLCxDR4RY+qQ5rNcHW6Ak5AthYXIsDptUHTDoPh8A6IJp2/KAQv0aNbK6b/SJfW2vwpFi+AgSXOIjY57XYPlYj7aq8Z565jQM8fj4cscEL5wsoZGGY2XI9wzMAC2Y6W0y+WtTQaDyHyq2R9EZ44o5jAxjCK/WpkZLfSEsSrE2KldSOWtVhBoPIfKgGlG1aLUuI5VHHv7/kaBlw6MGeINaxkQG+1iw38KMnwby9YsKzMJJJJFjVbR9VGXIYG9iVBYWtoCe+gZUsCRpYGiui+JPWkdkhIcQ6gqpsyQyMp1GtmAOvdQM3whkZZJ7YOOIZczA9Y1luL2ydbIQbXUDQ9rvqu8TbtyKLFQ5IIG9+eu2nKh8RiGe7OxZidSTc7H4UwkwDSNMVV2yIrnKjMABluSR6i79o6aWoG3B8ABg4pAO0+InUnwRMPb4s1ZWvRnFNIsOGRWdxLKwVdNGWLUsdFHZa5rKDtuO4YJFdXcAMLWC5iDyN7gaMAfZaqDiujrYMydfLAkbyyPE7PlDBrHRNXuL6gA8tTel2N9LjSSC+HVI72b6SWQhb62TPGjN94EUFDNieNyphVlASEPIodFRVUZV7KRqTfUaXN6CrSyZSvVS2YX7SlksLD6xtXQZ+kL4aFXglVDIqAsuRgcoF9WBBN+e4uaoOM4MISvWPlBJBIUm1he9r3PdTLgHR8ysTHG7IFN3kTKpOcgZdxfLl0uTfNrYXoN+JdO8WzgnFSygG5Uu2T3IVHiCNrAjWmq+kFcTGYsVmAYWObNInsYETR+0y+Ve8Y9HSRwrL1zdY1yyhFCL7c5Pu015WqiSxFTbWx1UkEXHIi/I0DwcQw0ZPVvidd1UINr7O1zbxy1BiuNxsLCAsfzpZpHPuXIvwo3hnRjDNGsmIx8MQYBurUGSQX5EDY+w0asnCIjZIsVjHOgDHq1J5AZbN7LGgqwxDMbKiD7qC9vM3NvG9NW6MqcKk64qDMUd5IXZUkWxNgq5iXzaW0B12trXVsL0EMmEkMuEw2FzxtkgUZpAbXUyS7qQdcoBN9yNRUMPRF8XNiIZiIkjQQvIlma5CmIqGvZcoubZTa6310DiNXjA4CFOHcREM/X3jwhkOQoFbrx2Rf1hvr4UhxfQzGJiZMMMPLJLGbERozgjcMCB6rDUHuq89EfRvjRhsXDNEsAxKw5XkdeyY3z6xrdrHblagk6F8KZMHjsxUh8EwFvuSHmKC9J404ST/APTR/wDTrovAei0WHieOWfresj6pxGMoykEGxuxubnW4psIYF6vJAhMKBIncBmRQABYm5Gw1vyoOUcHX/QfFB9tfgIf2VH6ZB/PMJ/Vf9Rq6F0yzT8OxhUo2aMjMCgBYFdMxIuwA2JvVG9K+DeTG4JY1LM8dlUbljIQAPMkD20E/odwxM+J5Dq4wTyBzt/FvA1t0k4c8HR4QyDK8TKrDxE7+8EWIPMEUXwHpjhMBh1hijnxDl7SSRoojkm2OV2btKMpVdNQt+dQ9MelkXEeHTJCkyy5UmCSIBmjRxnZSrENkGp2NgTawNg53DHbDNqLhX0HtrqvTNP5rwv8AtWC/UqhQYILhXAH+rfb7proXTNf5vw3+14L9U0CX0xD6fBkGxHWW8+tgql4jhfVuSygN2tdNd+7xq7emL+nwX6f+bDVc4vYtvqCR7Pn76DoOHW/A1/sI/wAuuIqug8h8q7hw8X4Ig78Ev+XXEo10XyHyoBcWlre38KigF29h+RovFsAFuubfmQeXd+IrTCBC2mYHK+9iPVbwFvjQMsRH2H8Fb5VB0Y/pn/s+L/4eWnGG4eZXEa2zSHIua4W7G2ttQNeWtOeDdBcXhsQH/J0PYlUMkpKZmjdVzKe3luRci1qCr8N6NixbFN1SgKwX67ZswAA3ubera/kNRb+ifDMQv5Y2FiUNLeJOuMkZSIgG4FiHPtuCo3B1s/AehwWQTzM0s9rZyLIg7o02AHf7d9KuGGw1v360FV9GfQZ8CjmbKZWe65HJUJlA5ga3v8Kyr3h47d1ZQfKM5jucudt9TZfgM3zrsHoe4TCkUWJC2lkXFI7Fj6qSYbKACbD1j51yLBcP60sOsjQi9g5ILHXRQAdTtrYeNd16A8GGHw2HjZszZZ3bTLlZzhyU3NypFvwoOX8U40+HnzRsI5sOzWDIGDXIFrMCCLXa53tpyNdD6NekmDiKrDiB1c/5pY5HP2GvdT9knyJqX0p8JRsBI3VoZFMQSQqMygyLcBjqAb7CuQR8GNte40HXsbx3hqNlDRyybhYwZjp46r7zSHj3SaGRLNg1lU/WnkiRR7Q5IP3WvXPYuNKsSIFfQDPl6uK/cCyJnceLN7KnwT4mU5sPh1X7apmse/rpSxU+OYUCSdwWYquVSSVW5NhyFzqbd5q9eifo47Y/DzSIBGoeSPPYFyoIVlU6sFcg5rWuN9Kr3CuheJnfLlEf2pbr8LFifIV0XgnR3H4fEM6R9a3UrCJZD1MCpaM9gXMklguXQC2ulB1XEKWQgWBPebVV8FxRji8cyIZIjJh0QpbKWWICRsxIGnZBt+bamQxTwwK2MxEcZt22U9XGTr6rS9o6WG1z3VUuNelrAQ6R9ZiWXQFdE/vyD9VLUF4m4g4TQnLzvy5+QPnVcxfGkYE5zIF9Yg3RfNyRGntYVRMRxPGY+QtDg8LA7ANmbtSFSLqxVyc2mzmPnoRU8PosxGJIbGYx2OyCzMQTsLOQAe5V0PI0DHH+kuCEWVlZu6P6U+17rEvmrSeVVrjXT7GSR51gdIrgZ5FaQXOw1VYQe76Mnxpr0e6O4fBYlocTFHNexSZxcFWvldbnsDQgj1lKnXTVn/Kv5DifycyNPg8SrBFdixQ3s0Wd/XTzvupGoJIV/g/RRcWwPEMTK0jaImYb2JyhmvrYHsqoFWnpRxbqMXhcWUjYRIyFHbq37V7lcwte1ypI11GhBtQ0xvV43qjaRFa8D63UFdCDzJU2N+YBFrCm+L/KJjKpU5ADbq1LykHshx9a4zMx12zWFBb+HdOuGrFHb+bqhLJGUC5C1wbKpIBIJ9hvU69MMASrxBJXiQoh7PYS1itybqhGhsNvOuGrwV3JEZWS17gGzDzU6iiouAPCyvM4gAIIN+3+io1v40F0/JA0brGVa6sABoNRbny2G9WjpViVeDh+VgSuNwQYcwbMNRy2Nc7xfTsi4gQC/wBdt/cNPfQnAeISS43DmR2a+Iw/PQfSpsNqC9elrXEYLyf/ADYarHFF7Xm7fjVt9J4H5Vg7/my/5kNVvFRBnIG+dvmfdQdC4Qv+hov7InxjFcOgHZXyHyFd24fDl4ZGv5uFQe5BXCIJOyvkPkKCLiKaL7fwqPh0Zz7H1JT/APrerd0U6LR48yrIXUxqpUqR9YsDcEEH1RTqT0RqrAR4iQX9ZbA3U6G5BXICLi5Bv3HagUdFsWGxsCgE5ZA0jDZFU310PPS3Pbc12RbHXl3d/n+z391JuA9GYcLGEjFuZZtye/Xn5ctBamYw1tqAyNqLSgMOpowNtYXJ2/jkP47qA2Nvf/GtZXsC6a78/wCOVZQIuG9BcNhtY4UU94Av79z7SaObhwDB0ADqCL7KVNrg28hZtxbmLgvcREfAfx4/soB4rH9v8aUFK6f8TT8jkjPrlo+xa7AB1Nza4C9zXsdgb6Vy5pey2nI76cq7L0q4KMXA0V1V9DG5B7LA35a2OxA5HnXHv5GxJnfDdRI04BvGi5jY6ZhYepro+2221Ah4RxpIgP5tGzAWBAzM78rly2QeEaqTYC43q29D8fiJnafFRmXDr2AhLICx17NiM5UA6MSNQDa4Ih6e9Chhz+VYIWhXJcKzMYillDh8xzAsupv2SbW2NZ0Ankm/KJJZHkb6NQzsWP1yRcnbagufF/S1gsIDFDE8jIbZI0EMYYcibXuPBT51R+N+mbGzXWLq8Mp/2Yu/tdrm/ioWqv0pS2MxA/3jUroJsXjZJWLyO8jndnYs3vNzUNZWUFv6Mx4hIpcTHEwOHCv1trW7IyjxVlvfvBq6ydMkKq6HKsigkucxysV1y8yspQi99TId2NVPhXTALAMIuv5QsULsTlCWbKDcizAxNYjSxjBB784vDAMVJJ2Y4mmkTLsoRZbXCjlcMbDuoGPSTpW2Iw6mO5cSgBmtYhkLld7KAwNu+/K9KuKddKmGkkkuDLGyIL9lSl2Nz4Jcjbai8Kpx8Bw8AjhiXI8087CNFVbDT845mI0HId9WGPgeHgVTL/ODEBlkxIMcCCwUFMLcO4IVbNMyI351BUj0emxWJZsJFmii6vNNmCxBkUFi0rdn1s2t7nXvqytgZECt+Wp3ykQhsMVHJetGbENmsc4Xq1/OBNK+Pekdbr1ead09V5NI1/q0AVY/0FRhb+kbeqlJ0rxDOzsysWVksyKyqGtcqrAgNYWzEE6nW+tBaOmXF4nw6SwgGQS9WZiO1dRnBQ3JS21g7r3VR552clmJJO5OtOMTMz8NDMSzHFtcnf8AoU+FJKDZDTzopwafEYlRhmRZYrTLnOhMbLYWscxzEac7Gkgq/wDoYP8ApBv7PJ+vFQQdNeJzz9UOJ4abDvEGCyxLdDmsdVY2JuBqsg8qW4aeU26iWLE9y3Mch/QexdjzyFq+hpF0IOoO4OoPs51VOOejPA4m5aEROfrw9g38V9U+6gmwWf8AkxDIpRzhhmUgqQwTUWOo15V89rLYKNzYWHsFdOxfo04hhFf8ixhaNgQyMxi0ItqGJQnlfQ7Wpx0L9HSYICSZM85HrWuE8FG66cyL+QuKAL0adHsRBHK8qhDMUsDbMirm5Eak39UnS2uulXmOILpr4k7k95PM/wACiBGLX0PuPyrFFqDVErUxeFvLSp0X+Bp8q9k0F7/9+QHjfSggz5R330A5k9w/jxozDeO53tqPIc7eyoIoTfM3re8Adw+ZPPyAAOwyg0BkArK3iWsoDsStBywE7D36fvpk61GFoEUvDiefu0+O/wAqX4/o+smVr5JUv1ci+sNtL7lSQDbwvVneGgsQANNz3DU/u9tqDlvH8crYj8hdlw+KnALyNbqJLlrHKSAsxyqAdFbPZthaPg3RdsGrowa5c3Ld4AGugsfZ7TVS9NQ/0nqLfQxf81F9CfSXYLh8c2ZAAsU5uzRjksnOSLuPrJyuNAFQ6ZLbH4n+sPyFJqs/pF4Y8ePmJUhZD1kTCxV4yBZ0YaOp7x8NqrF6DKyicDwySZ1SNGdmNlCgkk+AGp9gq34P0fJEpkx0wQKbNGhW4P5ryH6OJvsDrJP93QUvCxFnVQCSxAAAJPsABJ8gDVtwXQ/q+3iGSILyl1ZfDq8wCH7Mjhu5TU2J6bw4dWjwMKpfQuLjMPtO30so8CY0POLWqhjuIyTMDI5a2ijYKO5VGiDwAAoL5H0mgjjxDYVTJLAiuJ5b5rGWJLKRlMQOc/0axkWsS17ikcU41NiDeVywBJCjRQTuQo0BPM7nmTRHBz9Bjf6hP+Jw1KqDKysrKB63/lS/2xv8lKTgU4b/AMrX+2N/kpSqMAo2lmUA3HMXsb+Oo+PsDwVevQ8P9IncfQS7ecZqhZ6616E+Cp28UwkD6xxk6IUOXMRzc3Fr7C3fsHVFDDexHuPuOnxHlXks4uANWOycz3nXZRzbb4CslkN8qWJHrE+qvnb1m+wDfvKi18GGABHrXtmLakn8LcgLAcqDwQagtYsNgNl8u9vtHXusNKlC1GYiNj79fjv863SW3rDL4nb+9+21B5NggTfn3jQ+8a0M2GYbEHwOnxH7KZUOVvtQCM4UEt2VXUsdrd9xt7ayGMsQ7aD6inlcak/bOot9Uablq9hXrGDfUU3j+0f9p4qPq/3vzbFnDjfn3jT/AL+2g1EdTRpWnVkdx+B+GnwFTRHv08/27UE8K1lSRivaAuKbdXIzLz7xyP4HxB8K2JvsPadB+01ri4CbMts63y35jS635A2HtAPKt4cQGFx+8EaEHuIOhoNWh7z+A+GvxoWeMAWFhb2UaxoTECg+dPTcv+lP/sxf81UNFq++mz/zU/1EP/NVHSgs/R7pUiRjDY1DPguS3+kgJ3eFvq73KbH5vuI9BsFg5M2InWRSokjUXivGxOUyMQxDGxGSKN20v2RqOfuOwfI/Krp6axbFYUd2Ej/XkoAuI+kBUV48FEsaOMrMAUBG3qhi8nnLI4O+RaqOO4jJMQZHLECy32UdygaKPAACh6ygysrKygZ8JP0OM/qE/wCIw9LKYcMP0WK/qV/z8PQCrc2GpOwoPKM4fwp5rlbKi2zyMbIt9rnmTrZQCxtoDTXA9Gghvib5gdIEPbv/ALxtRD93V+WVd6seNijw6qcXZAt+pwsYt56bpyuWPWG1iV0NAm4zg0j4ZEELEHFSXZgASREguF+qPAknvtsKxhoGdgiKWZiAqgEknuAFXfHRYjiGAvDAxEUxcIi7RZLXUaZ+0GvlB8bm5J3ou6OYiOQYlwI8O65AXUmSQnUCJR2ibi5NrEA762Bj0P8ARGFXrcaRmAzCPQooGpMmoD6bgEAd55dHwJ0HZ6uIDSRdmHLLpeFPtMBp6p2avYoC5BlACixWM2Oo1DSW0ZhuFF1Xe7GxVjG5vQTwIAoAsANrbWOvt8+dS2FqGGHtqpynutdT5ry81sfE1IsxA7Yy+N7r77XX9IAeJoN8te15fT5V6DQRiEcuz93T4bfCgJQZCRbNEpIcrpnI0KWJ1QG4Yg6kZbWDVNipi7GJCRa3WuDbICAcoP8AtGBG3qqc2hKZplsoCqAFUAADQADQADkKDaEhtiLjfkR5g6j3VKFqOwbceR2I8iNR7K9UsNtfA7+8fiPbQS5K3RbV4snf2fP9u3xqdRQbpGOWnlWVvGte0BbUtxH0b5/qPYP3BtAre31SfunkTTOhscOzbkdCO8HQigile2532HM+QGpoKYu32B7C3u9Vfbm8hU3DFtGO+xBJNyQCwFydW0A3r2eg+dfTILcUYa6RQi5Nz6pO9U9Y6u/plQfyo/8AVQfKqgqfOg1dOw33T8jVx9N4/nuH8MLH+vLVTkjGQ/db5VcPTgg/lCL+zR/ry0HNqypuqFedWKCKsqXqxUmHgBdQRoWAOp76A7gPD2lXEAWVerQM7XyLeaEjMQD3GwAJNtAasvBOCWOXCq2YDt4lwFYA6dncYdPG5kbYEXyU5aIImPgQZYoWwyxoNAAXUk/aYndzdjYXOgrT0kynDxiKE9XHnVbLp60QYkncsToWJzW0vbSgXS8WiwrCHBIZ8UeznCnsnmEA1U+Xb7ymqU74D6MSxE+NbrJjYiM6xi3J7EZvJbKPtbUZ6MOFRJhBMqASuXDPqTYEWAvsPAb86vWMcrDIy7qjkHfUAkb0C6PEiNhFk+lIukYIAKj6wa1hGLb2zaWy30pjDh7HOxzyEWLWtYadlR9VdB4mwzE2FvMJw9GijDLmEgid7kks7KpLEk3zC+hvdbACwArTo9MZIbuSxDutz3BiB5mw3OtAcL0REleIutGogtQQAms6wiisgrQIL0AZhI9XseQ7J8129osfGg8Xj2B6sWWQi5f1kRDcZ27tQQqtbMw3IDENwgvS3gbXiL/Xd3LnvIleMe5FVR3AUEyYcIgVb2GtzqSSblifrMxNy3O9eBTW0wyPCF0Dl8wG2gvoNlN+YtejEQUEMa1KIjUyIKIRf49tBBGtSJh+7Tw5e7l7LVMq1IooIHU6Lb1tyPzfreXd+lWURGO2fALb41l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6" name="Picture 8" descr="http://www.computersciencelab.com/ComputerHistory/HtmlHelp/Images2/IBM7094.jpg"/>
          <p:cNvPicPr>
            <a:picLocks noChangeAspect="1" noChangeArrowheads="1"/>
          </p:cNvPicPr>
          <p:nvPr/>
        </p:nvPicPr>
        <p:blipFill>
          <a:blip r:embed="rId3" cstate="print"/>
          <a:srcRect/>
          <a:stretch>
            <a:fillRect/>
          </a:stretch>
        </p:blipFill>
        <p:spPr bwMode="auto">
          <a:xfrm>
            <a:off x="4495800" y="2819400"/>
            <a:ext cx="4191000" cy="3429001"/>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4" name="Picture 6" descr="dss.jpg"/>
          <p:cNvPicPr>
            <a:picLocks noChangeAspect="1" noChangeArrowheads="1"/>
          </p:cNvPicPr>
          <p:nvPr/>
        </p:nvPicPr>
        <p:blipFill>
          <a:blip r:embed="rId3" cstate="print"/>
          <a:srcRect/>
          <a:stretch>
            <a:fillRect/>
          </a:stretch>
        </p:blipFill>
        <p:spPr bwMode="auto">
          <a:xfrm>
            <a:off x="3516702" y="4079459"/>
            <a:ext cx="4410075" cy="2581276"/>
          </a:xfrm>
          <a:prstGeom prst="rect">
            <a:avLst/>
          </a:prstGeom>
          <a:noFill/>
        </p:spPr>
      </p:pic>
      <p:sp>
        <p:nvSpPr>
          <p:cNvPr id="2" name="Title 1"/>
          <p:cNvSpPr>
            <a:spLocks noGrp="1"/>
          </p:cNvSpPr>
          <p:nvPr>
            <p:ph type="title"/>
          </p:nvPr>
        </p:nvSpPr>
        <p:spPr/>
        <p:txBody>
          <a:bodyPr/>
          <a:lstStyle/>
          <a:p>
            <a:r>
              <a:rPr lang="en-US" dirty="0" smtClean="0"/>
              <a:t>Relationships to other Systems</a:t>
            </a:r>
            <a:endParaRPr lang="en-US" dirty="0"/>
          </a:p>
        </p:txBody>
      </p:sp>
      <p:sp>
        <p:nvSpPr>
          <p:cNvPr id="6" name="Slide Number Placeholder 5"/>
          <p:cNvSpPr>
            <a:spLocks noGrp="1"/>
          </p:cNvSpPr>
          <p:nvPr>
            <p:ph type="sldNum" sz="quarter" idx="12"/>
          </p:nvPr>
        </p:nvSpPr>
        <p:spPr>
          <a:xfrm>
            <a:off x="6584673" y="6400800"/>
            <a:ext cx="1161826" cy="365125"/>
          </a:xfrm>
        </p:spPr>
        <p:txBody>
          <a:bodyPr/>
          <a:lstStyle/>
          <a:p>
            <a:fld id="{D9960A01-C6FC-4B52-B65C-4311964136C4}" type="slidenum">
              <a:rPr lang="en-US" smtClean="0"/>
              <a:pPr/>
              <a:t>93</a:t>
            </a:fld>
            <a:endParaRPr lang="en-US" dirty="0"/>
          </a:p>
        </p:txBody>
      </p:sp>
      <p:pic>
        <p:nvPicPr>
          <p:cNvPr id="119812" name="Picture 4" descr="mis.jpg"/>
          <p:cNvPicPr>
            <a:picLocks noChangeAspect="1" noChangeArrowheads="1"/>
          </p:cNvPicPr>
          <p:nvPr/>
        </p:nvPicPr>
        <p:blipFill>
          <a:blip r:embed="rId4" cstate="print"/>
          <a:srcRect/>
          <a:stretch>
            <a:fillRect/>
          </a:stretch>
        </p:blipFill>
        <p:spPr bwMode="auto">
          <a:xfrm>
            <a:off x="4445290" y="1691573"/>
            <a:ext cx="4314825" cy="2543175"/>
          </a:xfrm>
          <a:prstGeom prst="rect">
            <a:avLst/>
          </a:prstGeom>
          <a:noFill/>
        </p:spPr>
      </p:pic>
      <p:grpSp>
        <p:nvGrpSpPr>
          <p:cNvPr id="7" name="Group 6"/>
          <p:cNvGrpSpPr/>
          <p:nvPr/>
        </p:nvGrpSpPr>
        <p:grpSpPr>
          <a:xfrm>
            <a:off x="228600" y="1828800"/>
            <a:ext cx="4417819" cy="2952751"/>
            <a:chOff x="228600" y="1828800"/>
            <a:chExt cx="4417819" cy="2952751"/>
          </a:xfrm>
        </p:grpSpPr>
        <p:pic>
          <p:nvPicPr>
            <p:cNvPr id="119810" name="Picture 2" descr="http://t3.gstatic.com/images?q=tbn:ANd9GcTxOKD-guBRMa-_6lWDggnef3WYywkVoMZHRIcj3PNftR-zBnOy&amp;t=1"/>
            <p:cNvPicPr>
              <a:picLocks noChangeAspect="1" noChangeArrowheads="1"/>
            </p:cNvPicPr>
            <p:nvPr/>
          </p:nvPicPr>
          <p:blipFill>
            <a:blip r:embed="rId5" cstate="print"/>
            <a:srcRect/>
            <a:stretch>
              <a:fillRect/>
            </a:stretch>
          </p:blipFill>
          <p:spPr bwMode="auto">
            <a:xfrm>
              <a:off x="228600" y="1828800"/>
              <a:ext cx="4417819" cy="2952751"/>
            </a:xfrm>
            <a:prstGeom prst="rect">
              <a:avLst/>
            </a:prstGeom>
            <a:noFill/>
          </p:spPr>
        </p:pic>
        <p:sp>
          <p:nvSpPr>
            <p:cNvPr id="3" name="Rectangle 2"/>
            <p:cNvSpPr/>
            <p:nvPr/>
          </p:nvSpPr>
          <p:spPr>
            <a:xfrm>
              <a:off x="2437509" y="3505200"/>
              <a:ext cx="38189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2532981" y="3505200"/>
              <a:ext cx="190946" cy="4572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657600" y="6019800"/>
            <a:ext cx="724355" cy="152400"/>
          </a:xfrm>
          <a:prstGeom prst="rect">
            <a:avLst/>
          </a:prstGeom>
          <a:solidFill>
            <a:srgbClr val="DE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57600" y="5977231"/>
            <a:ext cx="724355" cy="253916"/>
          </a:xfrm>
          <a:prstGeom prst="rect">
            <a:avLst/>
          </a:prstGeom>
          <a:noFill/>
        </p:spPr>
        <p:txBody>
          <a:bodyPr wrap="square" rtlCol="0">
            <a:spAutoFit/>
          </a:bodyPr>
          <a:lstStyle/>
          <a:p>
            <a:r>
              <a:rPr lang="en-US" sz="1050" b="1" dirty="0" smtClean="0">
                <a:solidFill>
                  <a:schemeClr val="tx1">
                    <a:lumMod val="65000"/>
                    <a:lumOff val="35000"/>
                  </a:schemeClr>
                </a:solidFill>
                <a:latin typeface="Arial" pitchFamily="34" charset="0"/>
                <a:cs typeface="Arial" pitchFamily="34" charset="0"/>
              </a:rPr>
              <a:t>Country</a:t>
            </a:r>
            <a:endParaRPr lang="en-US" sz="1050" b="1" dirty="0">
              <a:solidFill>
                <a:schemeClr val="tx1">
                  <a:lumMod val="65000"/>
                  <a:lumOff val="35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72067" y="1874837"/>
            <a:ext cx="7408333" cy="4678363"/>
          </a:xfrm>
        </p:spPr>
        <p:txBody>
          <a:bodyPr>
            <a:normAutofit lnSpcReduction="10000"/>
          </a:bodyPr>
          <a:lstStyle/>
          <a:p>
            <a:r>
              <a:rPr lang="en-US" dirty="0" smtClean="0"/>
              <a:t>Rapid Response</a:t>
            </a:r>
          </a:p>
          <a:p>
            <a:pPr lvl="1"/>
            <a:r>
              <a:rPr lang="en-US" dirty="0" smtClean="0"/>
              <a:t>Input must become output in seconds</a:t>
            </a:r>
          </a:p>
          <a:p>
            <a:r>
              <a:rPr lang="en-US" dirty="0" smtClean="0"/>
              <a:t>Reliability</a:t>
            </a:r>
          </a:p>
          <a:p>
            <a:pPr lvl="1"/>
            <a:r>
              <a:rPr lang="en-US" dirty="0" smtClean="0"/>
              <a:t>Failure is </a:t>
            </a:r>
            <a:r>
              <a:rPr lang="en-US" b="1" u="sng" dirty="0" smtClean="0"/>
              <a:t>NOT</a:t>
            </a:r>
            <a:r>
              <a:rPr lang="en-US" dirty="0" smtClean="0"/>
              <a:t> an option</a:t>
            </a:r>
          </a:p>
          <a:p>
            <a:r>
              <a:rPr lang="en-US" dirty="0" smtClean="0"/>
              <a:t>Inflexibility</a:t>
            </a:r>
          </a:p>
          <a:p>
            <a:pPr lvl="1"/>
            <a:r>
              <a:rPr lang="en-US" dirty="0" smtClean="0"/>
              <a:t>Every transaction must be processed in the same way, standard operations</a:t>
            </a:r>
          </a:p>
          <a:p>
            <a:r>
              <a:rPr lang="en-US" dirty="0" smtClean="0"/>
              <a:t>Controlled processing </a:t>
            </a:r>
          </a:p>
          <a:p>
            <a:pPr lvl="1"/>
            <a:r>
              <a:rPr lang="en-US" dirty="0" smtClean="0"/>
              <a:t>Must support organization’s operations</a:t>
            </a:r>
            <a:endParaRPr lang="en-US" dirty="0"/>
          </a:p>
          <a:p>
            <a:r>
              <a:rPr lang="en-US" dirty="0" smtClean="0"/>
              <a:t>Some examples of TPS are Invoice Processing Systems, Payroll Processing Systems, Ticket Reservation Systems, Purchase order entry forms</a:t>
            </a:r>
          </a:p>
        </p:txBody>
      </p:sp>
      <p:sp>
        <p:nvSpPr>
          <p:cNvPr id="5" name="Slide Number Placeholder 4"/>
          <p:cNvSpPr>
            <a:spLocks noGrp="1"/>
          </p:cNvSpPr>
          <p:nvPr>
            <p:ph type="sldNum" sz="quarter" idx="12"/>
          </p:nvPr>
        </p:nvSpPr>
        <p:spPr/>
        <p:txBody>
          <a:bodyPr/>
          <a:lstStyle/>
          <a:p>
            <a:fld id="{D9960A01-C6FC-4B52-B65C-4311964136C4}" type="slidenum">
              <a:rPr lang="en-US" smtClean="0"/>
              <a:pPr/>
              <a:t>94</a:t>
            </a:fld>
            <a:endParaRPr lang="en-US"/>
          </a:p>
        </p:txBody>
      </p:sp>
      <p:sp>
        <p:nvSpPr>
          <p:cNvPr id="2" name="Title 1"/>
          <p:cNvSpPr>
            <a:spLocks noGrp="1"/>
          </p:cNvSpPr>
          <p:nvPr>
            <p:ph type="title"/>
          </p:nvPr>
        </p:nvSpPr>
        <p:spPr/>
        <p:txBody>
          <a:bodyPr/>
          <a:lstStyle/>
          <a:p>
            <a:r>
              <a:rPr lang="en-US" dirty="0" smtClean="0"/>
              <a:t>Characteristics of TPS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62" name="Picture 10" descr="http://www.swlocalization.com/images/6483510XSmall.jpg"/>
          <p:cNvPicPr>
            <a:picLocks noChangeAspect="1" noChangeArrowheads="1"/>
          </p:cNvPicPr>
          <p:nvPr/>
        </p:nvPicPr>
        <p:blipFill>
          <a:blip r:embed="rId3" cstate="print"/>
          <a:srcRect/>
          <a:stretch>
            <a:fillRect/>
          </a:stretch>
        </p:blipFill>
        <p:spPr bwMode="auto">
          <a:xfrm>
            <a:off x="228600" y="1295400"/>
            <a:ext cx="3819525" cy="2847976"/>
          </a:xfrm>
          <a:prstGeom prst="rect">
            <a:avLst/>
          </a:prstGeom>
          <a:noFill/>
        </p:spPr>
      </p:pic>
      <p:sp>
        <p:nvSpPr>
          <p:cNvPr id="13" name="Slide Number Placeholder 12"/>
          <p:cNvSpPr>
            <a:spLocks noGrp="1"/>
          </p:cNvSpPr>
          <p:nvPr>
            <p:ph type="sldNum" sz="quarter" idx="12"/>
          </p:nvPr>
        </p:nvSpPr>
        <p:spPr/>
        <p:txBody>
          <a:bodyPr/>
          <a:lstStyle/>
          <a:p>
            <a:fld id="{D9960A01-C6FC-4B52-B65C-4311964136C4}" type="slidenum">
              <a:rPr lang="en-US" smtClean="0"/>
              <a:pPr/>
              <a:t>95</a:t>
            </a:fld>
            <a:endParaRPr lang="en-US"/>
          </a:p>
        </p:txBody>
      </p:sp>
      <p:sp>
        <p:nvSpPr>
          <p:cNvPr id="2" name="Title 1"/>
          <p:cNvSpPr>
            <a:spLocks noGrp="1"/>
          </p:cNvSpPr>
          <p:nvPr>
            <p:ph type="title"/>
          </p:nvPr>
        </p:nvSpPr>
        <p:spPr/>
        <p:txBody>
          <a:bodyPr/>
          <a:lstStyle/>
          <a:p>
            <a:r>
              <a:rPr lang="en-US" dirty="0" smtClean="0"/>
              <a:t>Components of TPS</a:t>
            </a:r>
            <a:endParaRPr lang="en-US" dirty="0"/>
          </a:p>
        </p:txBody>
      </p:sp>
      <p:sp>
        <p:nvSpPr>
          <p:cNvPr id="125954" name="AutoShape 2" descr="data:image/jpg;base64,/9j/4AAQSkZJRgABAQAAAQABAAD/2wCEAAkGBhQSEBUUExQVFBUVFxgVGRgXGBYcGBcYFBQVFBQVFxgYHSYeFxkkGRUUHy8gJCcpLCwsGB4xNTAqNSYrLCkBCQoKDgwOGg8PFykcHBwpKSkpKSkpKSkpKSkpKSkpLCkpKSkpKSkpKSkpKTUpKSkpKSkpKSktLCkpKjU1NSk2Kv/AABEIAMgA/AMBIgACEQEDEQH/xAAbAAABBQEBAAAAAAAAAAAAAAAFAQIDBAYAB//EAE4QAAIBAgQCBgYFCAgEBAcAAAECEQADBBIhMQVBBhMiUWFxMoGRobHRByNCwfAUUmJyc7LC4RUkM4KDkqLxFlNjdENEVLMlNJSjw9Li/8QAGAEBAQEBAQAAAAAAAAAAAAAAAQACAwT/xAAiEQEBAQADAAICAgMAAAAAAAAAARECITEDQRITUWEEgdH/2gAMAwEAAhEDEQA/AMiI8q60xYzpA2G3rqqe0YnQb+J7qsCeUeqhrVwXCORqW3jBVAYkjcGpkxaneKgJLige6rdjiDL6LsPXp7DNBQqnbTyp4Q8m9tMFm+tZhulF1eYb3fMUVsdMUPpqR4x94rAi6w/lUqYyn8q534+L0zD8btOOy49oNMx2PXIZKmNZnTTXWeXzrzg4vXTU/D10/MWjM5PgdR7DRrP6v7GMfjLbn6pMv6Q0HqUel8KhtqZmZPj93dVMBuUGlGJK7gip24zJgkLpG4NSW8ZVG3jhU4vK24FTeiFvE1MLgNCsvcaeLrDx8qtWioHcfbr/ADpwuRuPlQ23jhtOvcN6sJiCfDz+X86tK+tyu631+VV0UVIEPIz51akwY+VOFv8AH8qr9bG+lSLepSYkinLdpovUhAPgaSmW7UguVSLR5d9OS+PPypC2wBqIkjfbv+fdTOsNKD40pIHpRdqDqgNvf8+Vd13fQk5c/j+VJPjUXW0vWUp41bA2FPDEbEVsU6a4a6IvYdW81RvfvTxZ4VfIAUox2Cl1PqBkVjHn/ZnsY23jDyg+RBqb8oBEsvhqOZ/2ov8A8N2mebJuZJ+3lJiddVEd8AT4xWg4XwxbagTmKmZPIneBsPjrvQ6ce2YtcAusQBaurmggkELB2MtpFWMV0XxVr0rTwOYXMPak16X1ZbCpESApE7Ehh8qg/phg3btgNAPZuCdRI0J7q1jWPKjiCpg793P2cqVr8+lt3fM1603EMO4i/bzD/q2wR6mj4VWbopw+96K5PG1cI/0tI91GLHmdt0Ph5VMtvuf2itfxP6LQZ6i9OmnWINPMown2VkeMcAfCFFussuMwKEwYMHRtRryrOA5XcdxHgfnUgx5GjAiqQt3QueGyfnFWy+3auTHEjaY7tvx/KpCIxCNuBXFlGzEeG/8AOhhvg76eWlSpcX7JipCC4lu7Tz+7enjF95PwqgLj8oPrpfyk/aBFSFBiljkPLSuXiRB0Bcd40/3oeuQ/yrpjZp8P9qDrVcPfOrnYIuY+Ws/CnJxAHancItfV3th9XGuw9LfwpmA6Oq4nrVb9SB79aOG1c+c4+phjRUTYheXu1923wq1e6MLHZZgf0u0Px66C4+29klSQ0ckzMQDsSoBIFdO2OPycaIJijzX7z7BJ9VR4HiwuM65XTIYOYAA8wVMmR40FHFWLwgcwDKshtidMvacAxvMA1ewiqskwXYyzREmAAB3ACABPLWSatbGlcf708waEi93Gfx3injGHnI860V9mI8fKlXE1SGK8RXTPMz4VIRF+mveB/GtDWuEcp8vlXLjaVq410jkSO/5il67xFVhjBUb3Un5GPhUnkikeHqNanozw5CgutLNmMAnQZTGkd886gY8KfZsZa8xbcD76N8Gs2VtgWLjXUzN2mXKQTBKx4aa+Ncqxxu0XQjlVmzVa3Vq1Q6tRg/8A5df1efnVHFcLtYhiro/Zt22zkEW2nQBXUzmB3HKaI8ME2EHh/FWZbptbViLmHuKQSJAHIxInKY9ddvpncq83Qkr/AGWIvW/70j/UCffRGxwTSLgVyIhiBJ7yYgzv7arcJ6TWL89W7rAkhpEA6CJJFG7RMSHkeKj4iKGryt9D/wCicrQjXbcCRBJB375HIe0Vc4Hme24unrIuuvaUbLESNp31qyAxBjIfWRv6jVbgdyFuCCT193YE+iygnTxIoxklu1cts4S2HUtMKwBA7sp0qnjsHhrn9vhYPNjb1/zprRA4XPcZ1II001gyiFWkd3kd6W6LqCVkjmM8/wCXsj4GrCy97oNgrv8AZXWtnuDBh/lcT76Aca+ju5ZRriEXQomFRg5GaJAWQY3Ou0mt+l5bk57Y0/OUT8FNRphwl9lAyr+TuSAxInOBmg7aTRgseLLdA2JHmasJdaNx+POpr/C8OolMYp02YTy/RMj/AC0LaJ0ynxWR8YNFmOU5Sr+eNSp896kW+p2Yj8eNUbIYns5z5KW+FE7PAcTcgC0TOnahd/1ooby1q+jfEBewuJcArCMonwRjPvrO2b7DtZW/WAb94fOtF0P4Tfw+GxS3bTW2yswkAhsqHYiQdRQHDdMI3Uf3SVPs1FEmVnnbnU1dwvSm8uzyO5oP86fgek91UJCoGuMbjHWSW2HLZQqjwWqeM45YuoZtksQQCVWRI3zKQdPuoXicbbP9mrJ4FpHsiffWv9ucy+8RnFcba5pcPqIAHwpiXV5GPf8AGgoxp8/KPvpVxS85H49lTpMg5+UEcwaenEKCrifzTPmKmTFk6Ee3ajWtE2ug7Ajy+VMN9h5eHypbHCHcSjJ5ZifdFVsdgb1oFmWVHNdfjFa1n8+PmrA4h40jXgdZM98/iaAtxRSYMyPURv6xSXMV3N+PfTp0bbFle4/H2Vw4sO+gY4nG4j8d9K3EJ5fCrVrH3Yk5TI5GInxiTFbXoS39XP7Rv3UrCZq3HQcHqGn/AJhI8eyo079RFc61x9ay3Vq1VS1Vy1Q6Dt3GmzgGugAlELAGYMPzjWs3guneaTdXq1KmCC5BYaZdFYjzOlHeJD/4Xe/ZP7mNeUR+NfHxjnXok2Odrbr03sEdq06THaCoe/QmVPPbwrQ4Pp9gysZ2QxzttvH6M15amJIPL2mKfZvkEZgrwBuJmCd/CIEeE86fxiluPVeD8fsdvPjLb5mkBiVyjXSHj8CiXAEt3UuNC3B+UXirSDuRMEV5C+JQqw6pQx2YFhl0GgAaCNOYO9el/Rif6h/jXv36xZjV5XldrSWsOwL5RoSI12AVV2Md3fUhJG6sPVPwmq2IwzG5mDDaCDImdQZHdUV61eEFCIG65iZ227IjnzoC8bo5n26fGhOJM4i5/wBs/varFnE3TOZSI9/tmocQCLzz/wCmf96pPM8L0TsgCc7aDdiB7Foph+C2F1W0k95UE+0yaltcqspWMUS2xG2nlRLh2BVwzGZUrlIMRM/IUPSjXBR2X81/iqkals8WEt3F9G4f7yg+8QaqcQ4et8ql+1afPmXOAMw7DGdQTOnfU74pw0BMyiZIIlY/ROrT4VMrS9o+LH/7bfOtBj8R0S4erm0xuW3BIBVwWIOxy9qdB+aKH476Olg9Riw55JcWGOhMaHw/NrcYjD2LjkXFtXGDaZsuZSOW0zOs/wAqkxajsb+lz5Rau1YMjyPCdEcXcErY9rqOUxq28VDi+AYqzq9i8oHPKWX/ADKCI9deoYDCG5h8oYocywwAOUhDqQdI5Va6i7astN7OyhtRsdDEq2bygGs4PxjxUYjvifYanF+OZH4mvXOJ4PDdaUuW7JLdqHtbmNT1gBE6T31iunnCrGHti7atBW6xFIzMyMGW4dif+mKLxWMx+WEagnzBg1Nc6W3FtsjBXBH2hJ79CD4eNLhumNsDK2Aw1w+CsD/EfZFBOL4lXGdbPUgkjKGchYA17eus+6qRz6vsa+/9ImHZSGwSmdxKR7ck1ncRilxLxhsOyMfsqzP/AKSPhWba9TDdNaE4fw1tvotjj/5e568q+5iKF4nB3UbK9q6rdxVh91VbfSTFKuVcReC9wuN86gbjF873rp/xH+dJzkLDonb263nMlSDEEZeYmRM1qeBYQWrKoGzBS2vmxb76y3EeGmGOZl7YYb6wuXTbSjnRF/qmXtdkjVjJOYMTy2q5eOnH1prRq3bqpaFW7dc3QZxQnhl79ld9wY15LnB2nx/l3ivXreHNzAXUXdkuoPNlYD3mvPB9H+OH2bR/v/8A91343pj7BxTxRM9A8d/y09Vwfe1d/wAF44f+AD5XFrWgNBr1X6MT/UP8a7+9Xnn/AAnjR/5Zj5OPlXo/0d4Z7eDKOpRhduSpMkag/wA6zyTQNdgmO/maUYj9E+1fnVDj1zLYusNCBMjQ7gaH11kLHE7nXW1FxwrE5h2TICMe6e6rOtH5Tcb8Yn9Fh6vkaG4m5N65/wBs3f8AnHv8qH2cQdCHb0kHaWJDXApElRJidqu4kAXbv/bH996y0x9lqt26o2DtVy2aBFpKfxDiT2MHcuJowe0NgdCSDodNqjSoOkpjh139rZ+JqjQBc6d3ZJITtHb6yd5UHKR7YFaLol0wbFYlLTWgmVXaZOsLEQfPea886ytP9Gx/r/8Ahv8Aw1uxl6M+DttOdFmSZKiZzGDO87a1FjLaqEC978/+herrvDGLFhecazlIBUSdu+KZjUK5JM/2k9x+ouaxWa0H4TilqxhybrhAzZQTME5JjQUmG4rYe24S8riAINwNqx2EnNvoB7Ky3Tp4wVn9u3us/wA6xPC7pbFWZ/5tv98VSB7tfxtoObRuLm/MYjMZ12jWsL9KuT8nWSAOsUjRtSLVzTs7bzW9xToWKtlJ7iRPftv3V5/9KD/V2wP+b8LKn+KnNF6jFcE4fZfMz3vyeCAHVnUyeeqxHLUj3Vom6I3byRY4olzNuHuauBBQEq5nLGk99UFwHXXgXgWXtgRmAaVIZRHqjTUUPPR22UyKRnTshiRDEuSddYPZidogxRjHL+nY/wCjHGpLkJcG5Kvqe/cb0GbC2Ahm1fzDfLetHLy1XqpifGtPwLAKl82bgUt1Rf8AtFuCM4UiBsd9O4GucYPtHJdQrIHaRoIOVlJKiOex7qLGdv2wVtQzQCFHex09ZAPwqw/D4/8AGsHyufMVaxtm27tlNoayCTEqZ3ykgMCPmBUg4bagT1X/ANQR7sulGG3BrFcdSDFt30OnWse/ujkOdWeiOLDi4QpXVdCxb87mfMVjXuGNddBp/d/nWm6DN/aCADodPOKbenXi2turVuqlqrVuubbT8E/sPW33VWa3iSSUjLpEle7WZM7zU/AW+pP6x+ANXsPcAQaie6QOZ79K7TxihfV4zuT/AE//ALVMmKu87Z5/ZfkPPvooLy949orvyhR9oe2miGIpM8tJ59/iabwb0bn7Vv3Vqf8AKV76pYFoS5+0b91KCzHS/p9Zttew5RyVjNOilSyFiCsnYxtvVHDdJeHKy3FW/mE5S0RrI1GbWsZ09E8SxAkL2U11jexq0ctT7KCuwzWgYIGbykAwdaYMet4vjWINv6qxfZpDDNhrqgw4caqzQNByNS4vpraW64upess1jJldIIJzsCQe1lMgAxrXnX9Ivt1jwNB2222012oX14N24zGTAAk6xlOgmrC9Fw50FXrdD8L6I8h8KvWzWEtpT+KcJOJwN22CATctsCxYLK66lQTtOw7qkwOBNwEhlAUSSxiB37bUQwuNw9tGU4i2STOkkDSKZLVaxfCfozRiRirsE+ibLnLAA0PWLMzPurQdFuh1nC4nrLZvT9ZbHWOpDLCHOAo0E6a1U4fwvqM1zrrTWzlXPmJAMmAQxGUnSO+juDxqKttp0HXbftAAPeKbFL14xnGPpQu2b1y2LVo5LjoDmuAwhABInxqvhPpRmypvFc6i4IyXDmlWUdoMQvpd1WuL9AcILjPexN8m6zXQLVpQIuNOjMTMRFZnpF0Lt27Bu4S7curbk3EuKodFMfWDLoyg790g7TFlxbGtHDW4pw6y6hkIuu2UZW0KKkksV7vfVXA/RW1t0um+4Nt0Yq1pdYdZAYOR64ot0E4gbHBVugBirPoTAMuo3AMaeFaKzxVrqwQBIU6ZtJe3proR2t/CpaEcc6XYK1i3t3Vh19K51cgHKGClh2j2Su2lZnplxWziERlN1bfWPDm0wQzbtqhzuVABKMAZO1Z7p/czcRxcbKyknkCbdu2B7RWZu3jkVYAClm0CzJiddyOyIBMDXvNM/kX+G14HxNLi5VBcnTKoGbsg6ESTOnvoTxXGqt5lZsro062XGhGUcp5jXY6VQ6Npc6631eIFoXHXMqFg511BhSNp5wJrc8D4IIum/aW7ffOVN+LhIVj1SnXQZQojlpTi/pgexDupJYZWDJKwIg6MAR57702/iiEDZGAkEZhOYtqdDoSRrvrBr0vAdHbNxD1uFS2x0IUFUKsAVKgGBpoRyI8aDfSFwy1YwKi0oSbqqQPzQrNAnbVR7KPxwZrzwsA+crGYsRKgAxodBp51XbHGdAnrRfiRNbrC/R4l236bKDldWBDSGWdQYy6QI123p4+ihP8A1Fz/ACp865ft437dP1X+FTEYVdYB1jQZpGu4BGu23vqx0YtBbtwAMOyPSA7/AAJ76yJ4lcKjtvOhJzGSSszR3oViC115Ynscz+klavjM9bq3VhDVe1VhK5ttJ0fP1TfrH90VXxXHerbL1bMRzEd57/Kp+jnoP+t/CKJYMwngC3vdq7Txmga9IHMZcPdP3ecA1c/pTT0TMbZhy5bd9Fga6I8Kggt6nc1BhD2bn7Q/upV1roG5HtFUMKdLv7Q/uW6k8R+kdj/SV6P0QfEdXaPxiqluyCqyJjaRWz+kfhS9u9kMyvanTbKZE+XKs8vDrgFtVysWXMBqDlETOu/ap+0pk6VWdhrprtVvC3xcuG3ADRO+mhg8qnxHR92Egx5A/GlNphT2R5D4VdtmsXZ4Lj1AKXS0cpY+qHXL76IdHOKYhjcW+O3abIQOrG6yPs6kSOfKuc7XjX4HGG1cDDUHQg7dxB8CKTFcFtFnNssoOqKYiCASO+ASQD5edVMPc7MNmJ8VH8JNSYLGqcUWOUraQAKQpLuwmZfVQNDAjXnXSXBZKjwd65hLwPpAjtIDOdJ103EHYxvFHccydnmrW3IO05mtlD3htJPcQ1TYPjKB/RyZSdQoiSCPSAJAgzy3FFDct3fThhuM2WPGD+NquV1SYzti2L9s2XgMNbbH7LH+Btj3GDVKz0ZxQYMluCvNioHcQQx1UiQRsQTWpbA2f0NJ2GonxUT76jxPEbCmbl3lAzNHhIlgZpnLJgvHbrMdKTftFUGEu3rVxZAsOTkdRqjBSJAMQ06jxFVehuAxoZmxLXgvWWwiXBrlzAnnIAyjSPXRziPS6zaQFLjtB7RIzADv7Iy7xVW99JdgKCEZzAHoxJ8JYbnlFZOMD054S4x968bTi0bqg3MpysYE5SdGMTtWbxd6wFfqi5cMAobYrpObTffTSvYR07e5pbsrE/aI3GkwFj31lukPRO5jLz33uIruFXKLZgZVyj7UmdDM8u7cQFwvjOHtWswW5YulhK2igzKDzcroD+bWrXjiMQWJQqZghiOWmZQRGo5is5c6CJbk9dcYKJByBCMupESQdQRMjyrXYbgaKOy95Z1lbrjU7khYX/TW5QTiPFksW1u5Ay3TE5iQxaWzAMwA25a1DjuPYPFW8t2y7gsIC9ntHRWzZ99am4nwNLgtqwL9tZLO0ljltg90lZ2j31eudErCIG6tpUggsVMGRsIk66+oGi7pJhLK9WoRHWAB22BMAQJjSaVmI0NW8hjTflO1AOJX361gomDBjv8AxFeP/I+KTuPV8PO3qvJvyEyRGqhZ8RsCKN9C7WXEERH1Z/eSjmMwpzSqkaDkV0KAkExrqdoqvwiyy4nVcsq3MeB8+Veizp55K1dqrCVWs1bt1zaH+jfov+sPhV62kDdhz0Mb6nbzof0c+3/d++iS114+M313VjnJ8y3zperHcPZXCuY1oMn0J4/exBv9cZCsoWEVQAQ8+iBO1H8M+t39p/8Ajt1M58T8vxFV8KNbv64/9q3RUy3Shj1pAUXSAItN6DyCCCDoO+Y5ViMbxlrF8nRgpe2AN0XslRqNtBr3A7V6Xj0LvKhjBnbyAHt9leb9IeA4jrWbqTDMTMT6RiC4kRpzjepYBYC+LF5b+XNlbNlJIB7UxIg1oOLfSdjLxU/V2wsGFUwwAhQwJIZfCs7euBVGhnnMEDUwBHOIqvmYjVWK95ERPcWqwi3E+lmJxAAN0qAD2EVEUahuzkAn0Qde7nRXonxAEGJLsZeSIkTDLA5rHfqDtNZ7h/Bb91wtq2zSw1AY+IkxCiN5Oleg8C6IjDqS9y2rEQV32nWQSfd4VToNFhbakCdNBQ2xdW3exIZgAGtsskCc6wBr+kDRfDrAA3qri+B2rtwXHElQRvodDGYbGJJE096WX6S8eFi8bWYgqFOjMsllDE6EczQg9N75GVbrgeB+/etnjOhtq7eZyok5RqO5FG5q0v0Y2SJZFHjJB/01hMVhMe9z03Zp72J+NEOELcuXAHt5AFk6g65yBEciMx9VHb/QuxaQtaa4XGyaGfiRpPspvD7UO2kHKg9mf50yBftYJMhUqMrAqw7wdCDFAeNdG7INtVUgNnkZm5ZII1kHU61p0GlN4lZH5OGIGcPAPMAxIHsrdmoF4HgAiaCJJJ8yY+AFEr2JFvKWzdp1QQpOrmBMbCeddYs5JXuJHvq1a9IeY+NIC8YVKwCCXgAA6kM2p8oJM+FFAKhddvGPjVgVIN4pxUWrlkdXdudtXPVpm0UnQmQAcxWNeRq3c6RNdyobL2w0k5/SASDqBpBJA3pMRxizZcLcYAwN+46bnTkedT3rtq8hZHQwNjdZLZ1Gr5SJ0n3Ub2cOttNeXdIOkOLTEOth2y5mJ23ZmYDbkhRfVXp1rE2iqhChZRDdXmyH9Utv7a8oxPDrruzPhxcJYnNnZJklvRBiBMT4VcuxOlPHcduFVh4kcvDQc/jS9Fb5OLSWJkPuf0DQ0cOc7KT5An4UQ6M4cri7U6asP9DVydNr0ezVy1VK1Vy3WEPdHt3/ALv8VEgaGdH938h8TRON/wAd9dePjN9Ibo76Y13zPqNU+I4d3kW7vUtPpQGOq7QdD69NahTAvbUB77XDJJZyAfUFAEeQHKq0yLpmo8Osm4P0l/8AbT5U+2sKNZgDX1UmF1a55r+4tQVPyQKWMxzmYjxJoNxPpRaS4cOt0NfYAAQSRmjXNESAS0SdqI8c4Wl+VuLnWQcrejIA5TQPF8JW4CrAZlIh4BaBDLrvsY3nSZmsXppUxP0lFbfUJw0ZrOUds5lBAjMxQCOyZzE86IYbpReu2ySossqtmRQpgqSIzGTVLEcDR7kvJLLBMiWygKQ2nMEaiDvqKsPhQi3MqgBbJgAACBn0Aot0B2H4ncvMQzsRExJjfu2onh8LpWc6H4xbty4BMqqyPMn5Vs0TSmRLirTx9x+FNUU87GuoWMPgUa6TGpIEgspMADXKdaNjCrOoBPjJ+M0J4efrT+t8BvTOKdNsHhzFzEJm/MQ9Y/8AltyfbFQEcZZAXVmPgIA91ZK8Pr7h7z8BFU8f9JC3GVLGGv3C5Chr3YUyY0RJnfmRT7V0lpYQTqR4nUjXxmmIWQ1Q4txSGSxk00uFp72ZQoWNTAq3aaidgnKoW3bd5+22kEmNAO+lAFvE5iSJhiWEiDBJI0q7ZBJ035eypbti0WXrsQDqFy2EAQSY1eI84FE8VwdbV22VnKxIgmSCAT7In2VaGOxWKxlspmwvWKFBZrTahhOYBTMjl6zS2umNictxb1lu65aYe9ZFbgYcD47k7+dI+EDCCAfPX41nS8p6UXn6+Jd4RASttQswTILGZMzERtW56BYFDwztopz3GLAgaw4jMBoYii78MQiMix3QKtYLCC3byqIWZgbSTJNUVQf0ZZOnVqv6vZ9w0oNxDg6K8ICRHP8A2rSC3qDUN6yCdqdTxvFQFUsQNCDOuoZvtGBAodw6+n5XayuplthykERpPvihw6Nu29WeFcFNvEWmPJ1Pvrm129BtVctVTs1dtCubQzwA9tv1R8aJl9Tofx50L4F6bfq/eKKHc+ddePjNRPZkzpvPIwRoCJFMOFEzueZ5mp6YXH+2vwpwGi2O6m4MfWXfNP3BUknu9tMwM9Zdn/p/umpU3ErqfxyoS6jrG5yFOmuxYH+H20ZxNsZjp3fCqOJtmQRErOh0kHcTGmwPqrJD7dmWLR+iJ5Ab7fpT7BUd+z/a/sT8blXkXKACZPPzJJOm+5qvdUnrZEDqiB3n0uXdrVirL9FMIqvcIAEqvxNagDSgPALeVnnuX4mjubSrj4ItrTo9+ntpgNOYaez4itoBxHQPD4jE3L11rjMztoW7IExlHcvhR3AdG8Nh0+rwysw5AgTpprG+mxigWD6Y2usuJ1iFluOMrk2zo5BAJlT4aij9ji6kSwa3+tEep1JU+2s3pJmw2JK69Rg0PMwXIPhJkx+kKk4R0YsOGbrrt9h2SxOUAxMhd/aSKW7hbNxusZ2YtByJqZiDqJIBPiN6iv8ASCzh+wuS0WIECXuEnQZlTbf7Tc61vS7qpi8L1V1re8QR3lTqJj2eYrlx8M2xFsJmIdZTMoZcymCJmR31d4vhs9gXGALFlSWVZykMdI9E1ds4dfyd5A1FsecMCKQGWMcWb+p4MuSdbraKJ3ILGQO4CBpRTE2mV7Qut2oZiDGXUQuWNNNRS8OuGyCLegJLEHUSYk66jbkalvYVsSwZyAq6ALMmYJmfIVi79GZ9pVSacEp6YZUGVRAFOikISlOyaU+K6lIoppSporgKk8nXAVHicBpMbUZtpUi2prjw5Tnx/KfbdmdKWCvh1lT5+B7j3URtUFx/DXtv1tn0uamYcdx8e48qvcL4gt1ZXQjRlO6nuPz5/CsxNFwQ/WH9X7xRJpk68+6hfBj9Yf1T8RRR21NdOPgrsg8/OlqMXZ2lvLb27e+ni0x7l95+Q99aBahwTfXXfK38Lg+6qXFekOGwwBuuWJmAAWJjeI7PvoJ/xpfvqxweHUmQoN1tI1LPCwNDAjNzoTWX0JYxGkan5D51n+LdJsJYkXb4LD7CanyhNv7xofjejGJxbk38Q62zH1SachIaOydZ5Gr/AA3oRhrMZbQJH2m7Te/b1RUg1el73rR/JMM+Y6KXWE5dpjIEb6Ak6VHg+CYu5LYq/JOy2+yq94gAA+sH11sUwMU8YeKCwnFlfDOmUXWzQDlVW0JiPPQmSKrYPpiSWD2XCzlW5ECeWcH0R3kE6cq9DbDg7iarYrhqusESNqgq2joCY9W3q8KZiMciFFZoLnTfXKQTrsNxvQm70XuWSWw10pzyHVD6joKmwOKuuxS9YAZBmzKRBEjQBtpIHM1Sp5bxfg1xsRdYI0G451Gurk+zX2V6B0A4EHwqdq5bY55a3cYHS4wEjVWjuINUMd0dxF+esuQrEkIgCiNSJjfQ85rSdA8KLQS3qCquCP8AEJmI7yffV9pqeI8MIVFU/ZBPIE95CxPltQG30NfPmVkOYztljly5aVrOJN2l/U+81JhAAs9/3aVqycp2ePK8fATG8PazZCtdZ5ZdDGUaN6PPkefqqziLhXDnLE5kGsxpqRpttVzGIr6MAQCI56wfnXYfAgAjXLyBnfWSJ1g6UTroe9sfjOE3MTikdy1q1aWBkY5nYmWAZdl27X+9bXB6J3anXygbnyqP+i07iPI1bw9oKBzInUxz8qnX5Pl5c5JfOPUJFIRUj3KjLVOJppJriaQmpFFLUZalmosNlinhalFmnrZrxfHf1fLfjvl7n/HW9zUfVzQbiXBWV+tsnLcHsYb5WHMVolsGn/k5NexhQ6LcVW65EZXVTmQ7jbUd6+NS4/pfg7LN1lxWcMYVO2dNtuyvmSKq8T6Hpf8ASOXxG/lU3Deg2FsnMLYZpmX1g+CnQeoVQUMbp5icRpg8IY26y5t56Qv+o0tro3jr7K2KxRgHN1aAFZBkSICHXvBraWsOAKnW1SAW30XtSGuTecbNdOaO+F9FfUBRe3hQIAGn45VOBFPWpGCwKXq6kpKEZ1dd1VPpwqSubNNbD1broqSg2Hqrf4YrESDI1EFh8CJHgaM5aTq6kB3MEQZAB0iNvYfxsKbhcKVvB8oAykTOuvq20o9FSJUlTiMllIUsMusefdzqfCgsqwO/Uz39x3qcmnK9Ogi2cs6kk70pNKzUwmglrpphNNZ6UVjTCa4tTZqRZpDTSaaWpBxamm5TGNMLVEDQVIq11dXg/wA6Z8f5z2eOvD3EqiltkzqPfXV1erhy/LjLftmrKJUyrSV1bZTAU8UldSDqctdXVI4Gkpa6hHKKcFrq6pFAp0V1dUiFaWK6uqRhFKq0tdUikUoNdXUI1qaXpK6lOmkNJXUo00011dSjZppNdXVIwmmMaSuqT//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5956" name="AutoShape 4" descr="data:image/jpg;base64,/9j/4AAQSkZJRgABAQAAAQABAAD/2wCEAAkGBhQSEBUUEhQVFRUVGBoYFBgXFBgXGBQXFxoXFxcXFRcYHCYeFxwkHBYUHy8gJCcpLCwsFR4xNTAqNSYrLCkBCQoKDgwOGg8PGiwkHyQsLCwsLCwsLCksKSkpLCwsLCwsLCwsLCksLCwsLCwsLCwsLCkpLCwpKSwpLCwsLCwsLP/AABEIAMIBAwMBIgACEQEDEQH/xAAcAAAABwEBAAAAAAAAAAAAAAAAAQIDBAUGBwj/xABHEAABAwEEBgcFBgQEBAcAAAABAAIRAwQSITEFBkFRYXETIoGRobHBByMy0fAUM0JicoJSorLhJJLC8RUXNFNDY3OTo9Li/8QAGQEAAwEBAQAAAAAAAAAAAAAAAQIDAAQF/8QAKREAAgIBAwQCAQQDAAAAAAAAAAECESEDEjEEMkFRE6EiFGFxkTOBwf/aAAwDAQACEQMRAD8A0Arnh3BV+kq14tGHcPkp7miYkd6rK+NUZYKSRVk+2VT0GzI7B8lWW7GxjBhgtPWgDAg57EvT9QtstUtMENMEbCFy+0aZrPbddVeW7r2HcME0FZpKza6ZrgWcAkCLRTPZDh2KyOtNna3rVmTGzE+AK5a5+9JJQnoqbtmg3FUdLd7QbOyYvvw2MAE/uhQq/tS/gon9z/kPVc/vIiU8dGKM5NmwtHtMtTvhuM5AnzKqrTrja3513jgDd/pVHKBKf416BbJNXSFR/wAT3u5vcfMqRo7WWvZw4UqlwOIJwDp2bclVynKFMOJvEDmmcY1wA1tk9p1cNh3RuI2lpx7in2e1CptbS7nD1WMfZ2/xD67UyaY3hLsh6Dcjef8ANJ/8FL+b5pX/ADSdHwU/8zlz1wCS0AkbPRb44egb2dHb7VT/ANpn+c/JKPtVBzot/wDc/wDyud1qbWnA3u8JhxQ+KHo2+SOk1fai049D/wDIP/qotT2nuAwo0+1xPNc/SmjFFaMPQPkZrX65Va0+8pURjnSceQBAdiYHeqmrpaqTjaW8wHejFWPbAI4jyKaTKEUDcywq25xzrvPIO9SEwawPxPqH64uUZHCagWSqbKZODaruAI9GlTbKbkxZL5MY1Q90cgA0Y8ZySdAfG7l6hXtz6+uSSTzQ6XkpK7HviLLTbyaR3y5N/ZKv/bYOxvqSrx4Sbv1/vyQukGjPVXPaYMA8APRHRrEmHEnLCd6d0gPeHkE1ZPixynyDiqKmKTdFkY8QFfWSnLmgDd6LPaNy7lrNDNlw5rn1HVlIF/TowBggpQ+sUa4dpWwaWFXq9C5rXTjfBIiOG3uUHQurFrtNofFVww6xbdaLsQIBLoMqlfpLSFQyWdGN4pEwdklxw5labUbWJ1hNR9rqCp0gaAGub1IJJJjA4R3LtlOEeWSUJvhDWn6H2Sk+z16gL7pJvPBdDhhMATOzBcnC6r7R7DStNtNQ1H0yWshrmlpIu4ReMDNcrrsuucNxI7ijBprDNT8hSkuRSilVQAIijlEiAEokZKJMgBQnaNcsJLYy2pqVL0awOqQRIg/NCTxkyWRl9pqHNv8AKUiSRj5K8tL+Z7VWvrDipxl+wzjXkrnNKJSqlYbEh9qcWXPwzMRt5qqZNoZc3Cd5+vRPVbM0UWPBN4ucCNkDL1TJHVjGZU91MGzsbEOD3EkuABBiABnPzWbNRWq61MaP+I2WQCDWZgRIOO0HNV/2cQcW7IxHGfTuTlmrOpPZUpuhzDeY4bHAgg45plyBrA9rAyLTaQMIrOHLrPVWpdrrueajnmXOcHOO8mST3kqPRplzgBmVmASjCs6WgajmNc2nVLXCQQ1uPLrIzoJ4xNOqOJa0DhJvYBC0GgaviXu5eoV6Wqn0FSLarwc2ggjPEGCMFdOGWxSm8lI8CJz+u7ckxCU5uxFtSBoobbjUd9bFGoHE/u/ocPVSrX8buZUOmcD+70XREmy20TRJGG9bLQlETkcOKzWrzOoN15bXRdCB2Lj1mWjgshTCCS54CC4qY5DqaMpuHWaXfqq1D/qTLtBUYwptE7y4z3uWUtWlrQTg94B3YJ7RFtrOqC+55HEqX6bWirUj0/1OldbTZtIuBsNc3c8X/wCqVyzTbLtpqiAIe6ABAGMgAbAtbppzpYASMcYKyesDItD+MHvAXR0UJKX5O7ObqdWMopJUQJQlJlBenRwAQlAhEAmoAZcgjhALACQDoxmCMjxQhC5OG9bnAGyzrWqDdc2HDAyTntTBeD+EfWKkacLK1d76MhjojZlgMCc4hRW2A8+/ZmjHTj7C5sEt3Dx+aSag3N+u1PN0Qd04EyBhgdmGKep6FnIOJMyIyyOPfCbbBeQXN+CJStpbi0gHgAjfazg4wSZ+ISMREqRbdHXHhsHAYyoVrbDRwJS/jeA3LyFa7SahBddECBdaG98Zq21VptdVa10FvWJByMDai0/q62gGXXON6mH4xmSdwUjUJs2tgInq1D4IKW5YNODhKpEDRWhKlsrupUrgc4yLxutgB5zA3BI03q7VsNq6CtdvgNd1TIh2IxgK99nmhKdq0h0VQvDTePUeWOwa8iHDEJz2n6t07HbqTKTqjg6kHk1ahqOm89sXjjENGCcmXOgqf+Eo/oHqm9Osiz1P0+qmaDH+Eo5fAFH1id/hauA+H1C47dlTGaG++qnif6irkqp0A2alU8fVyuHBUn3BjwNFuCJo8EuO/wCsEk7UoxnrQ7F3M+qh08u/xIHopFR+famKYwH1tPyXQlSIvk2erdGaLMMyT4lauyt3blT6vUooUv0z2mStJRGC8/U5LoZuIJ8tQUhqMGyobwwEDgPVXVnqgSTEZ5D5LLVbVuV1ZK15sY5Lu0EmnFia3KaItv0wHObEi6dwEqg09aekrFw2geCkaTaWvMhVlrGIU9PTUJYDKbkhhGiCELqJBwgjhBYIEEcIiFrMGiJg4JSVQpF9RrRm4gDmTAWBRoNG24Msxb9no1C4QHlzr7TmDdG3Z2Kw0BY/8OXPzLni6RizqtwxxxxT9q1cFMAsY6n1Q2Jm/UYM4mdo2DMq60ZoqaDTi0l7r7XODntLiT1iAMxiMFzqakrRRxoqNXGNfZ4iMKzZgfFIM4c1G1d0ZVp1HGo8OF0iJJg3gZxC0uregg+m7ENa172CTEmGjDfMTAxxKTqjqV0dYvfUDgWPaIMzDpa6ZxaQM+aC1I20FxZl9PWea5j+EFZrSLPPLsXQNMUW9K0DcJWR1ss4aG3QNswraf5E54RS1bU98Xy50CBecTA3Cdiu9TLdRo2npLQ8sYGPENBc6XQBAGzMrMszCW/4lUS7ybH2baco2W39LXfcpwReIJi8x4EgAnaFK9rGsNntVupVKFQVWNohpLZwdfqGOsBvHesQ5xAdGGLfIpx/SgdZhjeaYPjCIpuNFa32dlGnTcXSxoaTAIMfunwTum9J0X2WpcqtJIGE4/E3Yuc394HiPIpym+nta7sd8wVJ6au7G3F3q9iap3n1crghVWrsXXFs/EImNgVsSknyyseBssTZyKecmrQeqTuCCCZR7kKeQ7P9SJ7hCNgy5Dy/urkfJ3jQWoDvstB7Kol1JjrpBEXmgwCJ3otI6LfQcGviYkRjhlu4FcntWuVtc0N+1Vw0ANaG1CwADACGRsWp1QcW2cGq8l1Qki++XHZ+IyVxzgkrKpmgNU7h3lGmC7n3FBc9jmK01osUWyBiTCi2O2lohTdcbU6WDmVQ0HOMZ9y6NLcvJp00TtLPkN4iSqW1bFdaQa4xgcGgKptFFwGIVFh5Ef7EQBHCUAhCqKEEaNGQiYKEAEqEIWMJhLsta5VY4fhc09xBRQkPOIWMdP1ws9R1UVG3qcACS0GXS4jHEEdZqf0Zb6sUxaWtbUe4guERULTIBAycA7uJ5Kx0npFlaxmm2S+GugMMgCCTllge5VD21WWFtSuRUfRrNqOIgnoyA0mduBz5Lg0OEmXnngfqWw9A+i4kEWhzmuYReYDLWj8pJOBUTRGinUqvS2e09K8NcH0/jIpiDIH4gJIIBB2jcb7V6wMqGrUqBpY995skElt28DAxgEk9hS9HaLs9jtN8Xi7Fskx1amO3iPFdmnoN8EZTS5M41/S1Q6IhsOGcGBkdo2g7is3rsyA3tWw0k1lO1m5Aa4eHDlks7r1RBpscOI8s+9dnxbI2c+/c6MBCfuZbycUhuamOp4BQ8lKxZHqfi5t9Vd0nkHAkcjCpam3m31V3TRYop9YnOHfqAd5hMWmzUzTe640FokFoI8AYToSLT9zU5BCwj2rf3R/V6BWxdjyVXq79z+4+QVm4qEu4vHgQ4jimbX8DuSkE7/r6xTGkjdpOPDBBZCzN2yzw0lMtGI7PAAKVbqs09xKjsz7V0eCD5FRJA3mFuQ+7Sa7o33mANBxuhpbdOUROBHYsTZSb4jPZzOAPMLqmk9Yh9jNG49jy2mMQIF27ieceK4eqbVUeh0ay/wAb/wCEqkzqjkgm2nDPxKChRG0Ktuq9OqZcHEjIAwouj9UaZJvUKrcMCXtOPJpJVi202ycLN3uj0R1bXbjnQ/nXDF6m1qV2ei4wvFDbtUaZza7vj0XKrZVc8E4XbxAA3DHrchHaV1WrpW2hhizyYMdYnHZmVzez6sWum2oalFwbdcTi0xkTt/KO5dnRKVv5H/Fs5OppJbfoo4R3UssR3F6dnHQ1dSoSyxHdWTCNkI4S7qF1YA2WpuoMk/dTVcIpgfB0ClpOs+nTcX1btRsMLQW3rkNLBdgmMBmmaVtHQupEXGgGnDwZi6cY2daRCPU/R7rVUpsY+4RJEz1bokwBvz7VqtF6tUunF9oqQ+4bzRjJd1oMwZU1qQhJVH+x3FtcmR0JrG5lAMJcbktN0TDYMEndKs6dZ1WmX7LsmXHK7ByyG3gYWt1q1cAp1X0YYWsIc0MvMqMEG65oxkYwRiJOxZvVCx1H1Gk3WCBniIaOqWsnruAEgE5gYHBdul12pJNRxWDln00G7eSNYdGPrvc54jo8LsRBzg8fUlV+u1KKAEbT/pXTdEaGbTdaACXC9IJN4ukTeJ2kzMrBe0ahFIROBJPDFoWc5SVsdRS4OXNGIVnVZDAoB+LLnzz9VaWxvUap1kDeKKt+39TfVXTVTOzP6m+quEr5MBItY9y/s804GpFtZFB/NqwyHtX3+6A4kq2VLoQe7HMq2D1CfcUg8CvrJR9Iu92d2HmFIAUHSw90d8jzlKssdlDpF+Mbk0049/qnLW6XjfIlIp7eRXSR8j9gbNVg/MOS1l+8GQIBLRnOMhZKwPio2Nh7ti0WitFO+1iSS1rsADh1RnGWxcuvDc79Hd0vUrRUlXODcAcfD+6CdbEbUFzbF6IGsqVwFFr2gxgCewq8OjXkY1IO0gT5lNWrV1jqbpq13uIwHSdGJ2fdgeqR6Y+9IzFSu45Nd/lKh2mjUc1w6N2LSPhO0QtlZNH1IAqFs7YMyl2qzBjC4wABJJOQHIKdeRtx5vfQjDdmiLFZaSoxVeIye4eJUNzV6EZWiLQwWooTpCQBgmAIISbqdKDmo2AaTNpGA5qQQmLUMO1MuQM6R7MSBabOSetUa/lDQ5rTzwM8lr61oay21Lr6d0FpALoggHCcQQbxXJdXbZSEdK663AYu2DM78yVcVtbLLTdDGF4bi03cyWwZ+ExMRjs2rnzuqirqrs6taK9pe6KdIFrvxz1e6JKm2DQkMDX06R3y294FcQp+0a0U/uD0faT/AC5J60e1rSDhd6YU8M202tJ4kkE90LsjGkczydrtuhGsBeyp0Y/ECbrOwgw3tBXONa9YaH2ugwvs9emXNbUaDewv5khrWGM9qxelLZWexrrRXfUfUMC+9zhTAxcbpwkAjZvGxZq01wXno5AB6pPxGPxE79sbFmm1l8hi1F2TNN2HobXWp/wVHgcpMeEJ20u6oVZWLibziSXC9JxJ3yexOMtBIAOWxNFNJWCbt4EvOZ3Ob5FWdK1sO2DxwVXUbMje5o8CpztW6ke7c1/AGHdgdmsKWAEoreP8LUP52hUbjVpGHBzDuIjwOCk/8UL6ZpuIEmZunMRuyy3LIJY6I+6b2+ZU+kMVD0W33LeR81OojEKU1Q8R496gaYfFIfqCsT9eSrNPDqNH5vmpxdsrLgzrj1hz/ultMAngPRJqfF3+S02oVAOtD7zQ4BmTgCPibGBw2Ks57Y2RSt0UNhY5x6rXuP5W3l1bUvRlNlL7VXa89I+61jmn3ckw6oBJgkYYKXZrskNa0fpb8grCxadp0qvWqNZUdRLWMe4Mpuc0tuuLthjCOBheV1WvOcKijp04JPJdmy0jiadJs4w6GnhLZwQXP9ICl0jjVFurvPWdUo0Wmk+8A6aZIMtxgGdiC4VpKu5/Z0V+xoK2udpORa3kz5yo50/bHfjf2NA8gtKdHsbkBCApt3BdPxzfLETiZoaSth/8Sr3lGbbaakMqOeWEiQeGK0waNwSmMEofA6qzWjjestK7aqo/NPeAfVVDlqfaDQu250ZOa13hHosw9q9DT7URk8jbgm2hOlIbtVUIJckJwooRANkJm1DqqQUxavhKePIGQjxQ6T6lIeUUqtCMeNc7+7BJpu6wnn3YpsjxSqZxToUlvql03sYZ4kknxJUNjsD4Y/UqfodlN7rtVxYMnEC8Q2ZJDcJOeEquqReN2SJMTmRsnsVZ6bjFT8MRSzRNe2ejH5T5lNOs92OY8QSfJOUakxh8DHT24A97gnbbAbSAzxc7mYgdjRjxdwUUhhgDrD9bPJaNoWcpnrD/ANRq0zAlayEebXMQYc3c4Xh3FVOn7DSFIPYwMdejqkwRE5E4dismhV+sR9wzi8+SEVkI9o5nuWclMofFko9iMU2fpHkpdlxPYpsaI65qqNYD1WczPD6lXL+SqtLUbxHAeaWDp5KvKM+yiXFxA+Fhc7gMBPiO9ar2e0yalXGJAB5SSY7lnW1zTdVbHx0ww8OvTd/p8VoNTnFlKrUkABzRJ5EkePgjrP8AAnFZL3WjXAUB0dCCY2ZN8IJWLr16lTrvklwJkiAQM7vLcO5NaWvGo4ySSZE7RsSKmlalRnRucYvF93YHGZLQPh24DBGMUkqDeR6jrBWptDadSo1oyAqERtOE75QUZtB0DqjIZkfNBHZD0jbpezrWlva3RouLHWaoTAI94Nu/BUz/AG0tjCyY7zWMRyAz7VeVfZuarw6p0ZIbdzJyJM4jj4KZS9mlMAYMEbh/YLo1IaEW9u37Ixc2s2ZCh7Xqz3taLNSF5wE9c3ZMTn2rQ2bWK0PBMMDSS29cyIw6uKtaOojAQQ+I3D5lWFi1PY1t11R7m3r0Q0Y78sFbR1emjB7km/4EnHUbVP7ON16tV9Soar31IcWtc4kyBsE7tybcF0X2jaIp0bPR6JoY0PcCBtLmyXEnGTdyXPXheRuV4O1cEchNgYlPFNx1k6YGIISU4UhMgCYTNpHVKfTVb4TyTJZFKtySlOKTKuTAjYcUmUCURSfYKAdeiQ4Yg7FCLRJ2IB27tHyRDgMV0amtGenGKVNfYii027J9lpe6c4QLxAk5Bres7icejCTUZg044yRO4Tj2n+lHpBzQ8MOLaQuwPxOzeRulxIncAnLRVLoc7dEAQAABAA3AAKHko+Bizt67R/5jfJaVizljE1G/rHkVowOaHLMOQqzWM+5pj8zvJWjFVazO6tIcXHyCHDD4JlAQ1vBo8lLsmZ5KO1uAUmyKbHiPqPeHSOB3fNSSqypVis7kFFq0VsodIOBrPjeB3D+y6B7OrKHWOpeAcHVDIIkGGtHzXOqzpe/9XzXW/ZzZ4sDDve8/zR6I6/ZQkO4atGo1lfPVLZ2BxA7lmNN6nNoOmm03Th1jkeB+a6n0Kar0GuEOE9n1K5oyaKUcpoWEBoDhjz480FvK+r1O8eoz/Kgtufp/2HBvmVBt8kh9eTASK9QIrPTPai2Il5FCDMA7k6cOxKYMMQicJwW4BZlfaNQLrCXfwPa7zb5FcpcMF2zW6jfsNcR+AkftId6LixAW8jLgjFNOOPen3BM1NiqBhOTZS3FIKe6AIJSKmRSykuRsUqHHBJS3pCuTYCggiRAAqdow3b1Un7sdQb6hwZgc4xcf08VCa2cBiTgOanaQIZFEYimDfIydVPxmdoEBo/TO1EBCYMVpdBWFtS02am8S2pVY14xEtLgCMOBWap5q7FvdRfTqUyA+mQ5uEwQQRIOeSC5M+CJpOygWioxmAFZ7WyTgGkgY55J5lsrUPjF5uwzIPJ3zUZlcvq3nZue5x5nE+JVvRrFvwnA5g4g8xtR4MLsmlab9sHccPHJR9YzPQ8j4uQr2ClUGXRu3txYebdnYq6tRcxzWPDXTBa4EnCfLmhgOTRBSbIc1HCkWXIqMikR47Fn7TX98/s8lfv2rJ2t01HnifBCA0iI058z6fNdw1Ep3dHUJzLSe9ziuHMyHb5/2XcdWGXbJQB2Umf0gpOofBtIvy4JvBNBoQvALmKizTCNNiuEETF30WOKdaBCUKaKo3DBU2krEnFNPdGZQDiExVqY45c8itsCiLpIl1J7RiHNcOcgrit5dwrOC5jrZqqaRNSkJYcS3+HlwWpIzZmXOTFV3mg56Q44Ku2gBkpLkCUkoowRSSlFEUQWVVUZ802nq4xPNMqyEBCJKTtlsxqPDRA2knJrRi5x4ASUwo/YHim01T8Q6tIfn2v8A2jLiRuUFvzUvSFq6RwuiGMF2mPyicT+Yklx4nkozR5FYAVPNWdtHkoFCiXHqiVJfVJIa9pBy5rIDEWUddv6neQVyFUWUe8b+p3kFbgIBDhQdKH31Iflb5qfCgaV/6hnJiVBLkKVZxgofJSqJwU5FIcjj8ispVeJfzPmtRUdgSs3aKHULuErRpchkQaYy5fNd20d1abGnY1o7gFw+wUr1Rjd5aO+6PVd0pVtkYDJS1+5IOnwOhyeYOCji1Y4hP07ROxSopY50Y4okXT8CghRjR343Jp1XDBQjbSchgl060n68lVsTaLfME7lX1JnLE4q1EnP5JirSIylCjFbWLgBejFV9tBdIiRuVrUouJkuwTFUtBxKagM5xprVCrLqlNnVnKcezcstUbGB7V2t1eRgFkdZdUukJeyA+JI2FZOgM580o5S6tlcwlrgQRsKTdVMAEoijKErGK60jEqMpVqGJUenSLsACVZCMIBTKtbo2Gm34nR0p4AyKYO6QCd5A3JdOiaeRF47cy0HO7uPHu3pTWBo6ox3nE/wBuxNwKRGWRxxPVHHPsCl2VjGuEtvbyflklWayvquim1zzwy7TkFcHUyrcvF7WuGIbGHIuSblY7jgaoWdkS0iOHy2K/sugbMyiKtsrBjXCWUqZD69TdhEUwcMXbFkGlzD1paZgRiDG6M1Z6NsFpebzKMg/ieRgOIzTSnEVRbKWjg++Qboc4ExkSBEwrZuIBGR2qdbdXbSz3joJOd2MuLYiOBVNdLCbkDe0zdJ4T8J54Ib0w7WS4UDSmNqbwuDyU2zWgO6vwuGbXYHs3qHaRNs/cPAf2WQC1I8FKs3w9qjlSbNg36+v91OV0PHkTasGnl9YLPWur7rshX1udDHcj5LO2w9QDkliNIk6uUb1sojfUZ4EH0XaRZVx/U5pNtpEbHE9wcV2GjX6vWxOxT1e8MeA20ilXD2onvn6xSHthLQxJbPDuCCjCsgtSMXVoGXajo/hRIJQk+nmlV8kSCoifkpqh6yr7QMUEEAsKzlSQMUEETGD9oVMCqIAHYsc/YiQTLyZjTii2IIJvAvghW3PsQoPMZnvQQVEKxVmyPb5IWk/DxOPHJBBGZonTdX6QbSF0AchGzgqjSry62Na4ktg9UmRluOCCCno9o0u4OxsBOIBxOYlauz0wAYAy3IILS/ySA+1E+gOqOZXPtZ6YFUQAJmcEEEdTsFh3Ge0q33Ljta+Gna0RMDcoehzNZk/WBQQTrt/0F8mjqhP2YdX63lBBKxockXSf3buSzlq2diCCTSFfJd6j/wDWM5O/pK6U0+vkjQU5948eCRZnG8PrcpZzQQQGIVU4lBBBY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5958" name="Picture 6" descr="http://www.governmentauctions.org/uploaded_images/mainframe-781708.jpg"/>
          <p:cNvPicPr>
            <a:picLocks noChangeAspect="1" noChangeArrowheads="1"/>
          </p:cNvPicPr>
          <p:nvPr/>
        </p:nvPicPr>
        <p:blipFill>
          <a:blip r:embed="rId4" cstate="print"/>
          <a:srcRect/>
          <a:stretch>
            <a:fillRect/>
          </a:stretch>
        </p:blipFill>
        <p:spPr bwMode="auto">
          <a:xfrm>
            <a:off x="2819400" y="1905000"/>
            <a:ext cx="3810000" cy="2857500"/>
          </a:xfrm>
          <a:prstGeom prst="rect">
            <a:avLst/>
          </a:prstGeom>
          <a:noFill/>
        </p:spPr>
      </p:pic>
      <p:sp>
        <p:nvSpPr>
          <p:cNvPr id="125960" name="AutoShape 8" descr="data:image/jpg;base64,/9j/4AAQSkZJRgABAQAAAQABAAD/2wCEAAkGBhQSERQUExQWFRUWFxgZGBcXGBoYFhgXFRcVFBQZFRgXHCYeFxojGRcUHy8gIygpLCwsFx4xNTAqNSYrLCkBCQoKDgwOGg8PGiwkHCQpLCkqKS8tLCwpKiwsKSksKSwpKSwsKSwsKSwsKSwpKSwpLCkpKSwpLCkpLCwpKSwpLP/AABEIAMIBBAMBIgACEQEDEQH/xAAcAAACAgMBAQAAAAAAAAAAAAAEBQMGAAECBwj/xABGEAABAgQDBAYHBgMHAwUAAAABAhEAAwQhEjFBBVFhcQYTIoGRoTJCUrHB0fAUI2KS0uEHgqIVM1Nyk8LxFkNVVIOy0+L/xAAaAQADAQEBAQAAAAAAAAAAAAAAAQIDBAUG/8QAKREAAgIBBAIBBAEFAAAAAAAAAAECERIDITFBE1EEIjJhcSMzQoGRof/aAAwDAQACEQMRAD8A89VQyj6/mPlC77EgLIWolOhA14w0qZKVEKlEEqN0673bSOFUKzmg+Xzj6WWnGR5Kk0CHZ9N7f9X7QGvZOJR6lQWAHOmenEwRO2erEE4S5yEd02zp0tYUlHMOLjdnHLPSTdOO34NozdXf+xOuUUllAg7jHctUPduyElIV6KxocyN3Ft8IgmOaek9OVGkZ5qydO8RaJOz5UySFILKAuHftbiOJ3RV5cG0c0pUCC3ER06LpnPqqxgrZM3/DV4RsSFoHaSQOIhtS1VStLp7Qydk/HOI6yVUkEKScOoAHwuY7TmE02gWq6UKIPCBzseb7B8vnDiXMnFPYcgb28LwNPXVZ3tuCfdGGpBc7mkJPgr01BSoghjxjpBjdWsqOIkknMmMp5KllkgqO4Bz4CONbSpHZyjFxGlZSXBYiLDSdDKiZmEoH4jfwS8P9l/w1s65jqexANssnOcbeOUmRnFFQG1Z59T+gx3OrllLK7L8G98XCb0Qn6TUHmg/BULdqdFKrDcJWPwH4KYxvGMlyyHJMrFPWTUJZCSU6dknwIjU3a89NylhxQR74mqNqTpZwqDEaKSx7xE2zZyp4V1jFIawsCeO+Obl4xk7NuN2hFV1q5hdRfcNByEQxPUyxjVh9EEtyiFQjz5J22zpVdHEGbP2cqaS1gMyfq8CARYdkzR1WGX6d3ewBOp390VpQUpbinKlsDUyJKHSsFSgSCcxbdlEs2qkAWlud2Xm8cy9iLGqfE/KA0UK5iylOG2ZcN+8df2x2W5nyzVFNkgkzEqN7ahuOUMJE6nWoJTKcn8I972gf/p1ftI8T8okoqmXICn7S3bs3DaMdIyjkn9SVFOnwQbWoghQIYYvVGjawGERLNnFaipWZ8twEaVFKKdsV9EC44gujoVTVMMtTuHzg7aHVShglpBXZ1ZkNfPfGWDe/RV1sL0bPmEOEK8PnGQV/a032vIfKNReEPz/wnJhoDQxoZcyZfGpKRZy5D7oCAgzZ9YZZtcHMfLjHqxZ5thC6AqzmpUdL/vECKZZJBm4Wyub8jBUyWiYsGWQknMK7IfgeO6CU7PU1yg/zRQ7E9Tsl7mclRHtH4uYXTtnqSASkgHI6Q/OySt2KRzMF09PgllMwpUngXIG5tYzenFlqbRUBLieWmCV04ctlo+baPG0yYUdNITk2WzZ6+tp+x2FpGlvR0PAwumzppHpL84XU7guCxi30s2oWgHEhPBVld4aNSKKohZS4cjygKrnTHzWRqL3G6LLtenmpImFaCRYYSH8NYlpBhaZUTUBOgHaJ7gLtEyVqgWzIB0UFSlCiMKbGwAUUtlwEWPZmxJclOFCQOWvM5nviFXSqmDATHfchb94w2gWVttQmErnSDLdwBiBA0IAsT/my3RNK77C3VFh6oJDkhIAe+4ZmA5XSenScInJVvCXUefZBbnCfaW2DPl40TUoCcWJS0FIsbJSpKg7gvhc2g3oJKRVUykTadLAi+DsTGJZRJzUCMiSbQnPehpbWPU7QplSytKwQM8y3OApHSOlmKwImpJ9m4J5BQiLYGwUTpVWJTYcRwAAgckjhfwivbD6M/Y54n1SpctIfDiUcWIghiAGyJs8GXopfktW0dk089OFcoLGji45HMR5/0l6NzKYKVTD7r1hmtPFtzaj949LnyBMQUKYpULjeNGI98Lts7Tp6Xq5S1MoptYkhI7Lqwiws3dBOKa9fkcZtHiSExEsRbemOyZSCJshSSleaUkWPtJAySd2h8qqUx5mrBx+k7YTvcl2dRCYpirCAH48hBMzZags4UqKdC2ccU+zFOCfu9QVW8OMMylYF56fExrpaW26JnPfZiuqkrSzpUHsLZxwNmTT6ivCCkSjM7SpyUkG2Il7agaQX9nmkHBPxnckn35CHKObtjUqFMzZ0xKSpSCAM4gSiCZs1arKUotvMcYYzUEVkaEaMT0lIqYoJHjuGphvUUaZYCZaCpVnWxLNex38o2Ssi6ANnKmIfsLUk3YOL73AgldYkZ04BO8Z/03iQVk12KiDuYP7o2Qt8XbKhkWPyi1GhWL51KtRfqyl9EpIEbhnLE9QcLAHFgfdGQUgs3XlAIKSHOYBBHMEZRGhUD/amsZCHPBT90GUVIFpLYkL3KBwHkSLRcJ2zjlCkSJvD+RQSxKC0p6xs7kKG+3CK2lZSSk2IzhhR1qkeiojkY3TM7GGKWpsKSn+ZxBC6WUz9UD/MYmpXKApKZS94w9vvGsTSpa8TmU3DAW8IoqxTJ2KmbiwHAoeqb2584XqpCCQQxGYi4pSoh0Sw+ThFx3iFdTsuZdSkq4kg+cIoSokRYE1iZstKF9lTjtH0eJ74BFNBVHITjTj9F76Qmxkw6PBZATNlq4CEvS3ZyZKkp6wrWQ6wwCUv6OEDK2nDjF4XUIppU2cUoKJaXDJDl2ABI1JIHfHlu0NtqnqMxd1KOmQGgHAC0RkOjmSBnuix9GukNLLCzNl9pIKgosXuAEoSr1r6cXYCKqiY0O9j9CZ1VhWWlyiR2j6ShqUDXmWEDb6JUV2d1nSubMnGZLfDcJkgEyyCCAFpTZZu9+Eej9FZnW0stYSZZZikpCO0myiEi2FwYD6P9E5dKFpQpShMsoKw8swH36twiw0mxUSZYTKSJaXKmGTnNoW65HXoe9D9lIlpmFKAkrLlsnLksNL7oU18tphs5fc8WToyewbk31hJtgATVOSL6Ryacv5pI21F/FErO3NtrkMerWU2K1YDhCSrAwIzW5BbcDlaKNt4SPtalqnFeIEKDE4UqQRgQW7JFixycjS9q6bdIFU6UJTLM1MwKCsRUAGw4QCnUufCKvQ9CcUoTJkxIWQFdUThLG+FSjdKinhYx2WcxUp9z5X3boBEsJWHDpBBbeIs9XshEtalrTMEkpCkMxV2/Re7EWUH5bxClMlJJwjGfULcXcp5aRlqRyNITxJJ60zSFGYEgD0WJbe/GA56ElQHWBtVMWHzg+fNmIA7AD29AZ+ERyKaelyJed7oB9+UOT6CL7BjQSv8YflMSJrwiX1csMTmvfxA5eEHrWnqj1mErOSAAG0u0KhK0EGKXBeYIUxNSUBmKCbB9TYQyoNiKmKAAc+Q5w1TsmWhRStRUR7DMDucxOK7H5ABXR5csjACo5uAwB4ObxO88EAlTnRg/kIOnISB2VTX/EqOZElC1MnrSrUggeMULIE+zzgXCVOdbfGA6qrmgsokHdb4QRtJOFTJWVDW5LHc+sLVCAeRAoRkdGMgoeQ+q6AYQoKmzEi7hQ7J4ghxC5NUQTiVObRlMW42hxNoi9nB3ZGMmTSwClTAdT6QPxh7MzYkSmWpQYrS/rKZQfi1++CJktUosbg5EZHlBS5RQGTOUD7JSoe/KB5sgKuqaSf8pPxh1Rk9wmlqt0W2gmJVKxYpiyPSAWxHcd0UI9k2OIb2bygynqyPq8WmQXWWsJU6RMw69q/iBBalIWlvvL/iceGsL9nba+7B6yZMORT1mFXcm7iGdPOIDhM1Kd2IhjzaBspMF2hsbq2L4knI/OBOoiwCnMwgLRMT+JTq5PYQvqKbCSLFtRlEXZdkm09k9ZsuckOSQ4A3ggg+IEef9Ceha64rIX1aEMHwlTqIJYBxkM76iPW9mN1aQbggg6ZuIrNX0cn0EtX2aYqZTY+tmSf7ubhSASEzB6QITcBiW1iJR3s0i9qO9n/w4lSqn7x50sSwb2+8KmYhJchg97X1i2zKMJSMIAGQADADQBogqdo03VSqictMlwlSVuAQpaHCQoXVnlcFrho3SVcpaRgqBPJyJUgqP5APdDUgaOpMp1CHm0aZQSlt0LKNHbHOLLt2ScCWjLVnU4ouEbi2Z0aPYOXdCXpBOSha1LKQlLklWgFyYa9HZgAOXg0Uj+KbqpZqQHxKTiIzSkKCieVgO+MYKtaTKn/TR5t0x6cmpWEySpEpOQHZKlB+2WuLGwivUlcpCkrBZSSFA5kEFwb8Y2vZzRGuhOka/VdmP08FhV04nlh2CMLEFNjd3zseVuEK+rJUSSxPatuVcsOD5cDC9KSnOHmyJCZt1EAykLLaqFynuBKn7hrG0W3yQ1XAvVKSVXWcO/C58HjtUqW1pqzww/8A6hjRyQvsyylRAd1Sh5kmNIoCouoJ/lAA8heE0KxZT0ZVDek2Xl7zDGmoAIfp2ahITgwqOpUoAdyX98TYC+TshcoughTi+QHgTeMVKUXSEIfVgnXi8HLlgggCUni4Hg5iPEgE4xLIGQSMRPfkIomxZNlLQn0JbDfhJ99zCmfUKvfCDmE9keUMKlIJJAYbt0DopQpQBUEjeYAsTTEwWnZICMRHWKOQBASOZNz3QdVUyEF0dWQPaUFE9wsIGnU5I/7A4DCD3teIbKTFqppR2cEu34QrzeMhigobtYAeEpx4nONRORVjeaMd1Lvl6HyaIFoa1yN7Ee+DlzHDHF3KUCebuI6VKVhBC1NqMaldxZNo2LFgTfMtz9zuIiVKJNlFxcdgOO8QbMlpbIgnio/7LxGuUpDKdnyOn1zEUS0BqKnZRIfLsC8Dzdnt6Ln+VviYYIkhROLDzbPwNvCBxKwl0jK72xD+rKEzOgNJKc4fU200lurADDtYklTd6XfvhWolRKiQNe0wfwMQpWMwcJ4RlkOi47P24myVGWR7WFVuGTw1WuXgsoKL5pdm4hTN3RTZdWVAJBUS3axFR8MOnMQwoNrzUMnFydUy/BhGqBFx2YexyPvhtTLff7/KK5sjaKCcIdyO0/ovwLCHkkXfSGy0eT/xMqELq+rlowCSnCWASFKUTMJCRb1s9XMVSRjQoLQSlSS4UCxB4ER6d/EboiVn7VJSST/eJAclslgZm1i3A7483URvjPCL3KyaPRegfT6YqaoVsyWEJTiCzhQoFwGwp9N30DiPXq7acmfKBlTETBn2FpNiLGxj5ZRUbosnQbZU2qqgmWvq8IxrWCQQkEAhLZkkgNGc4KTUr4KjNpNVye8bNmMDc+DQtr1YiQQSCCCMLgg2Ig2TYa97xBORn8SRC4bZLdpIpR6B0pUovMAeyQoADhkS3fCHpvsWRTpQqUlSSoszulgCXL3CjbXQx6OZT6RQv4jbbloCKXOYVBZ3BIBA7yT5RUZENFGnSsTCLLsXYqpNPMmkKCpqcKWS5CCc++x5CElNIxrCchqTklOqjwAi+7ZqQQlGEjsjCMsIAYOBq2kbtkIrcuj/ABKP+a3kDDCno9wiWRIhvKkCWygSS18056ZXiOSiOllCWOytBcXxAju3xwtYVYdWljxD/tBC0qIdQZO428ez5RlRMyCScruA3dZ40SIYDOW2SZR5A/GA+oJLAOdwENJVCVPhDtnk/hBKKbCTgxgkXBSk/G0DJoTU1EASVpdshiSL8QSDHHUqJ7CiATdsCfygKvDdVJkVBju6tLe+8RGSp7W/ypCT5RDATT5BQouZmLXIW5gmBK5RWzsAMhme8m5h6dnggkqSDuJvGlykswCQ2uIXPNniWgK1L2XiD4kjgSxjIeKU2ZUeUw/KMiKCxIioAOeMHd8WEdonFRYN3uPMgQqRKs4dxqHYc9YklrIzAW/j7o6DSxv/AGhZiA41DE+b+MdrIIFwq2TAnxwuIVonAguw4HPuMTOHDOk6uXHjpCKsLm0iFEYBhOubeYtEZTMSCkKBD5G/gRfzjX2wv2g/EWHc1oMlzU5A4gQH3j8wtEsAKZI3A7yxUPFyfKBpkhKmHotqRfxe8PJcpJuCzePhE32YKzY8foWiMQZVupmILoJ5iJZNSFBii4DqLANxcDLnFkVsYahuL++0D1PRwEPccdHiuDME2dtAJPZUgZOxAcdwi6UG0XAULgxRZ+wZo9EuRfM95G6Jdl7ZmSVNMBw63J7w8LItM9OlzgpOeX1aPHemWyQiunaJWQsaWWHP9WKPS6CvBAKT9cYrvT3ZfWoTORnKScQ3ozcci55Ew7RWRRdmbH66dLlIUxWoJydnNyw0AvHuPRboXKoJailZmTJjYlFIDBLslID2ck57opPQPYMuXLFSSCtYLFiMKXYh3YuRm0X+TtJKkM9x3xnLcpSQV1oGn14RyogiAF1N4xc87xEsROuYygneLHed3NnMeQfxKojO2k0pJUsJlpAFyoti7s/KPVllOHtXuCLsxBcEQrnTJaSqYEpS/pLCRiVzIDnSJxtUx5U7Qg2d0YFJKSqaoKV2VKAyKxcJfVKTfiYjUsqUTmTEu0K8zVZH8KReOZYbibMRpwv8o2RiwiTMCBY3IuxSQQdBkREktIzLcrH45xuVJULl3swOTcIJl0all2s/cOTmNEgsiRNJ7KcjoBn4ZwRKpAUuosXyy+fg0HU1AzYbH2nz8fhBUtKUn2j9ZNFWAIaQqDlIbLR+FwlhHaqVAYJS/cDfhaC8Lh3a+WsdqZJBui2ZueMTY6Fv2YXuEtv+nEZ9nLYkhmHpBSteQeCzU54Q+gJeIlSCSxOLeE38zlCseIumjmTvxH3MIHmUS1Bye4qY9wMMzMABAJD6MCTuDtlAqpaiWbDxV/w8IMQT+y0+yo8ykf7oyCxSrNypZ3YTZu+MgDE8xTBCCfr5wAmZEyJ0OyA9MsHTxv5xKilGkCInQSipEVYrCk0g3N7omTs8RDLqeBguXU8IB2TIpTr45e6CkUv/AC1/GI5NU8Gyp8FDs6ppJGttbfHSDZcofsQ/vjmRMJg+XKMTIQAvZ4OUB1mygrc/14CLD9l3mOJlA41jFxKTKSqlXJOKWQN6dDz1fjDKk26hVpgCTxyPePjBO0paEqKGWVBrJQoi+TkBhCKo2PMmEhEtT53F2LtY6WPhGT1IrazRacnukO9lbPlyEqTKH3aiVBOYSos+EvZNsvODqfaQTo3dFY2b0Wqkqd1AaJS4HfZoZ08maD2loLadZLF+LxHlguzTxTfQ3Ttkm1/OI5u0GfTiYWjZ89ZLrQl7AJmIJ/5gef0Aq1FziVwOI/Bo0Wtp+yXpanoIqukCBkcZ8oXTtpKmZ/XLhE46EVAISZasTOzOWDAlmdnI8YyZsCZK9NBT/mQpL8sSQ/dGi1IPZMlwmt2jimRrrvhnTy/GIKaRrDGTJDRqjJncmUNYOR9AWiCXK3RMlEVYibC+ZtEqEAZfv46QMFR1iaJchhODi3v8YwSE8+cDGdxjDNO9/OGUgpWQA88vCI1ywSSpz5DwgVVQRHH2w6GJLCsIGQH1xziKYHfTl884GXWq5xCraJ3+NoBhQlp9gHif+RGQH/aCvp43CGeQpWMLnzse4PeO5U8myQVNnYNHEqmSSMHbPFvcIIlgAkHL8LDziItsyaSNy1EuXY7g3ne0GJQQz2fvMDgls+y/AedonTOlpZiCdxIaNLM2FSkqL4ct+ve5aGUiiTa+J+LAb9bwtmbUwkFQz3bvdHH9uquEkgHQZtFJiLTKQn1iHGWo98Ey56WzDabn4RVE1RDEkqcZXDHvIJg+nqFE9o4QefmMUVYy1SK9OSAw1cg+F4YSJpbdx1it0tW2pPj7iYd0TllKuCLMbjiW90Sx0M5TC5vuv4HOOlTHuf8Ab53zjiQjFcu28td9TbKMqJt8KWtqCSD8PKEOhZMDqmvqpAYE2GB2fPWNokJ4/mV84HmTMK5iTnjfwlyv1R2ifGfx4KWTa/uZtquSxp9INRLG9X51/qgaftKnl+mrmylKPgFPC/aleAU4gvqx6WFu0SWCATqT7ovOxeh1JMkIWJKkk5usqUWcEk5ZvkBHF8jUak1FJJfg69HTVJybf+SubN2hJmqIRiGG7qMxNna1733fvDaWX9Zf+ovn7V4bbS6PlJl9SQAFJxqUo9YlAUk/dsMLsC5Lk2io1lX1VStMtWKUCywQnEkntEuhgQ5Og1jGGrX38fo1lp39o9A/Ev8A1F/qiLbEnHKpwpWk66iSezMSBclzYgXjoRDW1wwoSHeWZj5euuSqxPCOqaScWvZhvjK/Qkm7PKDkx1BcOPfGhLOYcjWzB93OGc+YFJdIfjZz5/CF5mh38tDzaO085o2FOHHhdyYnl1+ihfeXBHcIGWoZggc8IfmHeOVEKu4fiREsBsJySBiy0ORPjHcuVfs31b/iEkqcUF8200PhBcirs+JlPlbxYgP4xnuUH9UlruDu0aNTqFiL4C17m7xAK0MxF99vgwjr7TgIIIPB3HeNIpMLIpkpQswLesBdogmJSpW99/ZL90EiuF3OH3eGGIZuEi6TvCm+AGUWVYFMkqFsTN6p14WgObOv2gw8frxgwqUAQm6Tw+jAi6hLXBfcDbzMA7IkLTp/8wnyJjUSqlg3wIPEH3sM4yCh2eXGco3Y37h4mO1zQABfEd7NyDHzJhf1uIXVLH8qn9xaMY5BMs8cJ+McnkfRr40uQ6ZVqCQ5YDS57vSiObtFwAkEby+fIOW8YGl0ofR+4QRJKUqd0HgXPfYEQ7fYqj0bpwVk4lNxzJ5QXIWQCkXfO4bvt5PAyZoUfSa/tKvyZNoJlKCCCkv/ADKI7wQI0gZyDaTDd2B4Mq/hbxhnSqLAE2GQ0hZIxLU+piyUez+rPbAJIyYqw8wCBGxnQ22ZRlOFRAIIyAKm5tYHxhzTX0Xh5Ev8oSS6kCwUCGzEoBuTQ8oqVRQFunC7XQATyfOAqhgSr0QygoanEU92STEiJQSyU3UbRAmaEhkxLJQGKlM2QJU1+QuYV0OrEk+jUqpmIsC54iyaYH3GGUjo37S/CAZammrmOPTWmztbDkTf1YLVtJ8z4W8zGfx88ZV7ZprunFL0iA7OSJouClKiVvnqwB0La7izGLps/pTJwMFJISMsiB/ligVyQpaVpZwe1xszudWbwiebSpWtS0lSFKS2JGoyuC4ewvHPqaU3KmdOnKo2Xmr2/LUGQO0XudOPwiiTNgpTNQuWSmUsL6xO4gBw/HFbv3RxW1xlpSFdWVMXUrJtLEu7cd8cbJ2rMnLYJSUDOYxAZwWSHvk3fHPKMG1BGycqyZc6PCmWhJJLJA3ZCEO2Wxrawfnv4H/D3QyTNgWvpRgRMcnFMKMIt6InKBCuOMeEdM44uP7RgltL9Mq42gEKIxW07I7xdDwRNqhMBUgAAAOxPixAjjbNGq7lKTndanG7VnivqrFCxKLe0td+ObR2nDQ9RWlLtqG+t0SzFixSSS3qkuOBdTxXE7QbUHkXgmTXMXDHmHhCocp2iWKSkvncYiORKnjJ00JZyL7viDcQsmrSoAYnOfZQLe4xAaghwokbvu03/eCgosCdoODiJVoGUw7wBHcyfhzUGbLrCfMBoq6qkp9EqI4pb4mCaLbZQXsXsX+eYgoVDdVQCM0jgVE/CB/tIB0Lb7iOaap60litxf0xYcLOYjNSARiUF55qBDcXS4hoDpVQCHJAOgCB9eMQzlHUEDMMlIPviCqYq7GFjkAsE+bQJPqFJ7KnDaKHzhjRKoPcO3d843AyKqWfSYHggGMhDspk/tF1ADgPq8YqUWBdKQd5v4C8HzNngJthWo6lQCRyD3iCWhanATKtZ2Q3cdYxaLTIJigLpWgcAgknvUDG0h2JmocaYT+m8FSKcoIC+qA1JCVnwDx3VoQtQwJYDVmfuGUJQbBySB+tU7BQI3hIHvS8T09Nviano9wiwU+zpaJWINMmH8TJT4s5jVKjNuzdHsYdWF+kT6oIAbiTeChWLP3ctJSRumKLD8zQtmTlqVhwSnO5KD5vDKgolIAdMtt5CT8YoLHWyJJSRjBQnf1ivcDnBxqA5CSSN5zPOFtTOl9kS89SAw7hE9OYB2NKdBUQBcmGJtYGUgjMNiL8SQfKBdlU6FpUT2lD0Uu3ee+JqlapaCpcuUlIF1MLDU5xDKQjqCVJWlJBV1002DAjHhtYDTKIZWzZh0fvHzij7X6RmctaZYJQFqUnMFlEkvhOpJLfKOKfbCQkvLJW3ZV1kxgbsWxXAIjhh8qelcY1Vno+NSSb9HpErZcz2fMfOCpeyZns/wBQ+ceeS/4gVo9aTlqhWQs/pXFs4mR/EmuHrSPyK/X5wS+ZOXKQ1pRR6AvowVkFUtKiLAkpJbdcwwlbFmAMEgDmn5x5qn+KNcPWp/8ATX+u0dzf4o1pSUlVMxcH7uaLEHXHZ8oyWu07SRWF7WeoI2NN9nzHzgbbNOZclCFhldbiGowqThzydwbO8eTU/SFi6wF5uy56XOv/AHLa6QXSdPOqmCUQOpUpKyxWspIcEpxqJsGcX4Q/M5NX7JcKTr0XqalBQAAEq1JS4PkS8Vba+zmOIFBex7GXFilouNFPuCjCrEAxOV8iDpzjnaVAtiFTmLXBKte6PTs8s82UhKSesKCGtgBSRyZIB74Xpq2NsotdbRKBwicwGRdWHllFcr6Mv2pyVEZPi/TDAnpdqlLsWfOGc5IwpONawdUlw/I3EVMKIgqmrGIuRxGcAxwZhGapvBj84hRTYiQkkHQLDP3i0TTa6WWAVMWCPaPuIiP7TneZh0GMgjyvAIEM9SFagjuIgql2s6mWoMc1FIUfEiBKjAQWTMfe4PjaFy1QwLJUzwklgSTl2EFB5NlENTWpWAFFYbIYU/BoQIqlJukkHgWhsmpC0AhUyYRmnGygd4Bz7oAOU0oN8aRwUCD7oyBl7UmP2VTG4qJPlGoQC9ciYoj7gMNAgh+esMKSQnDimolJGiQntnuJtBFbQqQzTF3zSVX52iKTRQ1EzcwIUgKiQGD2G6DJVE1zBWEJEHiSBLdCRMUdfVHJ4YrAjMlpQMKVLVuYhA5kXMD9eCbyUP8AzR2rr0sCpQGWfygqXRTQcQxFW97++ALOKSSEOTLCtfWYcoM+2JIYSkg7wS4jqiqijEZyy4sEO53vaBUrdRUwDl2GQgCxlTQ22fL6xaU5Oc+GsI5UyHdPRkIC1HCi18zfJhCHY7m4ZasKZfWBhcgm/DDaPPOnvS4TT9nkpShKT94Uv2lD1bnIHz5RdKuteTMCKmbiwKw2IvhLX0jyrqkj/s33Mv8AVHH8mUksV2dnxopvJ9C5M0gNG+uMM5ctJyp3/P8AqjoKRrTDxmfqjz6Z6FoWdeY31/19c4comyRnSD80z9caUJSlWk9WlsvvDfxJgphaExqD9PGfaDFglrp0q7VOZgb2lgPZtx3+MT/a6T/0D/8AuTf1QUwtFbTVWPHJtPLlG588Kfstuvkd9xccIsf2+k/8cn/VnfONjaFJ/wCOT/qzv1wUwtBXQPpTgIp5p7JP3aj6pPqngTluPOPU5VInqusbGfWBJDaWbujyVFZSkgDZySd3WT//ALI9I2aheGWMlkJ1Ni2TkuW3ndHf8eUmsX0cPyIxTtdge16VJDplgd5PdFc2jJlEf3I/MqPQ55Umy5xCmyw/TxW6xJlrZM3squSE68R8o607OR7FEm7IBQVoJcZoOY5HW0J5iWuIvG1pAWCDUA/yN5i8VOs2cuWnEQ6DkoZcOIihWcbM2p1a3IcHPeOIMMDWmYohE107lqwm+l8+cV+andGqeYnEMb4Xu2cICxLXMQn+8DcFgtGSpJUXmdXMSdSoYhyMBTq6SkjDLSsEZgqDcwREf2tBU4QG9kkkftABHtGlShbJViHmOBaxgIiHBny/8EfmMA1CQT2RhG5384B2Qp2hMSGC1NzjI4MuMgCyxCXdzcmNhRJCUhydIjXM3QVsqrSjEFMCfWYk8oowIKmjCCOtVnoi5G530jkS5R9HrW5gQYunlElRWok8P2iOUpDnEopAytc+DwACy0yw+PFwZjbiTBUimTMB6tUx96iwf4xFUCQ394oncB8xEKdpkS8CQEhmJ1O/k8AESJbEve+e+CEzYC6yO0LgGM5Uxof/ANsImoAmBYbRADbhcwrp6RCJJmTBdnAfJ/RDb8s98bpukcz8P5f3gGNKlcrARLx4j7TNCEdFSbsbw4ptormLCyzjKwb94dDpBMBYYfD94iUVLkqM3Hgo87YvVlmzjqX0bfdFt6aUwHVr9Y2J/YQmlmJjpx9FS1JewRHRkaiJpfRtPsQYmYRrE0uoVvjXxx9Gfll7F8rYqfWT5RP/ANOy8wPKGialfCNmoU+jwYL0gzftin/p1O4eETS+i8pQdIyse+Gap620jVChSXf9onFLorJvsGl9EpYYgXEPUEgDeG8RG5UyI5i4Ath0/aaZpHWDCQM03fu0HjANaiSoHtq/LGUQQV/eFhpufjG67aKUqKRLlqbUZHyhJVsht3uyszaeUXxrUk8EuGgCfPlS0KSFFYPqlJGeYBhrtaoCiCJaUtudjwItCup2qjWRL8B8ookps4MTuiBQeHe1KpC0lpSUq3g/AZwhUWhNjjuTUc1KVgrDp924trDmtqVIAUlKFIOuG45tZuMIHeMTPUmwJbdpvuMoi6NKsYy9pdpwEh9Gt5wWdpEj0JZ7v3gKm2tMWWTLQojOzfGOlddiChKCSNwBB5h4FITiTS5slu2FA/hNv2jcRHbJFihAPENGoqxUM0w/RTIYdlOW4RqMizEF2igAhgBy5xMumQw7KctwjIyAQh2rLAWGAFtA2sCqjIyADQjs5RkZCLLFI7WEK7QwAsbh994NXSowK7CcjoIyMgA30dQC7gG2sPVU6QlRCUuBYsHjIyAAXpQonq3v2Xvv3wtlptGRkCBkwSIPokDCbDOMjItkogQYnKQ0ZGQMRGoxYOjCQUTHDupr7mjIyMp8GsORfLjU2MjIYgadAa4yMgAErMoQ1kZGQxCiphXPjIyJlwVHkiTG1xkZGXRt2M9joHVLLB8WfcI5+1L9pXiYyMh9C7Ytq1krJJJ58oyMjIzNU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5964" name="Picture 12" descr="http://imgs.sfgate.com/c/pictures/2004/04/05/bu_ibm01.jpg"/>
          <p:cNvPicPr>
            <a:picLocks noChangeAspect="1" noChangeArrowheads="1"/>
          </p:cNvPicPr>
          <p:nvPr/>
        </p:nvPicPr>
        <p:blipFill>
          <a:blip r:embed="rId5" cstate="print"/>
          <a:srcRect/>
          <a:stretch>
            <a:fillRect/>
          </a:stretch>
        </p:blipFill>
        <p:spPr bwMode="auto">
          <a:xfrm>
            <a:off x="5400675" y="2971800"/>
            <a:ext cx="3743325" cy="3733800"/>
          </a:xfrm>
          <a:prstGeom prst="rect">
            <a:avLst/>
          </a:prstGeom>
          <a:noFill/>
        </p:spPr>
      </p:pic>
      <p:sp>
        <p:nvSpPr>
          <p:cNvPr id="10" name="TextBox 9"/>
          <p:cNvSpPr txBox="1"/>
          <p:nvPr/>
        </p:nvSpPr>
        <p:spPr>
          <a:xfrm>
            <a:off x="4267200" y="1219200"/>
            <a:ext cx="3352800" cy="646331"/>
          </a:xfrm>
          <a:prstGeom prst="rect">
            <a:avLst/>
          </a:prstGeom>
          <a:noFill/>
        </p:spPr>
        <p:txBody>
          <a:bodyPr wrap="square" rtlCol="0">
            <a:spAutoFit/>
          </a:bodyPr>
          <a:lstStyle/>
          <a:p>
            <a:r>
              <a:rPr lang="en-US" sz="3600" dirty="0" smtClean="0"/>
              <a:t>Hardware</a:t>
            </a:r>
            <a:endParaRPr lang="en-US" sz="3600" dirty="0"/>
          </a:p>
        </p:txBody>
      </p:sp>
      <p:sp>
        <p:nvSpPr>
          <p:cNvPr id="11" name="TextBox 10"/>
          <p:cNvSpPr txBox="1"/>
          <p:nvPr/>
        </p:nvSpPr>
        <p:spPr>
          <a:xfrm>
            <a:off x="228600" y="4191000"/>
            <a:ext cx="2362200" cy="646331"/>
          </a:xfrm>
          <a:prstGeom prst="rect">
            <a:avLst/>
          </a:prstGeom>
          <a:noFill/>
        </p:spPr>
        <p:txBody>
          <a:bodyPr wrap="square" rtlCol="0">
            <a:spAutoFit/>
          </a:bodyPr>
          <a:lstStyle/>
          <a:p>
            <a:r>
              <a:rPr lang="en-US" sz="3600" dirty="0" smtClean="0"/>
              <a:t>Software</a:t>
            </a:r>
            <a:endParaRPr lang="en-US" sz="3600" dirty="0"/>
          </a:p>
        </p:txBody>
      </p:sp>
      <p:sp>
        <p:nvSpPr>
          <p:cNvPr id="12" name="TextBox 11"/>
          <p:cNvSpPr txBox="1"/>
          <p:nvPr/>
        </p:nvSpPr>
        <p:spPr>
          <a:xfrm>
            <a:off x="3581400" y="5715000"/>
            <a:ext cx="1905000" cy="769441"/>
          </a:xfrm>
          <a:prstGeom prst="rect">
            <a:avLst/>
          </a:prstGeom>
          <a:noFill/>
        </p:spPr>
        <p:txBody>
          <a:bodyPr wrap="square" rtlCol="0">
            <a:spAutoFit/>
          </a:bodyPr>
          <a:lstStyle/>
          <a:p>
            <a:r>
              <a:rPr lang="en-US" sz="4400" dirty="0" smtClean="0"/>
              <a:t>People</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5958"/>
                                        </p:tgtEl>
                                        <p:attrNameLst>
                                          <p:attrName>style.visibility</p:attrName>
                                        </p:attrNameLst>
                                      </p:cBhvr>
                                      <p:to>
                                        <p:strVal val="visible"/>
                                      </p:to>
                                    </p:set>
                                    <p:anim calcmode="lin" valueType="num">
                                      <p:cBhvr>
                                        <p:cTn id="7" dur="1000" fill="hold"/>
                                        <p:tgtEl>
                                          <p:spTgt spid="125958"/>
                                        </p:tgtEl>
                                        <p:attrNameLst>
                                          <p:attrName>ppt_w</p:attrName>
                                        </p:attrNameLst>
                                      </p:cBhvr>
                                      <p:tavLst>
                                        <p:tav tm="0">
                                          <p:val>
                                            <p:strVal val="#ppt_w*0.70"/>
                                          </p:val>
                                        </p:tav>
                                        <p:tav tm="100000">
                                          <p:val>
                                            <p:strVal val="#ppt_w"/>
                                          </p:val>
                                        </p:tav>
                                      </p:tavLst>
                                    </p:anim>
                                    <p:anim calcmode="lin" valueType="num">
                                      <p:cBhvr>
                                        <p:cTn id="8" dur="1000" fill="hold"/>
                                        <p:tgtEl>
                                          <p:spTgt spid="125958"/>
                                        </p:tgtEl>
                                        <p:attrNameLst>
                                          <p:attrName>ppt_h</p:attrName>
                                        </p:attrNameLst>
                                      </p:cBhvr>
                                      <p:tavLst>
                                        <p:tav tm="0">
                                          <p:val>
                                            <p:strVal val="#ppt_h"/>
                                          </p:val>
                                        </p:tav>
                                        <p:tav tm="100000">
                                          <p:val>
                                            <p:strVal val="#ppt_h"/>
                                          </p:val>
                                        </p:tav>
                                      </p:tavLst>
                                    </p:anim>
                                    <p:animEffect transition="in" filter="fade">
                                      <p:cBhvr>
                                        <p:cTn id="9" dur="1000"/>
                                        <p:tgtEl>
                                          <p:spTgt spid="12595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par>
                                <p:cTn id="22" presetID="55" presetClass="entr" presetSubtype="0" fill="hold" nodeType="withEffect">
                                  <p:stCondLst>
                                    <p:cond delay="0"/>
                                  </p:stCondLst>
                                  <p:childTnLst>
                                    <p:set>
                                      <p:cBhvr>
                                        <p:cTn id="23" dur="1" fill="hold">
                                          <p:stCondLst>
                                            <p:cond delay="0"/>
                                          </p:stCondLst>
                                        </p:cTn>
                                        <p:tgtEl>
                                          <p:spTgt spid="125962"/>
                                        </p:tgtEl>
                                        <p:attrNameLst>
                                          <p:attrName>style.visibility</p:attrName>
                                        </p:attrNameLst>
                                      </p:cBhvr>
                                      <p:to>
                                        <p:strVal val="visible"/>
                                      </p:to>
                                    </p:set>
                                    <p:anim calcmode="lin" valueType="num">
                                      <p:cBhvr>
                                        <p:cTn id="24" dur="1000" fill="hold"/>
                                        <p:tgtEl>
                                          <p:spTgt spid="125962"/>
                                        </p:tgtEl>
                                        <p:attrNameLst>
                                          <p:attrName>ppt_w</p:attrName>
                                        </p:attrNameLst>
                                      </p:cBhvr>
                                      <p:tavLst>
                                        <p:tav tm="0">
                                          <p:val>
                                            <p:strVal val="#ppt_w*0.70"/>
                                          </p:val>
                                        </p:tav>
                                        <p:tav tm="100000">
                                          <p:val>
                                            <p:strVal val="#ppt_w"/>
                                          </p:val>
                                        </p:tav>
                                      </p:tavLst>
                                    </p:anim>
                                    <p:anim calcmode="lin" valueType="num">
                                      <p:cBhvr>
                                        <p:cTn id="25" dur="1000" fill="hold"/>
                                        <p:tgtEl>
                                          <p:spTgt spid="125962"/>
                                        </p:tgtEl>
                                        <p:attrNameLst>
                                          <p:attrName>ppt_h</p:attrName>
                                        </p:attrNameLst>
                                      </p:cBhvr>
                                      <p:tavLst>
                                        <p:tav tm="0">
                                          <p:val>
                                            <p:strVal val="#ppt_h"/>
                                          </p:val>
                                        </p:tav>
                                        <p:tav tm="100000">
                                          <p:val>
                                            <p:strVal val="#ppt_h"/>
                                          </p:val>
                                        </p:tav>
                                      </p:tavLst>
                                    </p:anim>
                                    <p:animEffect transition="in" filter="fade">
                                      <p:cBhvr>
                                        <p:cTn id="26" dur="1000"/>
                                        <p:tgtEl>
                                          <p:spTgt spid="1259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nodeType="withEffect">
                                  <p:stCondLst>
                                    <p:cond delay="0"/>
                                  </p:stCondLst>
                                  <p:childTnLst>
                                    <p:set>
                                      <p:cBhvr>
                                        <p:cTn id="33" dur="1" fill="hold">
                                          <p:stCondLst>
                                            <p:cond delay="0"/>
                                          </p:stCondLst>
                                        </p:cTn>
                                        <p:tgtEl>
                                          <p:spTgt spid="125964"/>
                                        </p:tgtEl>
                                        <p:attrNameLst>
                                          <p:attrName>style.visibility</p:attrName>
                                        </p:attrNameLst>
                                      </p:cBhvr>
                                      <p:to>
                                        <p:strVal val="visible"/>
                                      </p:to>
                                    </p:set>
                                    <p:animEffect transition="in" filter="wipe(down)">
                                      <p:cBhvr>
                                        <p:cTn id="34" dur="500"/>
                                        <p:tgtEl>
                                          <p:spTgt spid="12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D9960A01-C6FC-4B52-B65C-4311964136C4}" type="slidenum">
              <a:rPr lang="en-US" smtClean="0"/>
              <a:pPr/>
              <a:t>96</a:t>
            </a:fld>
            <a:endParaRPr lang="en-US"/>
          </a:p>
        </p:txBody>
      </p:sp>
      <p:sp>
        <p:nvSpPr>
          <p:cNvPr id="2" name="Title 1"/>
          <p:cNvSpPr>
            <a:spLocks noGrp="1"/>
          </p:cNvSpPr>
          <p:nvPr>
            <p:ph type="title"/>
          </p:nvPr>
        </p:nvSpPr>
        <p:spPr/>
        <p:txBody>
          <a:bodyPr/>
          <a:lstStyle/>
          <a:p>
            <a:endParaRPr lang="en-US"/>
          </a:p>
        </p:txBody>
      </p:sp>
      <p:sp>
        <p:nvSpPr>
          <p:cNvPr id="1026" name="AutoShape 2" descr="data:image/jpg;base64,/9j/4AAQSkZJRgABAQAAAQABAAD/2wCEAAkGBhISERQUExQSFBUVFBgWFRUXFRQVFRQUFRQVFBQVFRQXGyYfGBojHBUUHy8hIycpLSwsFh4xNTAqNSYrLCkBCQoKDgwOGg8PGiokHyUsLCwtLCwpLCwsKSksLCwsLCksLCwsLCksKSkpKSwsLCwpKSkpLCksLCksLCksLCksLP/AABEIAOAA4AMBIgACEQEDEQH/xAAbAAABBQEBAAAAAAAAAAAAAAADAAECBAUGB//EAD4QAAIBAwIEAwQIBQMEAwEAAAECEQADEgQhBTFBURMiYTJxgZEGFCNCUqHB0RVikrHhM2PwB1NywkSi8TT/xAAaAQACAwEBAAAAAAAAAAAAAAAAAQIDBAUG/8QALREAAgICAQMDAwQCAwEAAAAAAAECEQMSITFBUQQTkSJScRRhgfBCoWKx8TL/2gAMAwEAAhEDEQA/APNXYzzPOkZgGefrSYb/ABporvKPBqoWR7mlme5pRSinQULM9zSzPc0opRRSAWR7mlme5rS4JYss32zFVhoKjJj5G2jp03qjqEUMQpBHQjeR0NLgQPM9zTsDAOXOdgTI99NFKKdDHM9/hvt76bI9zTztHSmiigoWZ7mp2UZmCrJLEADuSYAqEV2f/TjgOdw6hx5bfltz1uEbkf8AiPzNV5GoR2ZGT1VnIamy9t2R5DKSrDsRzoeZ7mu3/wCo3BIYalRsYW5Hf7rH4bfAVxEUsUlOKkgi9lYxY9zSn308Uoq2iYsj3NLM9zTRUmA6Ty6xz60UKiM++kD6mnilFFBQsj3NMWPc08UoooY0++nzPc0opRRQCyPc0lO450op1G4ooQ7c/n/eo1Nl/vTY1KuAsZVnamFSxpY0UFkaVSxpY0UFkaVSxpY0wtEaVSxpY0qC0RpVLGljRQWE0eja7cS2glnYKPef25/Cva9Bw9dPZS0nJFie55sx95rkf+mnAYy1Ljulr/3b/wBf6q7S64mJHzFcv1eTaWi7GTLPZ8FXXaRLttrb7q4IP7j1Bg/CvG+I6BrF17T+0jR7+xHoRvXtTMO4ntP6Vxv/AFB4Jmi6hR5k8r+qEwrfA/kaXpcmktX3J4p0zz6lUsaWNdWjTZGlUsaWNMVkaVSxpY0qCyNKpY0+FFBZClUsaWNFBY0Ul51IT6+6nFvlv/j30UFoLjSwouNLGknwVbAsKWFFxpY0BsCwpYUXGljQGwLClhRcaWNAbAsKWFFxpwtAbAcKt8K4Yb95La7ZHc/hUbs3wH6U17SlIy6gECRMHcV2f0Q4GyWjd5PcS4yGJi3aQvsJ5sR+QqrLk0jYnPg6i04S2iWgoUHwbalsZcKCFJiJMjmRJaKo39ZcxLzZVAHJfKEhLngk5Yxu+wie+w3prvDLttkQX1ye4PCItod7zXrRdXJzWUsZQsncDaJoVrQXjiy3oZw+GVq0hZGRdSBe3lTncDQQVUyQZInkudPgquuBXkvr7RQHfbLnFy3a/D+K7bG/cmipZvkFXVGQyrDImR9orgQpJ9hhty25TsF+H3pXxbzgStoFLasJCJqZmQrHO3BM5EoCdjULXC7pZZvbNDjO0rW8dW2ma8SGlc8r9s4wZwJkQAU5tis884nw/wAK4y8xzU90Psn39PeDVXCu1+kn0eYKRsz2rdu4SBthcUM6juFmfnXH411sOT3I2WxlaBYUsKLjSxq4lsCwpYUXGljQGwLCitpiFDSDJOwO+0cx0H7UsaWNArBY0sKLjSxoHsCwpwu4omNOFoDYLjSxomNLGorgq2B40saJjSxp2GwPGljRMaWNFhsDxpY0TGljRYbA8aWNExpFaLDYv/R7g51V9Lf3R5nPa2vP5+z8a9P4hogyYjaBAjaFjHHbpG0VmfQzg3gafJh9pdhm7hfuL8t/efStpjXK9RP3JUiibs5v+Cgi5lmSi5J9oFWQHdiSZIaeRiJfcgkGlf4Kn2rA3mKshBN6A4cozzAJDlWUEGJwJDSIrWZ95gH0IkURbtvqnyj9qxyx5I9rK4yRkX/o7byi21wTc1CB2uMwHgh1sSw6MQJ9G22ov8DXFsWuHG6Bk1yAwAIRlQdQF6kMoI5iJ0zdtnlbn+3xiq926P5F9AR8tv3prHOXXgspvoiOl0aptzkAb77AQB7o2ivOvpDwj6veZfunzIf5SeXvB2r0U8QTvv6b1m/SXhw1FiUgunmX128y/EfmK1enk8UqfQsjwed40saJjSxrrWT2B40saJjSxosNgeNLGiY0saLI7g8aWNExpY0WS2B40gtExpwtFhsFxpY0UW6KmkkSTiPX9KqlNRXLKirjSxq7qNAVAIIYH/m9K3w9j2HvMUllh5FfcpY0sasXtOVMMIqGNWJ2rQbAsaWNFxpY0w2BY1s/RXgvj3xkJt2/M/Y7+VfifyBrLwr0fgOhXTWApIFw+a50hj90k/hED3zVGeeseOrC76Gs7VX1F2NutAvcZtj7w+EVmvxu30P5isMYdyDxzLpoV66AN/8APwqvb4xaP3gPeRQeJEnddwRU5OuSuMdZfUWruusYqAyZeEDh4q4l8bBOWVxArhmvCCwkLy23zvrFgFSTbdcU/wDkEPcnwy2YIAttLOMSRsoBxHnMres08WQ4UEKob7GVIW7pmZicCxZsLy7FlOX3MiKaxxOx/wBkmLYw+ySWfOxkgHhkBfLcBZst2IU8qzb+DXsMraXIg3EImCyuyhbed7O4mTEtcULZxSWBzMZCCJNqbKIrWbga54ihlyyhfADN71L7/wAplegkVrX2AifZBSLZxi2CyubLrcJd0K3MrrW2WZwAjy8iXVahHXC2qAfWLxEWQh8KUNlQxGW32kidp36UnLyyLfBznH+HhLgdR5LnmHZWnzL8D/eszGu8vcJN3TFD7Ulk9D/ncVxDW42Ox6jtXT9Nl3jz1FYLGljRcaYpWkWwNV9K0bHDg5RVAm5JGRiABMmm4VovEuAQDv8AqIn0mPgDVrijorkLvBiSBLEc29B+gioct0Y87prvfCRQbhwgEMJJggzt6yByqtcslSQf+e41e1XESw9lduUCB/mZ509+3nbzkdI7mRuKkq6FcM+XHNY8nTyZ2NILvRcaQWmdDYIm0fCtbh/CfGUtkJBMyeVVBw9/wn8v3ojW2tp1BY/kBvXN9VkhOFRkr/IpY5+GXdTwo2l5iSQo3BJ68qotw27MwZ770S1YuOhIklWB9eu/9q073HrqmCBI25DnXOblCKppvki1k7mPq7LhRkOsAmqeNbOv8a8EOJI35ARVX+FXfwN8q6fp88VjW8lf5Q1Gb6ooY0sa0P4Re/7bfKnXg148rbb1f+pxfevlD9ufh/Ba+i/DAztef2LADb8jcPsD4HzfCt7UcVtxBs6gvgvi+Rv9Pw71tnEjyz4h83XwwQQQY0V4Dhw9rK+0Rk5HMt1+A5fCs/XcQu3vFPgwLj4yLlsDMsWAi4u5PiAEiDBBkCuZL1Cyyb+PwWtKHHcrnjNnIl9PdVlFtnm3GAW6zG6yNyUjAmcQSCORp21VolRcs6q6FU5A2rqliL6XFuctg4RlJiYJBJio6u/qT4jPbwXKU+0S2ts3BdIVwIzWNS7EbHeSYJqfFbWovvcmxizi7YgXbRIe74dw7A+Z1ULPUyJpNi2BJxu2AB4d2Q9pgwtMCFV9KrLuTsxs3QI2lgOZNT0d4s1xXDA5FgHBDYsTAIO/KrNnjOpZA62RhCupZwIy1dzUEjk3m8Nljn9kpG4Ez4bw4uwZVKqtpUALSSF5EmAJM8gAPSovJCK+ohJbcLqW7DN9ljkfDQqQTtGCBBiDBh0V8oB8oBy50tPp3BtGbpZMsjlGWdk29wphjkS2RAMAAyQDVj+FN60RdPdHVvnWZ5YdpElimU0sHDFrZcfV7Noht1ysYw277gso2gdZmabWXAcpDEm6zgEiFDPdeDDQ3tjmJG+8bC3c0lw8yx+P7UNeGnt/ehZcf+TJPFN8AkYEbfGuW+l/CCji8B5bk5elwe18xv8AOu10/DyD2B/51o3GeDLc0z2zzPmB7MORoXr4480WunR/gtjg+h31PI8aWNXX4ZcBIKmQYPLnUfqL/hNeg9/E/wDJfKMvtz+1h+EXcAx6zt8EaP71QvDerSaVx90/OKlr9K7AYricjG20EeyT299P34U6af8AJjyxnDMpyTqq6EeFcP8AFcjpiZ7AUU6QKgmd7eSiOhyiT05TWzwzTXFtFGtiwrAeLcLAuy9VtgdT39aocRtFsitvHIwgn2UEdOnIVXHNHZyukRy4/dnHVO/wzDC04Xerf8PufhP5VJeGXPwH8v3qf6jF9y+Ubvbn4fwbJ0x7j5ioajQBgJJkCNt567AVom8vcfO6aj4g7/ldP614pZGmd/JDeOrMaxcCGFJJP3SrCY36+6s97jFpYESZ+ddOYPPeOXkc/KTQNRZJ9kx77U/rV0c3lGSfp5pJR5A6JybcbgqfXcEVYAbufkf2qv8AUrhiXYdsbUdOstVkWz2Y+uCj9arm7dmrDFqCTJqzdz8j+1bPANIzMXMkLsPVuvyFYiackgBTJ29lNq7TS6Y27eFsqSoOJHVmHM/H0qzDi3kQz5NFXkZgQu289RBHaSOYNY2o0AxuKQAtyVJhsiJB5cjugIJkiTHOtBeGYxjb9lGS2MoE54i5cjqRkx7CRzamuabHElbrYBmIyLeIS4VQSY7s0CPu9q6iw0cqU1LqUm0OQvCU+3nxD1IYLI3O/siJBK7xEmjPYcMXLIG8Vr0yRDuqoxjKDsoiQYO4q5bAUiULKiMrTj9pcRMmJJ83MYgCOTHfaoPcUBoxZj4YkrawVndQcNwYjP2j0pe3LyV8dijc1RBksrtgbeRn2CXMEk+YfaHYgjyqeYBq3Y16ICARAAjfmes71aOoVWErbK4csVye47FbaAqxA9hu/PpFPpGyZQVtmEQuUtiCzM2UZPsox22NJ4r6linFEBxZNzkvun099S/iiR7Qn3+k02n1GeClLIY2jcJFskblcIBPvB39aNdKiwGi2GYJ5ioUAOVmJMTBMSYmq36eJL3EDXWgxuvXqp6Uwvk/hGw5kbT8Kg11QryACLVyCVQfarMbglW5jYbbcqG2ldvFgOApeP8ATG3hBkCrjlkCw3J6Gl+mi+wLKkEN5on95Mc4iKfxGIIO0byQB8Y5kipLoPZZw5WZKq7sQCg5mASMpMCelDs8KYksVY7SMxLHF2AUFj5JUJO33jS/SxJLPT6GbxXhSsQ42J2YbEg9CQNxIrNPCl7/AJH9q6+5wwYOkW1ViCBCrEjso5gz0rk7umZWKxMHnCb+tc7Pjljlw+DoYcu8QJ4SO5+Rod3h5UbZN6Ab/nR/DPY/JKRtn8J/pWq4ZZwdpl04Ka1kZ7JdJEo3vJqZ0bk7z86tlT2P9I/elB7H+n/NTlnyT6sjjxQx/wDyip9TbvTrZbvVk+4/0n96jP8AyG/eo7MtKB1v+4/PtS+tj8V01XyuTyHOnm56Vp1RKv7RY+sj/d+dOLw7XPn/AJqv9p3HyqQW5+Klqg1/b/QcOPwP/VUhH/bb+qq+L/jo2m0rOwUOd/yHU1HUVV2/6Nz6P6EElyuJghd558zW59YIEMkx1FVms+HGJgKAPgKieIke0VFaseFtccmHJPnkt/WV/wBwfE1JdYPx3Pjv/esm79IFHKPl/moD6Tr1Wrn6bLXR/JVcTc+v/wC4/wDSp/SmOsHLLYmSDbXc9ztzqhp+Lh/ZE0f64fwVlkske7+SxRi/HwWE1ajkVEREWlERMch6n50wvJsTgSIgm0u0co22iar/AMQjmoHqTVG/9I94VWJIkQsyvcCOXrU4Yc8+l/JB+2v/AA3F4hHIgbQItjl25cqf+IbRkI5R4Yj+1co30luAiFfzRiCreaZiJHoflR9N9LmgF0OJ2DQRPeJ5xUp+kzpWnf8AJHaH9R0Y1gACiMRyHhLA67bbVL+Jn8Tf0AfpVKxxTNQyrIPX9KJ9df8ABWNvIuG38lusf6iyeIH8V3+39hUTq56XD8TFV/r7dQB7z+lVb/HI6j9Kth6bPPt/si5RRpB2PspHqay+McPAIIUMYAbpy61Xf6UEdv8Anxqzw/idq8SC3mIIxO0z2qvL6LLjWzXBOGVWZJ03+2P6qidP/t//AG/zVi7pFUkFm29RUfBH42rBdGsrmx/I39X+aGbH8jfOrvgfzn5Uvqx/H+VG4ygbX8r/AJ0M29/v/nWn9Xb8Y+VL6u/4hU1kQWcsVufnS8C4eppNrz+dROsaujT/AGJXDyyY0j96l9SPc0I3nNLz0fV5QXHww31L1roeC8L8NPE3yfl6LzHzP6Vh8M4c924FJOMyx/l/5tXoVsLEATsNgOQEbVPGndsoytNUlTOe1nFEEeJBPi+vlQBDkT2kOsdS25EVk67iem8xlXgXCoDPkTjdxBLiMd7GOx3FwHlROL2Wt35YbLcDEYq22QI8rbN7jz9KmnELKPNy05K3AWnTwGkaTOA5yUL4bkBiSfEHea6i1ikonIeS2+So2p0siPA/1FgG6fOht7hmCnEZbzBgyHEQafT6jRZeY22UE7faKX8q44iTC/6sg7hmt86X8Q2OelkG4BcXwyPslGngsY3unA77AZz1qeo4jaFu7bZGNxgR4psJaZotX4Jtj2Ya5ZEdMAx5AEcrI2Fs6nSqWaxcTIJ5SxZVY+HagN0DSj7d7rdxj0C8UDW0KiWcgATJyaAB75NcrqUa5cmGHktgBlCHa2ocwO7hzPrXW6LhDDTWyAuaRcWZ9pXzUHffkKoyxjJpssxZWrSZz2tN+4D5CqxOTMiLBVWByYgbhlPrMc6FqdbqHt3VFll8a20sXSFa42nBW2rbLtbQC37c3Ae1TH1q6p04dQuGw8wYKBbQpbxJYjyAkAH2nPLYNaGpfEBtOPFHizjcyun7AuwUCWJi2pCjbw32EVo3TXBW8m3IDVcQus93K1dh2YkKwVkSxp2t3SpC7kC+rBj1I57VPiZvXRaBtOCii3Ju27inIPdUm5GUlZaXYgiDsWk2LGo1TYP4mlf7E3AGt3mxQXbUjHE752lXbop3iDQrWi1LDw2FjF8Diwc+MtrTWLagKssRhctMY3lSeQIMbCwn0f1VyzcGaOqNE5CIJZkUxzByRlPuroNXrlDAOfDXByxnlijMp9dxy6+tZfBjf1ZRbjKyBhcOx5oztIgwATc6AbBe1WvpBobSvN6QPIUxDEHEXQytzgSbZP8A47Vmccbypsuhlej5KV3UW3UeJdFtpOSi4Lgg6oIpRuTeQEGejq0QDFfw9Mbbs1wrctrk1vxMhPhLcNu249sqRcSepxG53qtYOhXww5mBYV5tmZRs7l2PvBssG5eVdhIBMbbaEYQ1osERWL2mKQGVrzYdXObKvLa2R5SQ1bN/BVtfcI+jth2BIj61bQEXFYDTuyAvIuCPv7weXTnT2tJYLe0vtJ4k6jE2ZW0cEaPtZZ7q5bgeHEg71W07aFmXMqFCac+UDd1U+OrQgMNsDJYyZBirGjuaAsA624x00YruGW0/j5LgDBcKpksfMCDsAIuTYrRraXG8tyRJtNt3KHeZyae/tGoCxb9fnRPoom5MIq+BbVsbaoDcxBecVEmQfntTarh2LGDAO4/avPesxqOR0dX089oUN9XT1+dONMv4jQhpD3qQsP3rF/Jor9gv1YfjNONN/PUBbenAbtS58kf4Oc+rj86lgoqk+r3+NCbUGuv7cmXPLFdjSyWmN9RWb4hrW+jnCzduZN7Cbn1b7q/rQsXPInnfZHbcA4CFsqzDzv5j/KPurH51d1Ci2BLEAmAACSdidgNzsCfhULHEiBB+f70PWsbkQ0QCOXJjHmUghgwjaDHeuniSSpHHzttuUgOs4WLhDo0spVtmxPRl3HsnlFZl3Q3AX9tcjaJAYKSbZBc5KoxL425xAHlB3itNvEhtgYdrgMiWIGNkYnqIQkkx5aENC6BEUkjacSyeVFMktLQzMVE7TNOWOTdmV6mff0rszEA7vYfdoLHTlySwUBQXLScQBtyqFzh7m3cthZDl4LFc1FwW8wCiqBPhryA5e+dPJxkCygpiIgHNmgx02lgogbwaLY1L5GFQglsRDrCqSoJcggyRG3elpLyJUD0/BjccOwI8sSSCzHJmLGAATvBMCYkySa1vqI7mqlrXnw/EYYiJENnsRt0HUgRHWo/XSDDC4GkDGATLAkcj6Gd+lQ0l5Lk4LsLU8C3yRoOx+6QYIZT5gRIIBnpG1Zf8DZIILArOJIUxL+LO455+aec1s3rp8pYss7eYEEbE7jpABMmoDW2xzcyE8Qghh5SSA24mCQajo/JGUYvsYw4JtEyMMIYIwKlzcIhgZ8xLd5q5puBXJU5Hy+yWC+XcMCJHOQCPd0rRbWICciRjkDAYrKjIjKImBuOdL6+pkZExiDCsYNwZJyHbf0HOKNX5EopBtFwdLawCfU9/+Ek/Glq+DpcWD8D2NAfWBURvMRcHl2A5rlvkQFEA86Y65p9lsVwDMGTbOIgA78+Y/OoPG30ZbcapoxdTwp7SBQDK3Q6kAY+2pYkg+aUBWCJE7MASKrGy8MPOD4oZYAWFV0xkg7/ZoFggn+YAsDu3uJOELDDdHa2pJLNgGIJSI3xO0yKIdK7WyQCG5gm2FmCDsuTcwCJPerEpLuUtfaY73CTujMPE1TFWB8wv+L4SmLgEKHAO0iPKRyLjRypWPCt+EiDLFVBQKAxctuBjyOR6gqZm3Z0d24Ng/mRnGXlGL3Fxt+/BWieWdW7PDmzDKrWlDyBCqd7bC4QGBA3w3jeDTbfdiVlvh1qxbVbatkSYMCd8A87bAYkGeXmHen4zwdXtnAAONxHWOketV7fCghLSFaFUOPaASYEnYgjGdt4q1e4ntA39egrDnjHuzXhtPhHFi9RBcPej8U0YyyHJjv6N/mqQt+tctpHU5LIuHvUlutNVgKIrmoagcgLBoqaarYtiaIBXVeVlqxIBa0ckACSdgO812/DtCLVsIPex7seZrM+jvD5+0PSQvv6n9K3wkVbjxylyyrLOEeECinxNTY1AtV/s+TM8oRbxAiaJ9f5yBv8ACqbNQWerlGjPOS8Gj9fSQWWSvI7EjpsTypLrrIjYiAQNuQJBPx2H51ks9DLVLQp2Xg2W1NgoEkgCANjIxiDPwoZXTswLuHOUnJRDQjoq4xEDMn31kTTqtLWu4OV9jb1IsPgC1vFCTjG3slVgRG0k0O9btuCGvCT4ckbE4FspnvkazFt0VbVRtJD1tmiuAIBuoUFxrg/ESxclSeUS598UPTae0uE3ssciezFgFUn/AMVEVWFkUmtgCTUd0HtFlVXBFa8rC3GMWt9kKeaSwPtdhyqWVomS9xpxyWAqth7MgKPkCKou6gSTH9/l+9Ur3FEXkT8/0FWRwyl0BpG+dRYmcWPPYzjLAhiFJgEgkcvvHvUrGttpPh2lWeZAVSY5SRzrkzx6KvaDjtpyATiT35H41GeCcVyNanRtxRjyAHzNR+vXD1+W1VlFEC1iaRel4HjLLLruJ3g1XNqrQFTiqJQLFIz7ulDqVPIjn2PQ1y90sjFTzBg13GArG+kHDZHiDps3u6H9Kzyg48tFsZX0OeGqNEXV0N7FANuklFk2pICTvR9FpTcdUHU7nsOp+VVjzq7wbVC3dVjsu6sewI6/lWmKuSs0ylSdHZW7YVQo2AED4U9MGn193Knrrdjk3b5ItQmopqDClYMrvQWqw61BlqVlMlZXK1HGj40wWnsQ1BhKmqVKKkKg2TSHVKIBTLRRVLZckRFUtfr0tMheMfvSoYR/4+laUVkcaZ0yZBJZVUbkKCr5eYKQWH8vI7g08bW3JHJ9MbMZuM6dkAckMbIXa1ydrdtmfaOTrdg7+03MREb3FdJcdthbVsQcbbMwi/cyKSDsVZW+6y+WC0Y1YfijqQ62L4WBjc9psLfgu6qS0BXGnuqwG2LMYY5Ai0+ovKy4WdSjYtbFtFGFp5hvDVWR5aGnzLuD7UbbN/Bk2sjb4roxcRhjh4udwNYdiVYKWwkkKijxFx824BH4hW0nEtNipuKhb7IuvhsJcJYzgrsqf/0AgdXBg7EXbnFWWGazqABaZXYgDyK1pWgqwxhlYeImEnHJX3qdzibFCDprmIVhLBdnfSWLCSfwEJcJ75rG4io2K0bXAOJW7oIt5YotsDL2o8NQSe5yB35GtsCsbgZLkvFwAlvbIPtOWCqBOKqsKADHOAu4O3XNy1u6N+HmCYgKVPTTVJYPSgEEHkRBqJao50Va5FdM5fX6Y23Kn4eo6VSZav8AG9XndPYAAevc/Os1nrFrTNt2jOJpxSb9aatQ7NPh3HHtDH2l7Hp7jXQaPjFu7yMH8LbH/NcZSq6GaUeCmeNS5O/ypq4vT8TuJydo7EyPka3NN9IrePmLBvRdvyNaY5YyM8sMl0NBxk5XIqAoO0AsWJHtEGAAp+JHKqlu+5gSTFoOT4TNkXZgnsbLIUn1kcqY8asNsYI/mUEfI1ata1DJVhJIJO4JgQB8N+XerVkj5Mssc0At6glyp8JSCqkF2DZlQzADA8sgO9SS8THkYAsVDeQg4k7kK0geU9KNZEEw7wWLMoKlSSAvUSNgOtDtaQIFxxDKhXIoMmYqdyRyliSfSR1qdxZX9Qwvqctz5DB8rET2BA8xHpMUk1CESGG5gbx5t9t+ux+VEsWAmwZyFUAZEcwZLQAPMxYkn0qBRosid0EneQG8Fx165EDao6oakwi3VnEESOYkEj4c6KKrWbBi0uEC2QS0DGQhBhp3ZmIPfnNV9Fo/DFoeHC27PiN3Fw28WEfiJeffPel7f7j9w1A1K5bDCDWadEwtuGRSXTK4FDMzXC0vkSNwJCj3VoPdmfK4581ZfgCwFVyx0iccilwzMawq4/6bCy+UlwYXzhkI+4rZnIHYwNh1ALAt+HnizWblu7kxLNPiNECCyh3bcCQSNgCSTbGmY28QpQeGBjcVNiCpVVuqBkJEnn6mrGqss+X3J8OPMsyl0uSCsxAjc/KrFFruZnG+hl2FKhEVJItHT4lSMkZ/HYMroCAQrjcxBMQRNWWR7xIa2C7nJs22Vrfho7DysVZoUeTYzuNpq7esISo6C6HJJYkwpXmIjY8hUiF2x8mIIGIHIkMQQZmSN+tJyVElBkE15BCKAnkYxg91iyNi0BIkct+s8hRQ7E283cZzKriihgoaDsW6N96hreRYMkkBhJO5LsGYkCBzUbVA8SQRAG0x8ZBO/vNVuUEXxjNmr4lRN2sW5xbtH96qXdcW5lj8Y/tWVyiuhqUZPqbt/iCLzO/Yc6zr3E8tuQ7Dr7zWd4/YCotqT6fKqpSkyajFBNagYSOY5T19KyDdrUGpJH/5WZrrUHIcid/Q1FRJOQHUXkT22VZO0kCeu0/CpERExuYG/P0Hc0PW8OdriuhErEhpxOLMw5Az7R29FIIIodzhDY2lGJVAAS0hiFxjEhTG6yYiYG/OpKvJe78BMh3HOOY9rsPX0pEjcyNpBMiBHOT06c6pD6Ov3T2PD5HYAIPFG3+p5PTn7VTPA28N0lZZbaiAd/DYnNtvabLfYxA3NTqPkhcvBaG/Y+7f86RFV7nDLskhykrjALFR5SNgYE5QZgGgnQXpIyYDEfeaC0RiGkvhjtJ3nzDfehJPuJt+C6PSP2pK5HIx7qp2+GuLgbOBK5CDvjjM/i2Vl807PPMCqg4XqDbQeKVYCW87kzggIz3mSGPoW2kbU9V5Fb8G6OIMPvA+/wDL16H5HtVheOFRvsO+Uf3rC/hFzNmDyTEMciSAL8AgQF/1V9n8E8zFEu8LuNZRCQXVlYsZ3xYkblTvECY6cqdLyR58HTWONL1cg+vWeQn5fOrK63L2Xn3Yn9K461wdgACzQPCAALgBUw8SFnYtid+e/voKcFujBRcIVLapANwElYAaZmdidj1jkKaa+4g4/wDE7d9aw6/MDedo/wAU31652WuR+qajf7ZxMGfMwBU24Kqdh7L7CAchPpYs3dSjI05hVYG3k8NkWIBZ5kAlTkd4U7NNPZ/cLVfadL9duH8P9I9/7UhqLn4h8h+1YgLHUNdydAWU4+Ygx4Kvko8rSttwJG2Q5RV3h2QUK1wOeZJZ5JhR9/fchmI6FoGwFRcuOGGi8F86hvxfkP2qLas9z86Y2vSm8CoOb8ktV4GbUn1obXjRDp6idOe1RsdAy571EmimwexpvC99FioFNKi+GfWm8L0NFoNWDpoo3hHsafw/Q0th6glNObc7dDRRb9Kl4VGw9T//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http://www.subrahmanyam.com/articles/transactions/images/fig2.gif"/>
          <p:cNvPicPr>
            <a:picLocks noChangeAspect="1" noChangeArrowheads="1"/>
          </p:cNvPicPr>
          <p:nvPr/>
        </p:nvPicPr>
        <p:blipFill>
          <a:blip r:embed="rId3" cstate="print"/>
          <a:srcRect/>
          <a:stretch>
            <a:fillRect/>
          </a:stretch>
        </p:blipFill>
        <p:spPr bwMode="auto">
          <a:xfrm>
            <a:off x="3962400" y="2362200"/>
            <a:ext cx="5000625" cy="4183747"/>
          </a:xfrm>
          <a:prstGeom prst="rect">
            <a:avLst/>
          </a:prstGeom>
          <a:noFill/>
        </p:spPr>
      </p:pic>
      <p:pic>
        <p:nvPicPr>
          <p:cNvPr id="8" name="Picture 2" descr="http://static.flatworldknowledge.com/sites/all/files/imagecache/book/27984/fwk-collins-fig15_006.jpg"/>
          <p:cNvPicPr>
            <a:picLocks noChangeAspect="1" noChangeArrowheads="1"/>
          </p:cNvPicPr>
          <p:nvPr/>
        </p:nvPicPr>
        <p:blipFill>
          <a:blip r:embed="rId4" cstate="print"/>
          <a:srcRect/>
          <a:stretch>
            <a:fillRect/>
          </a:stretch>
        </p:blipFill>
        <p:spPr bwMode="auto">
          <a:xfrm>
            <a:off x="381000" y="228600"/>
            <a:ext cx="5175504" cy="3048000"/>
          </a:xfrm>
          <a:prstGeom prst="rect">
            <a:avLst/>
          </a:prstGeom>
          <a:noFill/>
        </p:spPr>
      </p:pic>
      <p:sp>
        <p:nvSpPr>
          <p:cNvPr id="9" name="Content Placeholder 2"/>
          <p:cNvSpPr txBox="1">
            <a:spLocks/>
          </p:cNvSpPr>
          <p:nvPr/>
        </p:nvSpPr>
        <p:spPr>
          <a:xfrm>
            <a:off x="460375" y="3276600"/>
            <a:ext cx="3044825" cy="2658533"/>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dirty="0" smtClean="0"/>
              <a:t>Types of TPS</a:t>
            </a:r>
          </a:p>
          <a:p>
            <a:pPr lvl="1"/>
            <a:r>
              <a:rPr lang="en-US" dirty="0" smtClean="0"/>
              <a:t>Batch</a:t>
            </a:r>
          </a:p>
          <a:p>
            <a:pPr lvl="1"/>
            <a:r>
              <a:rPr lang="en-US" dirty="0" smtClean="0"/>
              <a:t>Real-time</a:t>
            </a:r>
          </a:p>
          <a:p>
            <a:pPr lvl="1"/>
            <a:r>
              <a:rPr lang="en-US" dirty="0" smtClean="0"/>
              <a:t>Manual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97</a:t>
            </a:fld>
            <a:endParaRPr lang="en-US" dirty="0"/>
          </a:p>
        </p:txBody>
      </p:sp>
      <p:sp>
        <p:nvSpPr>
          <p:cNvPr id="2" name="Title 1"/>
          <p:cNvSpPr>
            <a:spLocks noGrp="1"/>
          </p:cNvSpPr>
          <p:nvPr>
            <p:ph type="title"/>
          </p:nvPr>
        </p:nvSpPr>
        <p:spPr>
          <a:xfrm>
            <a:off x="0" y="990600"/>
            <a:ext cx="2438401" cy="4953000"/>
          </a:xfrm>
        </p:spPr>
        <p:txBody>
          <a:bodyPr>
            <a:noAutofit/>
          </a:bodyPr>
          <a:lstStyle/>
          <a:p>
            <a:pPr lvl="0" algn="r"/>
            <a:r>
              <a:rPr lang="en-US" sz="3600" dirty="0" smtClean="0">
                <a:solidFill>
                  <a:schemeClr val="bg2">
                    <a:lumMod val="50000"/>
                  </a:schemeClr>
                </a:solidFill>
              </a:rPr>
              <a:t>Thick </a:t>
            </a:r>
            <a:br>
              <a:rPr lang="en-US" sz="3600" dirty="0" smtClean="0">
                <a:solidFill>
                  <a:schemeClr val="bg2">
                    <a:lumMod val="50000"/>
                  </a:schemeClr>
                </a:solidFill>
              </a:rPr>
            </a:br>
            <a:r>
              <a:rPr lang="en-US" sz="3600" dirty="0" smtClean="0">
                <a:solidFill>
                  <a:schemeClr val="bg2">
                    <a:lumMod val="50000"/>
                  </a:schemeClr>
                </a:solidFill>
              </a:rPr>
              <a:t>vs. Thin client</a:t>
            </a:r>
            <a:br>
              <a:rPr lang="en-US" sz="3600" dirty="0" smtClean="0">
                <a:solidFill>
                  <a:schemeClr val="bg2">
                    <a:lumMod val="50000"/>
                  </a:schemeClr>
                </a:solidFill>
              </a:rPr>
            </a:br>
            <a:r>
              <a:rPr lang="en-US" sz="3600" dirty="0">
                <a:solidFill>
                  <a:schemeClr val="bg2">
                    <a:lumMod val="50000"/>
                  </a:schemeClr>
                </a:solidFill>
              </a:rPr>
              <a:t/>
            </a:r>
            <a:br>
              <a:rPr lang="en-US" sz="3600" dirty="0">
                <a:solidFill>
                  <a:schemeClr val="bg2">
                    <a:lumMod val="50000"/>
                  </a:schemeClr>
                </a:solidFill>
              </a:rPr>
            </a:br>
            <a:r>
              <a:rPr lang="en-US" sz="3600" dirty="0" smtClean="0">
                <a:solidFill>
                  <a:schemeClr val="bg2">
                    <a:lumMod val="50000"/>
                  </a:schemeClr>
                </a:solidFill>
              </a:rPr>
              <a:t>Net Operating Systems</a:t>
            </a:r>
            <a:endParaRPr lang="en-US" sz="3600" dirty="0">
              <a:solidFill>
                <a:schemeClr val="bg2">
                  <a:lumMod val="50000"/>
                </a:schemeClr>
              </a:solidFill>
            </a:endParaRPr>
          </a:p>
        </p:txBody>
      </p:sp>
      <p:pic>
        <p:nvPicPr>
          <p:cNvPr id="4" name="Picture 3"/>
          <p:cNvPicPr>
            <a:picLocks noChangeAspect="1" noChangeArrowheads="1"/>
          </p:cNvPicPr>
          <p:nvPr/>
        </p:nvPicPr>
        <p:blipFill>
          <a:blip r:embed="rId3" cstate="print"/>
          <a:srcRect/>
          <a:stretch>
            <a:fillRect/>
          </a:stretch>
        </p:blipFill>
        <p:spPr bwMode="auto">
          <a:xfrm>
            <a:off x="2438401" y="-37219"/>
            <a:ext cx="6705600" cy="6895219"/>
          </a:xfrm>
          <a:prstGeom prst="rect">
            <a:avLst/>
          </a:prstGeom>
          <a:noFill/>
          <a:ln w="9525">
            <a:noFill/>
            <a:miter lim="800000"/>
            <a:headEnd/>
            <a:tailEnd/>
          </a:ln>
          <a:effectLst/>
        </p:spPr>
      </p:pic>
    </p:spTree>
    <p:extLst>
      <p:ext uri="{BB962C8B-B14F-4D97-AF65-F5344CB8AC3E}">
        <p14:creationId xmlns:p14="http://schemas.microsoft.com/office/powerpoint/2010/main" val="32677128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98</a:t>
            </a:fld>
            <a:endParaRPr lang="en-US" dirty="0"/>
          </a:p>
        </p:txBody>
      </p:sp>
      <p:sp>
        <p:nvSpPr>
          <p:cNvPr id="2" name="Title 1"/>
          <p:cNvSpPr>
            <a:spLocks noGrp="1"/>
          </p:cNvSpPr>
          <p:nvPr>
            <p:ph type="title"/>
          </p:nvPr>
        </p:nvSpPr>
        <p:spPr>
          <a:xfrm>
            <a:off x="457200" y="228600"/>
            <a:ext cx="8305800" cy="1143000"/>
          </a:xfrm>
        </p:spPr>
        <p:txBody>
          <a:bodyPr>
            <a:noAutofit/>
          </a:bodyPr>
          <a:lstStyle/>
          <a:p>
            <a:r>
              <a:rPr lang="en-US" sz="3600" dirty="0" smtClean="0"/>
              <a:t>2 Tier PAD (packet assembler/disassembler) Architecture</a:t>
            </a:r>
            <a:endParaRPr lang="en-US" sz="3600" dirty="0"/>
          </a:p>
        </p:txBody>
      </p:sp>
      <p:sp>
        <p:nvSpPr>
          <p:cNvPr id="6" name="Rectangle 5"/>
          <p:cNvSpPr/>
          <p:nvPr/>
        </p:nvSpPr>
        <p:spPr>
          <a:xfrm>
            <a:off x="1066798" y="2754868"/>
            <a:ext cx="2819402"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886199" y="2754868"/>
            <a:ext cx="1447801" cy="32766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799" y="2678668"/>
            <a:ext cx="1447801" cy="3352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371599" y="2297668"/>
            <a:ext cx="1676401"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3886199" y="2309336"/>
            <a:ext cx="1371601"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799" y="2297668"/>
            <a:ext cx="1371601"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47540" y="6063734"/>
            <a:ext cx="4267203" cy="369332"/>
          </a:xfrm>
          <a:prstGeom prst="rect">
            <a:avLst/>
          </a:prstGeom>
          <a:noFill/>
        </p:spPr>
        <p:txBody>
          <a:bodyPr wrap="square" rtlCol="0">
            <a:spAutoFit/>
          </a:bodyPr>
          <a:lstStyle/>
          <a:p>
            <a:pPr algn="ctr"/>
            <a:r>
              <a:rPr lang="en-US" dirty="0" smtClean="0"/>
              <a:t>Fat Client</a:t>
            </a:r>
            <a:endParaRPr lang="en-US" dirty="0"/>
          </a:p>
        </p:txBody>
      </p:sp>
      <p:sp>
        <p:nvSpPr>
          <p:cNvPr id="14" name="TextBox 13"/>
          <p:cNvSpPr txBox="1"/>
          <p:nvPr/>
        </p:nvSpPr>
        <p:spPr>
          <a:xfrm>
            <a:off x="6743698" y="6063734"/>
            <a:ext cx="1524001" cy="369332"/>
          </a:xfrm>
          <a:prstGeom prst="rect">
            <a:avLst/>
          </a:prstGeom>
          <a:noFill/>
        </p:spPr>
        <p:txBody>
          <a:bodyPr wrap="square" rtlCol="0">
            <a:spAutoFit/>
          </a:bodyPr>
          <a:lstStyle/>
          <a:p>
            <a:pPr algn="ctr"/>
            <a:r>
              <a:rPr lang="en-US" dirty="0" smtClean="0"/>
              <a:t>Server</a:t>
            </a:r>
            <a:endParaRPr lang="en-US" dirty="0"/>
          </a:p>
        </p:txBody>
      </p:sp>
      <p:sp>
        <p:nvSpPr>
          <p:cNvPr id="15" name="Left Bracket 14"/>
          <p:cNvSpPr/>
          <p:nvPr/>
        </p:nvSpPr>
        <p:spPr>
          <a:xfrm rot="16200000">
            <a:off x="3036277" y="4267199"/>
            <a:ext cx="304800" cy="426720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7330016" y="5430850"/>
            <a:ext cx="304800" cy="157056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468573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99</a:t>
            </a:fld>
            <a:endParaRPr lang="en-US" dirty="0"/>
          </a:p>
        </p:txBody>
      </p:sp>
      <p:sp>
        <p:nvSpPr>
          <p:cNvPr id="2" name="Title 1"/>
          <p:cNvSpPr>
            <a:spLocks noGrp="1"/>
          </p:cNvSpPr>
          <p:nvPr>
            <p:ph type="title"/>
          </p:nvPr>
        </p:nvSpPr>
        <p:spPr>
          <a:xfrm>
            <a:off x="609600" y="5550932"/>
            <a:ext cx="8077200" cy="1143000"/>
          </a:xfrm>
        </p:spPr>
        <p:txBody>
          <a:bodyPr/>
          <a:lstStyle/>
          <a:p>
            <a:r>
              <a:rPr lang="en-US" dirty="0" smtClean="0"/>
              <a:t>Start </a:t>
            </a:r>
            <a:r>
              <a:rPr lang="en-US" dirty="0" err="1" smtClean="0"/>
              <a:t>withPAD</a:t>
            </a:r>
            <a:r>
              <a:rPr lang="en-US" dirty="0" smtClean="0"/>
              <a:t> Model – 2 Tier</a:t>
            </a:r>
            <a:endParaRPr lang="en-US" dirty="0"/>
          </a:p>
        </p:txBody>
      </p:sp>
      <p:sp>
        <p:nvSpPr>
          <p:cNvPr id="6" name="Rectangle 5"/>
          <p:cNvSpPr/>
          <p:nvPr/>
        </p:nvSpPr>
        <p:spPr>
          <a:xfrm>
            <a:off x="1066800" y="2057400"/>
            <a:ext cx="13716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029200" y="19812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800" y="19812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066800" y="1524000"/>
            <a:ext cx="1447800"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5029200" y="1447800"/>
            <a:ext cx="1371600"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800" y="1447800"/>
            <a:ext cx="1371600"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66800" y="5257800"/>
            <a:ext cx="1371600" cy="369332"/>
          </a:xfrm>
          <a:prstGeom prst="rect">
            <a:avLst/>
          </a:prstGeom>
          <a:noFill/>
        </p:spPr>
        <p:txBody>
          <a:bodyPr wrap="square" rtlCol="0">
            <a:spAutoFit/>
          </a:bodyPr>
          <a:lstStyle/>
          <a:p>
            <a:pPr algn="ctr"/>
            <a:r>
              <a:rPr lang="en-US" dirty="0" smtClean="0"/>
              <a:t>Thin Client</a:t>
            </a:r>
            <a:endParaRPr lang="en-US" dirty="0"/>
          </a:p>
        </p:txBody>
      </p:sp>
      <p:sp>
        <p:nvSpPr>
          <p:cNvPr id="14" name="TextBox 13"/>
          <p:cNvSpPr txBox="1"/>
          <p:nvPr/>
        </p:nvSpPr>
        <p:spPr>
          <a:xfrm>
            <a:off x="4495800" y="5181600"/>
            <a:ext cx="3276600" cy="369332"/>
          </a:xfrm>
          <a:prstGeom prst="rect">
            <a:avLst/>
          </a:prstGeom>
          <a:noFill/>
        </p:spPr>
        <p:txBody>
          <a:bodyPr wrap="square" rtlCol="0">
            <a:spAutoFit/>
          </a:bodyPr>
          <a:lstStyle/>
          <a:p>
            <a:pPr algn="ctr"/>
            <a:r>
              <a:rPr lang="en-US" dirty="0" smtClean="0"/>
              <a:t>Server</a:t>
            </a:r>
            <a:endParaRPr lang="en-US" dirty="0"/>
          </a:p>
        </p:txBody>
      </p:sp>
      <p:sp>
        <p:nvSpPr>
          <p:cNvPr id="15" name="Left Bracket 14"/>
          <p:cNvSpPr/>
          <p:nvPr/>
        </p:nvSpPr>
        <p:spPr>
          <a:xfrm rot="16200000">
            <a:off x="1638300" y="4686300"/>
            <a:ext cx="304800" cy="1447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6515100" y="3771900"/>
            <a:ext cx="304800" cy="32766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itle 1"/>
          <p:cNvSpPr txBox="1">
            <a:spLocks/>
          </p:cNvSpPr>
          <p:nvPr/>
        </p:nvSpPr>
        <p:spPr>
          <a:xfrm>
            <a:off x="457200" y="304800"/>
            <a:ext cx="8229600" cy="1143000"/>
          </a:xfrm>
          <a:prstGeom prst="rect">
            <a:avLst/>
          </a:prstGeom>
          <a:solidFill>
            <a:schemeClr val="bg1"/>
          </a:solidFill>
        </p:spPr>
        <p:txBody>
          <a:bodyPr vert="horz" lIns="91440" tIns="45720" rIns="91440" bIns="45720" rtlCol="0" anchor="ctr">
            <a:normAutofit fontScale="85000" lnSpcReduction="10000"/>
          </a:bodyPr>
          <a:lstStyle/>
          <a:p>
            <a:pPr lvl="0" algn="ctr">
              <a:spcBef>
                <a:spcPct val="0"/>
              </a:spcBef>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PAD (</a:t>
            </a:r>
            <a:r>
              <a:rPr lang="en-US" sz="4400" b="1" dirty="0"/>
              <a:t>packet </a:t>
            </a:r>
            <a:r>
              <a:rPr lang="en-US" sz="4400" b="1" dirty="0" smtClean="0"/>
              <a:t>assembler/disassembler)</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Model – 3 Tier</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8" name="Left Bracket 17"/>
          <p:cNvSpPr/>
          <p:nvPr/>
        </p:nvSpPr>
        <p:spPr>
          <a:xfrm rot="16200000">
            <a:off x="7391400" y="4648201"/>
            <a:ext cx="304800" cy="1524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ket 18"/>
          <p:cNvSpPr/>
          <p:nvPr/>
        </p:nvSpPr>
        <p:spPr>
          <a:xfrm rot="16200000">
            <a:off x="4419600" y="4572000"/>
            <a:ext cx="304800" cy="16764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p:cNvSpPr txBox="1"/>
          <p:nvPr/>
        </p:nvSpPr>
        <p:spPr>
          <a:xfrm>
            <a:off x="6705600" y="5181600"/>
            <a:ext cx="1600200" cy="369332"/>
          </a:xfrm>
          <a:prstGeom prst="rect">
            <a:avLst/>
          </a:prstGeom>
          <a:noFill/>
        </p:spPr>
        <p:txBody>
          <a:bodyPr wrap="square" rtlCol="0">
            <a:spAutoFit/>
          </a:bodyPr>
          <a:lstStyle/>
          <a:p>
            <a:pPr algn="ctr"/>
            <a:r>
              <a:rPr lang="en-US" dirty="0" smtClean="0"/>
              <a:t>Server</a:t>
            </a:r>
            <a:endParaRPr lang="en-US" dirty="0"/>
          </a:p>
        </p:txBody>
      </p:sp>
      <p:sp>
        <p:nvSpPr>
          <p:cNvPr id="22" name="TextBox 21"/>
          <p:cNvSpPr txBox="1"/>
          <p:nvPr/>
        </p:nvSpPr>
        <p:spPr>
          <a:xfrm>
            <a:off x="3657600" y="5269468"/>
            <a:ext cx="1676400" cy="369332"/>
          </a:xfrm>
          <a:prstGeom prst="rect">
            <a:avLst/>
          </a:prstGeom>
          <a:noFill/>
        </p:spPr>
        <p:txBody>
          <a:bodyPr wrap="square" rtlCol="0">
            <a:spAutoFit/>
          </a:bodyPr>
          <a:lstStyle/>
          <a:p>
            <a:pPr algn="ctr"/>
            <a:r>
              <a:rPr lang="en-US" dirty="0" smtClean="0"/>
              <a:t>Server</a:t>
            </a:r>
            <a:endParaRPr lang="en-US" dirty="0"/>
          </a:p>
        </p:txBody>
      </p:sp>
    </p:spTree>
    <p:extLst>
      <p:ext uri="{BB962C8B-B14F-4D97-AF65-F5344CB8AC3E}">
        <p14:creationId xmlns:p14="http://schemas.microsoft.com/office/powerpoint/2010/main" val="183257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9" presetClass="exit" presetSubtype="0" fill="hold" nodeType="withEffect">
                                  <p:stCondLst>
                                    <p:cond delay="0"/>
                                  </p:stCondLst>
                                  <p:childTnLst>
                                    <p:animEffect transition="out" filter="dissolve">
                                      <p:cBhvr>
                                        <p:cTn id="11" dur="500"/>
                                        <p:tgtEl>
                                          <p:spTgt spid="14">
                                            <p:txEl>
                                              <p:pRg st="0" end="0"/>
                                            </p:txEl>
                                          </p:spTgt>
                                        </p:tgtEl>
                                      </p:cBhvr>
                                    </p:animEffect>
                                    <p:set>
                                      <p:cBhvr>
                                        <p:cTn id="12" dur="1" fill="hold">
                                          <p:stCondLst>
                                            <p:cond delay="499"/>
                                          </p:stCondLst>
                                        </p:cTn>
                                        <p:tgtEl>
                                          <p:spTgt spid="14">
                                            <p:txEl>
                                              <p:pRg st="0" end="0"/>
                                            </p:txEl>
                                          </p:spTgt>
                                        </p:tgtEl>
                                        <p:attrNameLst>
                                          <p:attrName>style.visibility</p:attrName>
                                        </p:attrNameLst>
                                      </p:cBhvr>
                                      <p:to>
                                        <p:strVal val="hidden"/>
                                      </p:to>
                                    </p:set>
                                  </p:childTnLst>
                                </p:cTn>
                              </p:par>
                              <p:par>
                                <p:cTn id="13" presetID="35" presetClass="path" presetSubtype="0" accel="50000" decel="50000" fill="hold" grpId="0" nodeType="withEffect">
                                  <p:stCondLst>
                                    <p:cond delay="0"/>
                                  </p:stCondLst>
                                  <p:childTnLst>
                                    <p:animMotion origin="layout" path="M 3.33333E-6 -2.22222E-6 L -0.12917 -2.22222E-6 " pathEditMode="relative" rAng="0" ptsTypes="AA">
                                      <p:cBhvr>
                                        <p:cTn id="14" dur="1000" fill="hold"/>
                                        <p:tgtEl>
                                          <p:spTgt spid="7"/>
                                        </p:tgtEl>
                                        <p:attrNameLst>
                                          <p:attrName>ppt_x</p:attrName>
                                          <p:attrName>ppt_y</p:attrName>
                                        </p:attrNameLst>
                                      </p:cBhvr>
                                      <p:rCtr x="-65" y="0"/>
                                    </p:animMotion>
                                  </p:childTnLst>
                                </p:cTn>
                              </p:par>
                              <p:par>
                                <p:cTn id="15" presetID="35" presetClass="path" presetSubtype="0" accel="50000" decel="50000" fill="hold" grpId="0" nodeType="withEffect">
                                  <p:stCondLst>
                                    <p:cond delay="0"/>
                                  </p:stCondLst>
                                  <p:childTnLst>
                                    <p:animMotion origin="layout" path="M 1.11022E-16 -2.96296E-6 L -0.125 0.00648 " pathEditMode="relative" rAng="0" ptsTypes="AA">
                                      <p:cBhvr>
                                        <p:cTn id="16" dur="1000" fill="hold"/>
                                        <p:tgtEl>
                                          <p:spTgt spid="10"/>
                                        </p:tgtEl>
                                        <p:attrNameLst>
                                          <p:attrName>ppt_x</p:attrName>
                                          <p:attrName>ppt_y</p:attrName>
                                        </p:attrNameLst>
                                      </p:cBhvr>
                                      <p:rCtr x="-63" y="3"/>
                                    </p:animMotion>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6" grpId="0" animBg="1"/>
      <p:bldP spid="17" grpId="0" animBg="1"/>
      <p:bldP spid="18" grpId="0" animBg="1"/>
      <p:bldP spid="19" grpId="0" animBg="1"/>
      <p:bldP spid="21" grpId="0"/>
      <p:bldP spid="2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7236</TotalTime>
  <Words>5959</Words>
  <Application>Microsoft Office PowerPoint</Application>
  <PresentationFormat>On-screen Show (4:3)</PresentationFormat>
  <Paragraphs>1403</Paragraphs>
  <Slides>138</Slides>
  <Notes>134</Notes>
  <HiddenSlides>0</HiddenSlides>
  <MMClips>0</MMClips>
  <ScaleCrop>false</ScaleCrop>
  <HeadingPairs>
    <vt:vector size="4" baseType="variant">
      <vt:variant>
        <vt:lpstr>Theme</vt:lpstr>
      </vt:variant>
      <vt:variant>
        <vt:i4>1</vt:i4>
      </vt:variant>
      <vt:variant>
        <vt:lpstr>Slide Titles</vt:lpstr>
      </vt:variant>
      <vt:variant>
        <vt:i4>138</vt:i4>
      </vt:variant>
    </vt:vector>
  </HeadingPairs>
  <TitlesOfParts>
    <vt:vector size="139" baseType="lpstr">
      <vt:lpstr>Waveform</vt:lpstr>
      <vt:lpstr>ECT 424/IS 324 Class 3</vt:lpstr>
      <vt:lpstr>Recap</vt:lpstr>
      <vt:lpstr>MPLS</vt:lpstr>
      <vt:lpstr>MPLS Components</vt:lpstr>
      <vt:lpstr>MPLS Network -How it works</vt:lpstr>
      <vt:lpstr>MPLS – Outside Traffic movement</vt:lpstr>
      <vt:lpstr>MPLS and the Internet</vt:lpstr>
      <vt:lpstr>Connecting to MPLS</vt:lpstr>
      <vt:lpstr>Edge modules</vt:lpstr>
      <vt:lpstr>Edge modules (cont.)</vt:lpstr>
      <vt:lpstr>Multi-Service Ethernet</vt:lpstr>
      <vt:lpstr>This week: </vt:lpstr>
      <vt:lpstr>WAN Design Steps</vt:lpstr>
      <vt:lpstr>Analyzing Traffic Patterns</vt:lpstr>
      <vt:lpstr>WAN Connection Technologies</vt:lpstr>
      <vt:lpstr>WAN topologies</vt:lpstr>
      <vt:lpstr>WAN Peer to Peer Topology</vt:lpstr>
      <vt:lpstr>RING WAN </vt:lpstr>
      <vt:lpstr>STAR WAN</vt:lpstr>
      <vt:lpstr>MESH WAN</vt:lpstr>
      <vt:lpstr>Tiered Topology on WAN</vt:lpstr>
      <vt:lpstr>Handy Bandwidth Chart</vt:lpstr>
      <vt:lpstr>PowerPoint Presentation</vt:lpstr>
      <vt:lpstr>PowerPoint Presentation</vt:lpstr>
      <vt:lpstr>PowerPoint Presentation</vt:lpstr>
      <vt:lpstr>Common WAN Implementation Issues</vt:lpstr>
      <vt:lpstr>Bigger is better?</vt:lpstr>
      <vt:lpstr>So what can be done besides a bigger pipe?…</vt:lpstr>
      <vt:lpstr>Other than bigger..</vt:lpstr>
      <vt:lpstr>Wireless WAN</vt:lpstr>
      <vt:lpstr>WMAN</vt:lpstr>
      <vt:lpstr>Point to Point Transmissions</vt:lpstr>
      <vt:lpstr>Line of Sight</vt:lpstr>
      <vt:lpstr>WWAN</vt:lpstr>
      <vt:lpstr>Other WAN Services</vt:lpstr>
      <vt:lpstr>Remote Access</vt:lpstr>
      <vt:lpstr>Virtual Private Networks (VPNs)</vt:lpstr>
      <vt:lpstr>VPN</vt:lpstr>
      <vt:lpstr>Memo 2</vt:lpstr>
      <vt:lpstr>Network Layer Protocol in use is Internet Protocol (IP)</vt:lpstr>
      <vt:lpstr>Lets try this metaphor</vt:lpstr>
      <vt:lpstr>IP Data Transmission</vt:lpstr>
      <vt:lpstr>Internet Names and Addresses</vt:lpstr>
      <vt:lpstr>PowerPoint Presentation</vt:lpstr>
      <vt:lpstr>PowerPoint Presentation</vt:lpstr>
      <vt:lpstr>IP Addresses</vt:lpstr>
      <vt:lpstr>Assigning IPv4 Addresses to Nodes</vt:lpstr>
      <vt:lpstr>Addressing in IPv6</vt:lpstr>
      <vt:lpstr>IPv6 – What you need to know</vt:lpstr>
      <vt:lpstr>IPv6 Address Construction</vt:lpstr>
      <vt:lpstr>Addressing in IPv6</vt:lpstr>
      <vt:lpstr>Stateless auto configurations</vt:lpstr>
      <vt:lpstr>PowerPoint Presentation</vt:lpstr>
      <vt:lpstr>IPv6 Security</vt:lpstr>
      <vt:lpstr>IPSec Choices</vt:lpstr>
      <vt:lpstr>The Internet is not the WWW</vt:lpstr>
      <vt:lpstr>History of Internet</vt:lpstr>
      <vt:lpstr>World Wide Web</vt:lpstr>
      <vt:lpstr>A little History</vt:lpstr>
      <vt:lpstr>How does the WWW work?</vt:lpstr>
      <vt:lpstr>Internet Connections – NAP/IXP</vt:lpstr>
      <vt:lpstr>IXP and ISP</vt:lpstr>
      <vt:lpstr>International IXP</vt:lpstr>
      <vt:lpstr>Global Fiber Links</vt:lpstr>
      <vt:lpstr>PowerPoint Presentation</vt:lpstr>
      <vt:lpstr>PowerPoint Presentation</vt:lpstr>
      <vt:lpstr>Global Internet Access</vt:lpstr>
      <vt:lpstr>PowerPoint Presentation</vt:lpstr>
      <vt:lpstr>1. Browser says…</vt:lpstr>
      <vt:lpstr>URL: Universal Resource Locator</vt:lpstr>
      <vt:lpstr>Each Computer has an IP Address</vt:lpstr>
      <vt:lpstr>2. URL goes to a DNS</vt:lpstr>
      <vt:lpstr>IP addresses are translated as  Domain Names</vt:lpstr>
      <vt:lpstr>Domains</vt:lpstr>
      <vt:lpstr>Domain Name Server</vt:lpstr>
      <vt:lpstr>Iterative/Recursive</vt:lpstr>
      <vt:lpstr>3. HTTP Packet goes to a Router</vt:lpstr>
      <vt:lpstr>PowerPoint Presentation</vt:lpstr>
      <vt:lpstr>PowerPoint Presentation</vt:lpstr>
      <vt:lpstr>4. HTTP Packet hits destination IP</vt:lpstr>
      <vt:lpstr>FW  and DMZ</vt:lpstr>
      <vt:lpstr>PowerPoint Presentation</vt:lpstr>
      <vt:lpstr>5. Packet is given to WebServer</vt:lpstr>
      <vt:lpstr>6. Parsing Process</vt:lpstr>
      <vt:lpstr>7. File is returned to the sending IP address (already in numeric form)</vt:lpstr>
      <vt:lpstr>Web Servers provide Services</vt:lpstr>
      <vt:lpstr>HTTP</vt:lpstr>
      <vt:lpstr>What makes an Enterprise System?</vt:lpstr>
      <vt:lpstr>Every System Has These Parts</vt:lpstr>
      <vt:lpstr>Information Systems Inside the Organization</vt:lpstr>
      <vt:lpstr>Where does data start?</vt:lpstr>
      <vt:lpstr>Transaction processing systems</vt:lpstr>
      <vt:lpstr>Relationships to other Systems</vt:lpstr>
      <vt:lpstr>Characteristics of TPS</vt:lpstr>
      <vt:lpstr>Components of TPS</vt:lpstr>
      <vt:lpstr>PowerPoint Presentation</vt:lpstr>
      <vt:lpstr>Thick  vs. Thin client  Net Operating Systems</vt:lpstr>
      <vt:lpstr>2 Tier PAD (packet assembler/disassembler) Architecture</vt:lpstr>
      <vt:lpstr>Start withPAD Model – 2 Tier</vt:lpstr>
      <vt:lpstr>PAD (packet assembler/disassembler) Model – n Tier</vt:lpstr>
      <vt:lpstr>Underlying Technologies</vt:lpstr>
      <vt:lpstr>Readings for this week</vt:lpstr>
      <vt:lpstr>Enterprise Architecture </vt:lpstr>
      <vt:lpstr>Zachman Framework</vt:lpstr>
      <vt:lpstr>TOGAF The Open Group Architectural Framework</vt:lpstr>
      <vt:lpstr>Enterprise Architecture (as a supply chain)</vt:lpstr>
      <vt:lpstr>Michael Porter*  put all this  together in:</vt:lpstr>
      <vt:lpstr>PowerPoint Presentation</vt:lpstr>
      <vt:lpstr>PowerPoint Presentation</vt:lpstr>
      <vt:lpstr>Supply Chain Model is the oversight of materials, information, and finances as they  move in a  process from  supplier to manufacturer to wholesaler to retailer to consumer. </vt:lpstr>
      <vt:lpstr>Supply chain management flows can be divided into three main flows:</vt:lpstr>
      <vt:lpstr>PowerPoint Presentation</vt:lpstr>
      <vt:lpstr>What is the goal of CRM?</vt:lpstr>
      <vt:lpstr>PowerPoint Presentation</vt:lpstr>
      <vt:lpstr>Enterprise Resource Planning defined</vt:lpstr>
      <vt:lpstr>There are five major reasons why companies undertake ERP. </vt:lpstr>
      <vt:lpstr>Other important systems</vt:lpstr>
      <vt:lpstr>Type of DSS</vt:lpstr>
      <vt:lpstr>Other important systems</vt:lpstr>
      <vt:lpstr>Cisco, Microsoft, and others  have UC products</vt:lpstr>
      <vt:lpstr>IPT or VoIP?</vt:lpstr>
      <vt:lpstr>Other important systems</vt:lpstr>
      <vt:lpstr>Intranets and Portals</vt:lpstr>
      <vt:lpstr>Lots of kinds of systems in the modern enterprise</vt:lpstr>
      <vt:lpstr>Further, there are significant complementary architectural changes occurring as well</vt:lpstr>
      <vt:lpstr>Model View Controller What it is, and why it is important</vt:lpstr>
      <vt:lpstr>Model View Controller What it is, and why it is important</vt:lpstr>
      <vt:lpstr>Model View Controller What it is, and why it is important</vt:lpstr>
      <vt:lpstr>Model View Controller What it is, and why it is important</vt:lpstr>
      <vt:lpstr>Model View Contoller</vt:lpstr>
      <vt:lpstr>It is about Content Management Systems Systems that decouple architecture, data, and presentation so that each can be managed separately. </vt:lpstr>
      <vt:lpstr>PowerPoint Presentation</vt:lpstr>
      <vt:lpstr>What does a CMS framework have?</vt:lpstr>
      <vt:lpstr>Uses of a CMS</vt:lpstr>
      <vt:lpstr>And this is one reason Why. . .</vt:lpstr>
      <vt:lpstr>For next class</vt:lpstr>
      <vt:lpstr>Memo 1 Activity</vt:lpstr>
      <vt:lpstr>PowerPoint Presentation</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324 Class 3</dc:title>
  <dc:creator>Rajeev</dc:creator>
  <cp:lastModifiedBy>Administrator</cp:lastModifiedBy>
  <cp:revision>324</cp:revision>
  <cp:lastPrinted>2014-09-25T03:35:04Z</cp:lastPrinted>
  <dcterms:created xsi:type="dcterms:W3CDTF">2010-10-26T17:39:29Z</dcterms:created>
  <dcterms:modified xsi:type="dcterms:W3CDTF">2015-04-14T04:57:02Z</dcterms:modified>
</cp:coreProperties>
</file>